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8" r:id="rId1"/>
  </p:sldMasterIdLst>
  <p:notesMasterIdLst>
    <p:notesMasterId r:id="rId101"/>
  </p:notesMasterIdLst>
  <p:handoutMasterIdLst>
    <p:handoutMasterId r:id="rId102"/>
  </p:handoutMasterIdLst>
  <p:sldIdLst>
    <p:sldId id="689" r:id="rId2"/>
    <p:sldId id="695" r:id="rId3"/>
    <p:sldId id="763" r:id="rId4"/>
    <p:sldId id="799" r:id="rId5"/>
    <p:sldId id="800" r:id="rId6"/>
    <p:sldId id="801" r:id="rId7"/>
    <p:sldId id="808" r:id="rId8"/>
    <p:sldId id="809" r:id="rId9"/>
    <p:sldId id="810" r:id="rId10"/>
    <p:sldId id="811" r:id="rId11"/>
    <p:sldId id="812" r:id="rId12"/>
    <p:sldId id="813" r:id="rId13"/>
    <p:sldId id="814" r:id="rId14"/>
    <p:sldId id="815" r:id="rId15"/>
    <p:sldId id="697" r:id="rId16"/>
    <p:sldId id="768" r:id="rId17"/>
    <p:sldId id="816" r:id="rId18"/>
    <p:sldId id="817" r:id="rId19"/>
    <p:sldId id="818" r:id="rId20"/>
    <p:sldId id="824" r:id="rId21"/>
    <p:sldId id="825" r:id="rId22"/>
    <p:sldId id="826" r:id="rId23"/>
    <p:sldId id="829" r:id="rId24"/>
    <p:sldId id="830" r:id="rId25"/>
    <p:sldId id="831" r:id="rId26"/>
    <p:sldId id="832" r:id="rId27"/>
    <p:sldId id="827" r:id="rId28"/>
    <p:sldId id="828" r:id="rId29"/>
    <p:sldId id="819" r:id="rId30"/>
    <p:sldId id="820" r:id="rId31"/>
    <p:sldId id="821" r:id="rId32"/>
    <p:sldId id="822" r:id="rId33"/>
    <p:sldId id="699" r:id="rId34"/>
    <p:sldId id="744" r:id="rId35"/>
    <p:sldId id="833" r:id="rId36"/>
    <p:sldId id="834" r:id="rId37"/>
    <p:sldId id="793" r:id="rId38"/>
    <p:sldId id="794" r:id="rId39"/>
    <p:sldId id="835" r:id="rId40"/>
    <p:sldId id="836" r:id="rId41"/>
    <p:sldId id="837" r:id="rId42"/>
    <p:sldId id="795" r:id="rId43"/>
    <p:sldId id="796" r:id="rId44"/>
    <p:sldId id="838" r:id="rId45"/>
    <p:sldId id="839" r:id="rId46"/>
    <p:sldId id="840" r:id="rId47"/>
    <p:sldId id="797" r:id="rId48"/>
    <p:sldId id="798" r:id="rId49"/>
    <p:sldId id="841" r:id="rId50"/>
    <p:sldId id="842" r:id="rId51"/>
    <p:sldId id="843" r:id="rId52"/>
    <p:sldId id="844" r:id="rId53"/>
    <p:sldId id="845" r:id="rId54"/>
    <p:sldId id="846" r:id="rId55"/>
    <p:sldId id="847" r:id="rId56"/>
    <p:sldId id="848" r:id="rId57"/>
    <p:sldId id="853" r:id="rId58"/>
    <p:sldId id="854" r:id="rId59"/>
    <p:sldId id="855" r:id="rId60"/>
    <p:sldId id="856" r:id="rId61"/>
    <p:sldId id="849" r:id="rId62"/>
    <p:sldId id="850" r:id="rId63"/>
    <p:sldId id="858" r:id="rId64"/>
    <p:sldId id="859" r:id="rId65"/>
    <p:sldId id="860" r:id="rId66"/>
    <p:sldId id="861" r:id="rId67"/>
    <p:sldId id="862" r:id="rId68"/>
    <p:sldId id="863" r:id="rId69"/>
    <p:sldId id="864" r:id="rId70"/>
    <p:sldId id="865" r:id="rId71"/>
    <p:sldId id="851" r:id="rId72"/>
    <p:sldId id="852" r:id="rId73"/>
    <p:sldId id="866" r:id="rId74"/>
    <p:sldId id="867" r:id="rId75"/>
    <p:sldId id="868" r:id="rId76"/>
    <p:sldId id="869" r:id="rId77"/>
    <p:sldId id="870" r:id="rId78"/>
    <p:sldId id="871" r:id="rId79"/>
    <p:sldId id="872" r:id="rId80"/>
    <p:sldId id="873" r:id="rId81"/>
    <p:sldId id="874" r:id="rId82"/>
    <p:sldId id="875" r:id="rId83"/>
    <p:sldId id="876" r:id="rId84"/>
    <p:sldId id="877" r:id="rId85"/>
    <p:sldId id="878" r:id="rId86"/>
    <p:sldId id="879" r:id="rId87"/>
    <p:sldId id="880" r:id="rId88"/>
    <p:sldId id="881" r:id="rId89"/>
    <p:sldId id="882" r:id="rId90"/>
    <p:sldId id="883" r:id="rId91"/>
    <p:sldId id="884" r:id="rId92"/>
    <p:sldId id="885" r:id="rId93"/>
    <p:sldId id="886" r:id="rId94"/>
    <p:sldId id="887" r:id="rId95"/>
    <p:sldId id="888" r:id="rId96"/>
    <p:sldId id="889" r:id="rId97"/>
    <p:sldId id="890" r:id="rId98"/>
    <p:sldId id="891" r:id="rId99"/>
    <p:sldId id="684" r:id="rId100"/>
  </p:sldIdLst>
  <p:sldSz cx="12198350" cy="6859588"/>
  <p:notesSz cx="6858000" cy="9144000"/>
  <p:defaultTextStyle>
    <a:defPPr>
      <a:defRPr lang="zh-CN"/>
    </a:defPPr>
    <a:lvl1pPr algn="l" rtl="0" fontAlgn="base">
      <a:spcBef>
        <a:spcPct val="0"/>
      </a:spcBef>
      <a:spcAft>
        <a:spcPct val="0"/>
      </a:spcAft>
      <a:defRPr sz="2400"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sz="2400"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sz="2400"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sz="2400"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sz="2400" kern="1200">
        <a:solidFill>
          <a:schemeClr val="tx1"/>
        </a:solidFill>
        <a:latin typeface="Arial" pitchFamily="34" charset="0"/>
        <a:ea typeface="宋体" pitchFamily="2" charset="-122"/>
        <a:cs typeface="+mn-cs"/>
      </a:defRPr>
    </a:lvl5pPr>
    <a:lvl6pPr marL="2286000" algn="l" defTabSz="914400" rtl="0" eaLnBrk="1" latinLnBrk="0" hangingPunct="1">
      <a:defRPr sz="2400" kern="1200">
        <a:solidFill>
          <a:schemeClr val="tx1"/>
        </a:solidFill>
        <a:latin typeface="Arial" pitchFamily="34" charset="0"/>
        <a:ea typeface="宋体" pitchFamily="2" charset="-122"/>
        <a:cs typeface="+mn-cs"/>
      </a:defRPr>
    </a:lvl6pPr>
    <a:lvl7pPr marL="2743200" algn="l" defTabSz="914400" rtl="0" eaLnBrk="1" latinLnBrk="0" hangingPunct="1">
      <a:defRPr sz="2400" kern="1200">
        <a:solidFill>
          <a:schemeClr val="tx1"/>
        </a:solidFill>
        <a:latin typeface="Arial" pitchFamily="34" charset="0"/>
        <a:ea typeface="宋体" pitchFamily="2" charset="-122"/>
        <a:cs typeface="+mn-cs"/>
      </a:defRPr>
    </a:lvl7pPr>
    <a:lvl8pPr marL="3200400" algn="l" defTabSz="914400" rtl="0" eaLnBrk="1" latinLnBrk="0" hangingPunct="1">
      <a:defRPr sz="2400" kern="1200">
        <a:solidFill>
          <a:schemeClr val="tx1"/>
        </a:solidFill>
        <a:latin typeface="Arial" pitchFamily="34" charset="0"/>
        <a:ea typeface="宋体" pitchFamily="2" charset="-122"/>
        <a:cs typeface="+mn-cs"/>
      </a:defRPr>
    </a:lvl8pPr>
    <a:lvl9pPr marL="3657600" algn="l" defTabSz="914400" rtl="0" eaLnBrk="1" latinLnBrk="0" hangingPunct="1">
      <a:defRPr sz="2400"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p15:guide id="1" orient="horz">
          <p15:clr>
            <a:srgbClr val="A4A3A4"/>
          </p15:clr>
        </p15:guide>
        <p15:guide id="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BDD4"/>
    <a:srgbClr val="0D94D7"/>
    <a:srgbClr val="FFFF00"/>
    <a:srgbClr val="A19A3D"/>
    <a:srgbClr val="7AC71D"/>
    <a:srgbClr val="FF3300"/>
    <a:srgbClr val="BC8522"/>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4" autoAdjust="0"/>
    <p:restoredTop sz="98420" autoAdjust="0"/>
  </p:normalViewPr>
  <p:slideViewPr>
    <p:cSldViewPr>
      <p:cViewPr varScale="1">
        <p:scale>
          <a:sx n="81" d="100"/>
          <a:sy n="81" d="100"/>
        </p:scale>
        <p:origin x="62" y="651"/>
      </p:cViewPr>
      <p:guideLst>
        <p:guide orient="horz"/>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79" d="100"/>
          <a:sy n="79" d="100"/>
        </p:scale>
        <p:origin x="-3972"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宋体" charset="-122"/>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atin typeface="Arial" charset="0"/>
                <a:ea typeface="宋体" charset="-122"/>
              </a:defRPr>
            </a:lvl1pPr>
          </a:lstStyle>
          <a:p>
            <a:pPr>
              <a:defRPr/>
            </a:pPr>
            <a:fld id="{E3E3F128-43A0-4C94-B045-A35AEED91ADC}" type="datetimeFigureOut">
              <a:rPr lang="zh-CN" altLang="en-US"/>
              <a:pPr>
                <a:defRPr/>
              </a:pPr>
              <a:t>2022/4/26</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atin typeface="Arial" charset="0"/>
                <a:ea typeface="宋体" charset="-122"/>
              </a:defRPr>
            </a:lvl1pPr>
          </a:lstStyle>
          <a:p>
            <a:pPr>
              <a:defRPr/>
            </a:pP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atin typeface="Arial" charset="0"/>
                <a:ea typeface="宋体" charset="-122"/>
              </a:defRPr>
            </a:lvl1pPr>
          </a:lstStyle>
          <a:p>
            <a:pPr>
              <a:defRPr/>
            </a:pPr>
            <a:fld id="{588E3C55-8B37-4940-BDBF-95E03A8C8ECB}" type="slidenum">
              <a:rPr lang="zh-CN" altLang="en-US"/>
              <a:pPr>
                <a:defRPr/>
              </a:pPr>
              <a:t>‹#›</a:t>
            </a:fld>
            <a:endParaRPr lang="zh-CN" altLang="en-US"/>
          </a:p>
        </p:txBody>
      </p:sp>
    </p:spTree>
    <p:extLst>
      <p:ext uri="{BB962C8B-B14F-4D97-AF65-F5344CB8AC3E}">
        <p14:creationId xmlns:p14="http://schemas.microsoft.com/office/powerpoint/2010/main" val="71496422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gif>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421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lvl1pPr>
          </a:lstStyle>
          <a:p>
            <a:endParaRPr lang="zh-CN" altLang="en-US"/>
          </a:p>
        </p:txBody>
      </p:sp>
      <p:sp>
        <p:nvSpPr>
          <p:cNvPr id="94211"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200"/>
            </a:lvl1pPr>
          </a:lstStyle>
          <a:p>
            <a:fld id="{26E28E8C-C8AC-4E66-BB5A-61B2C7B78C8E}" type="datetimeFigureOut">
              <a:rPr lang="zh-CN" altLang="en-US"/>
              <a:pPr/>
              <a:t>2022/4/26</a:t>
            </a:fld>
            <a:endParaRPr lang="en-US" altLang="zh-CN"/>
          </a:p>
        </p:txBody>
      </p:sp>
      <p:sp>
        <p:nvSpPr>
          <p:cNvPr id="9421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9421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94214"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lvl1pPr>
          </a:lstStyle>
          <a:p>
            <a:endParaRPr lang="en-US" altLang="zh-CN"/>
          </a:p>
        </p:txBody>
      </p:sp>
      <p:sp>
        <p:nvSpPr>
          <p:cNvPr id="9421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lvl1pPr>
          </a:lstStyle>
          <a:p>
            <a:fld id="{FF79802C-19AE-4F9D-9FD9-C8BF78445859}" type="slidenum">
              <a:rPr lang="zh-CN" altLang="en-US"/>
              <a:pPr/>
              <a:t>‹#›</a:t>
            </a:fld>
            <a:endParaRPr lang="en-US" altLang="zh-CN"/>
          </a:p>
        </p:txBody>
      </p:sp>
    </p:spTree>
    <p:extLst>
      <p:ext uri="{BB962C8B-B14F-4D97-AF65-F5344CB8AC3E}">
        <p14:creationId xmlns:p14="http://schemas.microsoft.com/office/powerpoint/2010/main" val="132996599"/>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Calibri" pitchFamily="34" charset="0"/>
        <a:ea typeface="宋体" pitchFamily="2" charset="-122"/>
        <a:cs typeface="+mn-cs"/>
      </a:defRPr>
    </a:lvl1pPr>
    <a:lvl2pPr marL="457200" algn="l" rtl="0" fontAlgn="base">
      <a:spcBef>
        <a:spcPct val="30000"/>
      </a:spcBef>
      <a:spcAft>
        <a:spcPct val="0"/>
      </a:spcAft>
      <a:defRPr sz="1200" kern="1200">
        <a:solidFill>
          <a:schemeClr val="tx1"/>
        </a:solidFill>
        <a:latin typeface="Calibri" pitchFamily="34" charset="0"/>
        <a:ea typeface="宋体" pitchFamily="2" charset="-122"/>
        <a:cs typeface="+mn-cs"/>
      </a:defRPr>
    </a:lvl2pPr>
    <a:lvl3pPr marL="914400" algn="l" rtl="0" fontAlgn="base">
      <a:spcBef>
        <a:spcPct val="30000"/>
      </a:spcBef>
      <a:spcAft>
        <a:spcPct val="0"/>
      </a:spcAft>
      <a:defRPr sz="1200" kern="1200">
        <a:solidFill>
          <a:schemeClr val="tx1"/>
        </a:solidFill>
        <a:latin typeface="Calibri" pitchFamily="34" charset="0"/>
        <a:ea typeface="宋体" pitchFamily="2" charset="-122"/>
        <a:cs typeface="+mn-cs"/>
      </a:defRPr>
    </a:lvl3pPr>
    <a:lvl4pPr marL="1371600" algn="l" rtl="0" fontAlgn="base">
      <a:spcBef>
        <a:spcPct val="30000"/>
      </a:spcBef>
      <a:spcAft>
        <a:spcPct val="0"/>
      </a:spcAft>
      <a:defRPr sz="1200" kern="1200">
        <a:solidFill>
          <a:schemeClr val="tx1"/>
        </a:solidFill>
        <a:latin typeface="Calibri" pitchFamily="34" charset="0"/>
        <a:ea typeface="宋体" pitchFamily="2" charset="-122"/>
        <a:cs typeface="+mn-cs"/>
      </a:defRPr>
    </a:lvl4pPr>
    <a:lvl5pPr marL="1828800" algn="l" rtl="0" fontAlgn="base">
      <a:spcBef>
        <a:spcPct val="30000"/>
      </a:spcBef>
      <a:spcAft>
        <a:spcPct val="0"/>
      </a:spcAft>
      <a:defRPr sz="1200" kern="1200">
        <a:solidFill>
          <a:schemeClr val="tx1"/>
        </a:solidFill>
        <a:latin typeface="Calibri" pitchFamily="34"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7202" name="幻灯片图像占位符 1"/>
          <p:cNvSpPr>
            <a:spLocks noGrp="1" noRot="1" noChangeAspect="1" noTextEdit="1"/>
          </p:cNvSpPr>
          <p:nvPr>
            <p:ph type="sldImg"/>
          </p:nvPr>
        </p:nvSpPr>
        <p:spPr>
          <a:ln/>
        </p:spPr>
      </p:sp>
      <p:sp>
        <p:nvSpPr>
          <p:cNvPr id="947203" name="备注占位符 2"/>
          <p:cNvSpPr>
            <a:spLocks noGrp="1"/>
          </p:cNvSpPr>
          <p:nvPr>
            <p:ph type="body" idx="1"/>
          </p:nvPr>
        </p:nvSpPr>
        <p:spPr/>
        <p:txBody>
          <a:bodyPr/>
          <a:lstStyle/>
          <a:p>
            <a:pPr defTabSz="1217613">
              <a:spcBef>
                <a:spcPct val="0"/>
              </a:spcBef>
            </a:pPr>
            <a:endParaRPr lang="zh-CN" altLang="en-US"/>
          </a:p>
        </p:txBody>
      </p:sp>
      <p:sp>
        <p:nvSpPr>
          <p:cNvPr id="947204"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815CD8F7-F5A7-4D10-9D0D-642CC0C89D7C}" type="slidenum">
              <a:rPr lang="zh-CN" altLang="en-US" sz="1200">
                <a:latin typeface="Calibri" pitchFamily="34" charset="0"/>
                <a:ea typeface="微软雅黑" pitchFamily="34" charset="-122"/>
              </a:rPr>
              <a:pPr algn="r" eaLnBrk="1" hangingPunct="1"/>
              <a:t>1</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4356819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10</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544982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11</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11909999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12</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17209260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13</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1340438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14</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8810430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5634" name="幻灯片图像占位符 1"/>
          <p:cNvSpPr>
            <a:spLocks noGrp="1" noRot="1" noChangeAspect="1" noTextEdit="1"/>
          </p:cNvSpPr>
          <p:nvPr>
            <p:ph type="sldImg"/>
          </p:nvPr>
        </p:nvSpPr>
        <p:spPr>
          <a:ln/>
        </p:spPr>
      </p:sp>
      <p:sp>
        <p:nvSpPr>
          <p:cNvPr id="965635" name="备注占位符 2"/>
          <p:cNvSpPr>
            <a:spLocks noGrp="1"/>
          </p:cNvSpPr>
          <p:nvPr>
            <p:ph type="body" idx="1"/>
          </p:nvPr>
        </p:nvSpPr>
        <p:spPr/>
        <p:txBody>
          <a:bodyPr/>
          <a:lstStyle/>
          <a:p>
            <a:pPr defTabSz="1217613">
              <a:spcBef>
                <a:spcPct val="0"/>
              </a:spcBef>
            </a:pPr>
            <a:endParaRPr lang="zh-CN" altLang="en-US"/>
          </a:p>
        </p:txBody>
      </p:sp>
      <p:sp>
        <p:nvSpPr>
          <p:cNvPr id="965636"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EB1F0F01-A57C-476B-8290-8EC356D63738}" type="slidenum">
              <a:rPr lang="zh-CN" altLang="en-US" sz="1200">
                <a:latin typeface="Calibri" pitchFamily="34" charset="0"/>
                <a:ea typeface="微软雅黑" pitchFamily="34" charset="-122"/>
              </a:rPr>
              <a:pPr algn="r" eaLnBrk="1" hangingPunct="1"/>
              <a:t>15</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22509076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16</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37193651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17</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11594780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18</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9028734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19</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1908104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1538" name="幻灯片图像占位符 1"/>
          <p:cNvSpPr>
            <a:spLocks noGrp="1" noRot="1" noChangeAspect="1" noTextEdit="1"/>
          </p:cNvSpPr>
          <p:nvPr>
            <p:ph type="sldImg"/>
          </p:nvPr>
        </p:nvSpPr>
        <p:spPr>
          <a:ln/>
        </p:spPr>
      </p:sp>
      <p:sp>
        <p:nvSpPr>
          <p:cNvPr id="961539" name="备注占位符 2"/>
          <p:cNvSpPr>
            <a:spLocks noGrp="1"/>
          </p:cNvSpPr>
          <p:nvPr>
            <p:ph type="body" idx="1"/>
          </p:nvPr>
        </p:nvSpPr>
        <p:spPr/>
        <p:txBody>
          <a:bodyPr/>
          <a:lstStyle/>
          <a:p>
            <a:pPr defTabSz="1217613">
              <a:spcBef>
                <a:spcPct val="0"/>
              </a:spcBef>
            </a:pPr>
            <a:endParaRPr lang="zh-CN" altLang="en-US"/>
          </a:p>
        </p:txBody>
      </p:sp>
      <p:sp>
        <p:nvSpPr>
          <p:cNvPr id="961540"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55C1EB47-B062-40D6-AE80-7A03364AC870}" type="slidenum">
              <a:rPr lang="zh-CN" altLang="en-US" sz="1200">
                <a:latin typeface="Calibri" pitchFamily="34" charset="0"/>
                <a:ea typeface="微软雅黑" pitchFamily="34" charset="-122"/>
              </a:rPr>
              <a:pPr algn="r" eaLnBrk="1" hangingPunct="1"/>
              <a:t>2</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8180553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20</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564325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21</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6527192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22</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29313789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23</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30566980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24</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33990065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25</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13986769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26</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37147447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27</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23809643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28</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38383626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29</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36818416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3</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dirty="0" smtClean="0"/>
          </a:p>
        </p:txBody>
      </p:sp>
    </p:spTree>
    <p:extLst>
      <p:ext uri="{BB962C8B-B14F-4D97-AF65-F5344CB8AC3E}">
        <p14:creationId xmlns:p14="http://schemas.microsoft.com/office/powerpoint/2010/main" val="15800548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30</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33729931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31</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15064954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C714A6B0-348C-40D9-A8C9-92B7D6097D0F}" type="slidenum">
              <a:rPr lang="zh-CN" altLang="en-US"/>
              <a:pPr eaLnBrk="1" hangingPunct="1">
                <a:spcBef>
                  <a:spcPct val="0"/>
                </a:spcBef>
              </a:pPr>
              <a:t>32</a:t>
            </a:fld>
            <a:endParaRPr lang="en-US" altLang="zh-CN"/>
          </a:p>
        </p:txBody>
      </p:sp>
      <p:sp>
        <p:nvSpPr>
          <p:cNvPr id="62467" name="Rectangle 2"/>
          <p:cNvSpPr>
            <a:spLocks noGrp="1" noRot="1" noChangeAspect="1" noChangeArrowheads="1" noTextEdit="1"/>
          </p:cNvSpPr>
          <p:nvPr>
            <p:ph type="sldImg"/>
          </p:nvPr>
        </p:nvSpPr>
        <p:spPr>
          <a:xfrm>
            <a:off x="3429000" y="2400300"/>
            <a:ext cx="0" cy="0"/>
          </a:xfrm>
          <a:solidFill>
            <a:srgbClr val="FFFFFF"/>
          </a:solidFill>
          <a:ln/>
        </p:spPr>
      </p:sp>
      <p:sp>
        <p:nvSpPr>
          <p:cNvPr id="6246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13071099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9730" name="幻灯片图像占位符 1"/>
          <p:cNvSpPr>
            <a:spLocks noGrp="1" noRot="1" noChangeAspect="1" noTextEdit="1"/>
          </p:cNvSpPr>
          <p:nvPr>
            <p:ph type="sldImg"/>
          </p:nvPr>
        </p:nvSpPr>
        <p:spPr>
          <a:ln/>
        </p:spPr>
      </p:sp>
      <p:sp>
        <p:nvSpPr>
          <p:cNvPr id="969731" name="备注占位符 2"/>
          <p:cNvSpPr>
            <a:spLocks noGrp="1"/>
          </p:cNvSpPr>
          <p:nvPr>
            <p:ph type="body" idx="1"/>
          </p:nvPr>
        </p:nvSpPr>
        <p:spPr/>
        <p:txBody>
          <a:bodyPr/>
          <a:lstStyle/>
          <a:p>
            <a:pPr defTabSz="1217613">
              <a:spcBef>
                <a:spcPct val="0"/>
              </a:spcBef>
            </a:pPr>
            <a:endParaRPr lang="zh-CN" altLang="en-US"/>
          </a:p>
        </p:txBody>
      </p:sp>
      <p:sp>
        <p:nvSpPr>
          <p:cNvPr id="969732"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5E9A5E3C-D5F1-471E-A382-98FCBA655F26}" type="slidenum">
              <a:rPr lang="zh-CN" altLang="en-US" sz="1200">
                <a:latin typeface="Calibri" pitchFamily="34" charset="0"/>
                <a:ea typeface="微软雅黑" pitchFamily="34" charset="-122"/>
              </a:rPr>
              <a:pPr algn="r" eaLnBrk="1" hangingPunct="1"/>
              <a:t>33</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5456494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767435EC-9C47-4EA7-A381-98BC7A6D8A72}" type="slidenum">
              <a:rPr lang="zh-CN" altLang="en-US"/>
              <a:pPr eaLnBrk="1" hangingPunct="1">
                <a:spcBef>
                  <a:spcPct val="0"/>
                </a:spcBef>
              </a:pPr>
              <a:t>34</a:t>
            </a:fld>
            <a:endParaRPr lang="en-US" altLang="zh-CN"/>
          </a:p>
        </p:txBody>
      </p:sp>
      <p:sp>
        <p:nvSpPr>
          <p:cNvPr id="89091" name="Rectangle 2"/>
          <p:cNvSpPr>
            <a:spLocks noGrp="1" noRot="1" noChangeAspect="1" noChangeArrowheads="1" noTextEdit="1"/>
          </p:cNvSpPr>
          <p:nvPr>
            <p:ph type="sldImg"/>
          </p:nvPr>
        </p:nvSpPr>
        <p:spPr>
          <a:xfrm>
            <a:off x="3429000" y="2400300"/>
            <a:ext cx="0" cy="0"/>
          </a:xfrm>
          <a:solidFill>
            <a:srgbClr val="FFFFFF"/>
          </a:solidFill>
          <a:ln/>
        </p:spPr>
      </p:sp>
      <p:sp>
        <p:nvSpPr>
          <p:cNvPr id="89092"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9921606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767435EC-9C47-4EA7-A381-98BC7A6D8A72}" type="slidenum">
              <a:rPr lang="zh-CN" altLang="en-US"/>
              <a:pPr eaLnBrk="1" hangingPunct="1">
                <a:spcBef>
                  <a:spcPct val="0"/>
                </a:spcBef>
              </a:pPr>
              <a:t>35</a:t>
            </a:fld>
            <a:endParaRPr lang="en-US" altLang="zh-CN"/>
          </a:p>
        </p:txBody>
      </p:sp>
      <p:sp>
        <p:nvSpPr>
          <p:cNvPr id="89091" name="Rectangle 2"/>
          <p:cNvSpPr>
            <a:spLocks noGrp="1" noRot="1" noChangeAspect="1" noChangeArrowheads="1" noTextEdit="1"/>
          </p:cNvSpPr>
          <p:nvPr>
            <p:ph type="sldImg"/>
          </p:nvPr>
        </p:nvSpPr>
        <p:spPr>
          <a:xfrm>
            <a:off x="3429000" y="2400300"/>
            <a:ext cx="0" cy="0"/>
          </a:xfrm>
          <a:solidFill>
            <a:srgbClr val="FFFFFF"/>
          </a:solidFill>
          <a:ln/>
        </p:spPr>
      </p:sp>
      <p:sp>
        <p:nvSpPr>
          <p:cNvPr id="89092"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26479668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767435EC-9C47-4EA7-A381-98BC7A6D8A72}" type="slidenum">
              <a:rPr lang="zh-CN" altLang="en-US"/>
              <a:pPr eaLnBrk="1" hangingPunct="1">
                <a:spcBef>
                  <a:spcPct val="0"/>
                </a:spcBef>
              </a:pPr>
              <a:t>36</a:t>
            </a:fld>
            <a:endParaRPr lang="en-US" altLang="zh-CN"/>
          </a:p>
        </p:txBody>
      </p:sp>
      <p:sp>
        <p:nvSpPr>
          <p:cNvPr id="89091" name="Rectangle 2"/>
          <p:cNvSpPr>
            <a:spLocks noGrp="1" noRot="1" noChangeAspect="1" noChangeArrowheads="1" noTextEdit="1"/>
          </p:cNvSpPr>
          <p:nvPr>
            <p:ph type="sldImg"/>
          </p:nvPr>
        </p:nvSpPr>
        <p:spPr>
          <a:xfrm>
            <a:off x="3429000" y="2400300"/>
            <a:ext cx="0" cy="0"/>
          </a:xfrm>
          <a:solidFill>
            <a:srgbClr val="FFFFFF"/>
          </a:solidFill>
          <a:ln/>
        </p:spPr>
      </p:sp>
      <p:sp>
        <p:nvSpPr>
          <p:cNvPr id="89092"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2175613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幻灯片图像占位符 1"/>
          <p:cNvSpPr>
            <a:spLocks noGrp="1" noRot="1" noChangeAspect="1" noTextEdit="1"/>
          </p:cNvSpPr>
          <p:nvPr>
            <p:ph type="sldImg"/>
          </p:nvPr>
        </p:nvSpPr>
        <p:spPr>
          <a:ln/>
        </p:spPr>
      </p:sp>
      <p:sp>
        <p:nvSpPr>
          <p:cNvPr id="971779" name="备注占位符 2"/>
          <p:cNvSpPr>
            <a:spLocks noGrp="1"/>
          </p:cNvSpPr>
          <p:nvPr>
            <p:ph type="body" idx="1"/>
          </p:nvPr>
        </p:nvSpPr>
        <p:spPr/>
        <p:txBody>
          <a:bodyPr/>
          <a:lstStyle/>
          <a:p>
            <a:pPr defTabSz="1217613">
              <a:spcBef>
                <a:spcPct val="0"/>
              </a:spcBef>
            </a:pPr>
            <a:endParaRPr lang="zh-CN" altLang="en-US"/>
          </a:p>
        </p:txBody>
      </p:sp>
      <p:sp>
        <p:nvSpPr>
          <p:cNvPr id="971780"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E97C36C5-D478-4F18-98A1-CBB1FFEB0FB0}" type="slidenum">
              <a:rPr lang="zh-CN" altLang="en-US" sz="1200">
                <a:latin typeface="Calibri" pitchFamily="34" charset="0"/>
                <a:ea typeface="微软雅黑" pitchFamily="34" charset="-122"/>
              </a:rPr>
              <a:pPr algn="r" eaLnBrk="1" hangingPunct="1"/>
              <a:t>37</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947518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38</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0629673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39</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832194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4</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391453069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40</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19275290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41</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54178745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幻灯片图像占位符 1"/>
          <p:cNvSpPr>
            <a:spLocks noGrp="1" noRot="1" noChangeAspect="1" noTextEdit="1"/>
          </p:cNvSpPr>
          <p:nvPr>
            <p:ph type="sldImg"/>
          </p:nvPr>
        </p:nvSpPr>
        <p:spPr>
          <a:ln/>
        </p:spPr>
      </p:sp>
      <p:sp>
        <p:nvSpPr>
          <p:cNvPr id="971779" name="备注占位符 2"/>
          <p:cNvSpPr>
            <a:spLocks noGrp="1"/>
          </p:cNvSpPr>
          <p:nvPr>
            <p:ph type="body" idx="1"/>
          </p:nvPr>
        </p:nvSpPr>
        <p:spPr/>
        <p:txBody>
          <a:bodyPr/>
          <a:lstStyle/>
          <a:p>
            <a:pPr defTabSz="1217613">
              <a:spcBef>
                <a:spcPct val="0"/>
              </a:spcBef>
            </a:pPr>
            <a:endParaRPr lang="zh-CN" altLang="en-US"/>
          </a:p>
        </p:txBody>
      </p:sp>
      <p:sp>
        <p:nvSpPr>
          <p:cNvPr id="971780"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E97C36C5-D478-4F18-98A1-CBB1FFEB0FB0}" type="slidenum">
              <a:rPr lang="zh-CN" altLang="en-US" sz="1200">
                <a:latin typeface="Calibri" pitchFamily="34" charset="0"/>
                <a:ea typeface="微软雅黑" pitchFamily="34" charset="-122"/>
              </a:rPr>
              <a:pPr algn="r" eaLnBrk="1" hangingPunct="1"/>
              <a:t>42</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2409317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43</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423458693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44</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144170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45</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54962167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46</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76734725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幻灯片图像占位符 1"/>
          <p:cNvSpPr>
            <a:spLocks noGrp="1" noRot="1" noChangeAspect="1" noTextEdit="1"/>
          </p:cNvSpPr>
          <p:nvPr>
            <p:ph type="sldImg"/>
          </p:nvPr>
        </p:nvSpPr>
        <p:spPr>
          <a:ln/>
        </p:spPr>
      </p:sp>
      <p:sp>
        <p:nvSpPr>
          <p:cNvPr id="971779" name="备注占位符 2"/>
          <p:cNvSpPr>
            <a:spLocks noGrp="1"/>
          </p:cNvSpPr>
          <p:nvPr>
            <p:ph type="body" idx="1"/>
          </p:nvPr>
        </p:nvSpPr>
        <p:spPr/>
        <p:txBody>
          <a:bodyPr/>
          <a:lstStyle/>
          <a:p>
            <a:pPr defTabSz="1217613">
              <a:spcBef>
                <a:spcPct val="0"/>
              </a:spcBef>
            </a:pPr>
            <a:endParaRPr lang="zh-CN" altLang="en-US"/>
          </a:p>
        </p:txBody>
      </p:sp>
      <p:sp>
        <p:nvSpPr>
          <p:cNvPr id="971780"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E97C36C5-D478-4F18-98A1-CBB1FFEB0FB0}" type="slidenum">
              <a:rPr lang="zh-CN" altLang="en-US" sz="1200">
                <a:latin typeface="Calibri" pitchFamily="34" charset="0"/>
                <a:ea typeface="微软雅黑" pitchFamily="34" charset="-122"/>
              </a:rPr>
              <a:pPr algn="r" eaLnBrk="1" hangingPunct="1"/>
              <a:t>47</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9945486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48</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2512872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49</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818416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5</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48219254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50</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85811420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51</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99912352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52</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67808913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53</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00741843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54</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65527520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幻灯片图像占位符 1"/>
          <p:cNvSpPr>
            <a:spLocks noGrp="1" noRot="1" noChangeAspect="1" noTextEdit="1"/>
          </p:cNvSpPr>
          <p:nvPr>
            <p:ph type="sldImg"/>
          </p:nvPr>
        </p:nvSpPr>
        <p:spPr>
          <a:ln/>
        </p:spPr>
      </p:sp>
      <p:sp>
        <p:nvSpPr>
          <p:cNvPr id="971779" name="备注占位符 2"/>
          <p:cNvSpPr>
            <a:spLocks noGrp="1"/>
          </p:cNvSpPr>
          <p:nvPr>
            <p:ph type="body" idx="1"/>
          </p:nvPr>
        </p:nvSpPr>
        <p:spPr/>
        <p:txBody>
          <a:bodyPr/>
          <a:lstStyle/>
          <a:p>
            <a:pPr defTabSz="1217613">
              <a:spcBef>
                <a:spcPct val="0"/>
              </a:spcBef>
            </a:pPr>
            <a:endParaRPr lang="zh-CN" altLang="en-US"/>
          </a:p>
        </p:txBody>
      </p:sp>
      <p:sp>
        <p:nvSpPr>
          <p:cNvPr id="971780"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E97C36C5-D478-4F18-98A1-CBB1FFEB0FB0}" type="slidenum">
              <a:rPr lang="zh-CN" altLang="en-US" sz="1200">
                <a:latin typeface="Calibri" pitchFamily="34" charset="0"/>
                <a:ea typeface="微软雅黑" pitchFamily="34" charset="-122"/>
              </a:rPr>
              <a:pPr algn="r" eaLnBrk="1" hangingPunct="1"/>
              <a:t>55</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279383580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56</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421552535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57</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16398262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58</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59227175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59</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8029570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6</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361669876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60</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236475961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幻灯片图像占位符 1"/>
          <p:cNvSpPr>
            <a:spLocks noGrp="1" noRot="1" noChangeAspect="1" noTextEdit="1"/>
          </p:cNvSpPr>
          <p:nvPr>
            <p:ph type="sldImg"/>
          </p:nvPr>
        </p:nvSpPr>
        <p:spPr>
          <a:ln/>
        </p:spPr>
      </p:sp>
      <p:sp>
        <p:nvSpPr>
          <p:cNvPr id="971779" name="备注占位符 2"/>
          <p:cNvSpPr>
            <a:spLocks noGrp="1"/>
          </p:cNvSpPr>
          <p:nvPr>
            <p:ph type="body" idx="1"/>
          </p:nvPr>
        </p:nvSpPr>
        <p:spPr/>
        <p:txBody>
          <a:bodyPr/>
          <a:lstStyle/>
          <a:p>
            <a:pPr defTabSz="1217613">
              <a:spcBef>
                <a:spcPct val="0"/>
              </a:spcBef>
            </a:pPr>
            <a:endParaRPr lang="zh-CN" altLang="en-US"/>
          </a:p>
        </p:txBody>
      </p:sp>
      <p:sp>
        <p:nvSpPr>
          <p:cNvPr id="971780"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E97C36C5-D478-4F18-98A1-CBB1FFEB0FB0}" type="slidenum">
              <a:rPr lang="zh-CN" altLang="en-US" sz="1200">
                <a:latin typeface="Calibri" pitchFamily="34" charset="0"/>
                <a:ea typeface="微软雅黑" pitchFamily="34" charset="-122"/>
              </a:rPr>
              <a:pPr algn="r" eaLnBrk="1" hangingPunct="1"/>
              <a:t>61</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47399164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62</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72307586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63</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31669251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64</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46142886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65</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25100631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66</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63080422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67</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10046645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68</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418091249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69</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991386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7</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338017559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70</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99934015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幻灯片图像占位符 1"/>
          <p:cNvSpPr>
            <a:spLocks noGrp="1" noRot="1" noChangeAspect="1" noTextEdit="1"/>
          </p:cNvSpPr>
          <p:nvPr>
            <p:ph type="sldImg"/>
          </p:nvPr>
        </p:nvSpPr>
        <p:spPr>
          <a:ln/>
        </p:spPr>
      </p:sp>
      <p:sp>
        <p:nvSpPr>
          <p:cNvPr id="971779" name="备注占位符 2"/>
          <p:cNvSpPr>
            <a:spLocks noGrp="1"/>
          </p:cNvSpPr>
          <p:nvPr>
            <p:ph type="body" idx="1"/>
          </p:nvPr>
        </p:nvSpPr>
        <p:spPr/>
        <p:txBody>
          <a:bodyPr/>
          <a:lstStyle/>
          <a:p>
            <a:pPr defTabSz="1217613">
              <a:spcBef>
                <a:spcPct val="0"/>
              </a:spcBef>
            </a:pPr>
            <a:endParaRPr lang="zh-CN" altLang="en-US"/>
          </a:p>
        </p:txBody>
      </p:sp>
      <p:sp>
        <p:nvSpPr>
          <p:cNvPr id="971780"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E97C36C5-D478-4F18-98A1-CBB1FFEB0FB0}" type="slidenum">
              <a:rPr lang="zh-CN" altLang="en-US" sz="1200">
                <a:latin typeface="Calibri" pitchFamily="34" charset="0"/>
                <a:ea typeface="微软雅黑" pitchFamily="34" charset="-122"/>
              </a:rPr>
              <a:pPr algn="r" eaLnBrk="1" hangingPunct="1"/>
              <a:t>71</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239998506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72</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07991537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73</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73972026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74</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44238107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75</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424122636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76</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01327863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77</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82649395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78</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47997104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79</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20210357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8</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418382833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80</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02115257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81</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30107394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82</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413381402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83</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75918603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84</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19630970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85</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8534082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86</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58099133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87</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93712669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88</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37709528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89</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9374079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eaLnBrk="1" hangingPunct="1">
              <a:spcBef>
                <a:spcPct val="0"/>
              </a:spcBef>
            </a:pPr>
            <a:fld id="{EA15DDF0-DDAC-4F4A-A1EA-6FF64B4A7D4B}" type="slidenum">
              <a:rPr lang="zh-CN" altLang="en-US"/>
              <a:pPr eaLnBrk="1" hangingPunct="1">
                <a:spcBef>
                  <a:spcPct val="0"/>
                </a:spcBef>
              </a:pPr>
              <a:t>9</a:t>
            </a:fld>
            <a:endParaRPr lang="en-US" altLang="zh-CN"/>
          </a:p>
        </p:txBody>
      </p:sp>
      <p:sp>
        <p:nvSpPr>
          <p:cNvPr id="57347" name="Rectangle 2"/>
          <p:cNvSpPr>
            <a:spLocks noGrp="1" noRot="1" noChangeAspect="1" noChangeArrowheads="1" noTextEdit="1"/>
          </p:cNvSpPr>
          <p:nvPr>
            <p:ph type="sldImg"/>
          </p:nvPr>
        </p:nvSpPr>
        <p:spPr>
          <a:xfrm>
            <a:off x="3429000" y="2400300"/>
            <a:ext cx="0" cy="0"/>
          </a:xfrm>
          <a:solidFill>
            <a:srgbClr val="FFFFFF"/>
          </a:solidFill>
          <a:ln/>
        </p:spPr>
      </p:sp>
      <p:sp>
        <p:nvSpPr>
          <p:cNvPr id="57348" name="Rectangle 3"/>
          <p:cNvSpPr>
            <a:spLocks noGrp="1" noChangeArrowheads="1"/>
          </p:cNvSpPr>
          <p:nvPr>
            <p:ph type="body" idx="1"/>
          </p:nvPr>
        </p:nvSpPr>
        <p:spPr>
          <a:xfrm>
            <a:off x="914400" y="6262688"/>
            <a:ext cx="1403350" cy="274637"/>
          </a:xfrm>
          <a:solidFill>
            <a:srgbClr val="FFFFFF"/>
          </a:solidFill>
          <a:ln>
            <a:solidFill>
              <a:srgbClr val="000000"/>
            </a:solidFill>
            <a:miter lim="800000"/>
            <a:headEnd/>
            <a:tailEnd/>
          </a:ln>
        </p:spPr>
        <p:txBody>
          <a:bodyPr/>
          <a:lstStyle/>
          <a:p>
            <a:endParaRPr lang="zh-CN" altLang="en-US" smtClean="0"/>
          </a:p>
        </p:txBody>
      </p:sp>
    </p:spTree>
    <p:extLst>
      <p:ext uri="{BB962C8B-B14F-4D97-AF65-F5344CB8AC3E}">
        <p14:creationId xmlns:p14="http://schemas.microsoft.com/office/powerpoint/2010/main" val="391852641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90</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92399491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91</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2522131850"/>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92</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78359896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93</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73716025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94</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282417237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95</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52248595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96</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66401111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97</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413757696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幻灯片图像占位符 1"/>
          <p:cNvSpPr>
            <a:spLocks noGrp="1" noRot="1" noChangeAspect="1" noTextEdit="1"/>
          </p:cNvSpPr>
          <p:nvPr>
            <p:ph type="sldImg"/>
          </p:nvPr>
        </p:nvSpPr>
        <p:spPr>
          <a:ln/>
        </p:spPr>
      </p:sp>
      <p:sp>
        <p:nvSpPr>
          <p:cNvPr id="994307" name="备注占位符 2"/>
          <p:cNvSpPr>
            <a:spLocks noGrp="1"/>
          </p:cNvSpPr>
          <p:nvPr>
            <p:ph type="body" idx="1"/>
          </p:nvPr>
        </p:nvSpPr>
        <p:spPr/>
        <p:txBody>
          <a:bodyPr/>
          <a:lstStyle/>
          <a:p>
            <a:pPr defTabSz="1217613">
              <a:spcBef>
                <a:spcPct val="0"/>
              </a:spcBef>
            </a:pPr>
            <a:endParaRPr lang="zh-CN" altLang="en-US"/>
          </a:p>
        </p:txBody>
      </p:sp>
      <p:sp>
        <p:nvSpPr>
          <p:cNvPr id="994308"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618F9667-007F-4A34-A926-B7E0CEF465BB}" type="slidenum">
              <a:rPr lang="zh-CN" altLang="en-US" sz="1200">
                <a:latin typeface="Calibri" pitchFamily="34" charset="0"/>
                <a:ea typeface="微软雅黑" pitchFamily="34" charset="-122"/>
              </a:rPr>
              <a:pPr algn="r" eaLnBrk="1" hangingPunct="1"/>
              <a:t>98</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342623362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6962" name="幻灯片图像占位符 1"/>
          <p:cNvSpPr>
            <a:spLocks noGrp="1" noRot="1" noChangeAspect="1" noTextEdit="1"/>
          </p:cNvSpPr>
          <p:nvPr>
            <p:ph type="sldImg"/>
          </p:nvPr>
        </p:nvSpPr>
        <p:spPr>
          <a:ln/>
        </p:spPr>
      </p:sp>
      <p:sp>
        <p:nvSpPr>
          <p:cNvPr id="936963" name="备注占位符 2"/>
          <p:cNvSpPr>
            <a:spLocks noGrp="1"/>
          </p:cNvSpPr>
          <p:nvPr>
            <p:ph type="body" idx="1"/>
          </p:nvPr>
        </p:nvSpPr>
        <p:spPr/>
        <p:txBody>
          <a:bodyPr/>
          <a:lstStyle/>
          <a:p>
            <a:pPr defTabSz="1217613">
              <a:spcBef>
                <a:spcPct val="0"/>
              </a:spcBef>
            </a:pPr>
            <a:endParaRPr lang="zh-CN" altLang="en-US"/>
          </a:p>
        </p:txBody>
      </p:sp>
      <p:sp>
        <p:nvSpPr>
          <p:cNvPr id="936964"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9A6334E2-B10E-4232-878C-7B1245C3C471}" type="slidenum">
              <a:rPr lang="zh-CN" altLang="en-US" sz="1200">
                <a:latin typeface="Calibri" pitchFamily="34" charset="0"/>
                <a:ea typeface="微软雅黑" pitchFamily="34" charset="-122"/>
              </a:rPr>
              <a:pPr algn="r" eaLnBrk="1" hangingPunct="1"/>
              <a:t>99</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4092662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9550" cy="1471613"/>
          </a:xfrm>
          <a:prstGeom prst="rect">
            <a:avLst/>
          </a:prstGeo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30388" y="3887788"/>
            <a:ext cx="8537575"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单击以编辑母版副标题样式</a:t>
            </a:r>
            <a:endParaRPr lang="zh-CN" altLang="en-US"/>
          </a:p>
        </p:txBody>
      </p:sp>
    </p:spTree>
    <p:extLst>
      <p:ext uri="{BB962C8B-B14F-4D97-AF65-F5344CB8AC3E}">
        <p14:creationId xmlns:p14="http://schemas.microsoft.com/office/powerpoint/2010/main" val="4150594825"/>
      </p:ext>
    </p:extLst>
  </p:cSld>
  <p:clrMapOvr>
    <a:masterClrMapping/>
  </p:clrMapOvr>
  <p:transition spd="med" advClick="0" advTm="0">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915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1600200"/>
            <a:ext cx="10979150" cy="4527550"/>
          </a:xfrm>
          <a:prstGeom prst="rect">
            <a:avLst/>
          </a:prstGeo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4292144556"/>
      </p:ext>
    </p:extLst>
  </p:cSld>
  <p:clrMapOvr>
    <a:masterClrMapping/>
  </p:clrMapOvr>
  <p:transition spd="med" advClick="0" advTm="0">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43963" y="274638"/>
            <a:ext cx="2744787" cy="5853112"/>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81963" cy="5853112"/>
          </a:xfrm>
          <a:prstGeom prst="rect">
            <a:avLst/>
          </a:prstGeo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885743157"/>
      </p:ext>
    </p:extLst>
  </p:cSld>
  <p:clrMapOvr>
    <a:masterClrMapping/>
  </p:clrMapOvr>
  <p:transition spd="med" advClick="0" advTm="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915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609600" y="1600200"/>
            <a:ext cx="10979150" cy="4527550"/>
          </a:xfrm>
          <a:prstGeom prst="rect">
            <a:avLst/>
          </a:prstGeo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148653426"/>
      </p:ext>
    </p:extLst>
  </p:cSld>
  <p:clrMapOvr>
    <a:masterClrMapping/>
  </p:clrMapOvr>
  <p:transition spd="med" advClick="0" advTm="0">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8488"/>
            <a:ext cx="10367962"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7962" cy="1501775"/>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编辑母版文本样式</a:t>
            </a:r>
          </a:p>
        </p:txBody>
      </p:sp>
    </p:spTree>
    <p:extLst>
      <p:ext uri="{BB962C8B-B14F-4D97-AF65-F5344CB8AC3E}">
        <p14:creationId xmlns:p14="http://schemas.microsoft.com/office/powerpoint/2010/main" val="1723688953"/>
      </p:ext>
    </p:extLst>
  </p:cSld>
  <p:clrMapOvr>
    <a:masterClrMapping/>
  </p:clrMapOvr>
  <p:transition spd="med" advClick="0" advTm="0">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915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3375" cy="452755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5375" y="1600200"/>
            <a:ext cx="5413375" cy="452755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587080053"/>
      </p:ext>
    </p:extLst>
  </p:cSld>
  <p:clrMapOvr>
    <a:masterClrMapping/>
  </p:clrMapOvr>
  <p:transition spd="med" advClick="0" advTm="0">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915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956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609600" y="2174875"/>
            <a:ext cx="5389563" cy="3952875"/>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6013" y="1535113"/>
            <a:ext cx="539273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96013" y="2174875"/>
            <a:ext cx="5392737" cy="3952875"/>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613955245"/>
      </p:ext>
    </p:extLst>
  </p:cSld>
  <p:clrMapOvr>
    <a:masterClrMapping/>
  </p:clrMapOvr>
  <p:transition spd="med" advClick="0" advTm="0">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9150" cy="1143000"/>
          </a:xfrm>
          <a:prstGeom prst="rect">
            <a:avLst/>
          </a:prstGeom>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2231191942"/>
      </p:ext>
    </p:extLst>
  </p:cSld>
  <p:clrMapOvr>
    <a:masterClrMapping/>
  </p:clrMapOvr>
  <p:transition spd="med" advClick="0" advTm="0">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525017768"/>
      </p:ext>
    </p:extLst>
  </p:cSld>
  <p:clrMapOvr>
    <a:masterClrMapping/>
  </p:clrMapOvr>
  <p:transition spd="med" advClick="0" advTm="0">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3200"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8850" y="273050"/>
            <a:ext cx="6819900" cy="5854700"/>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3200" cy="469265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Tree>
    <p:extLst>
      <p:ext uri="{BB962C8B-B14F-4D97-AF65-F5344CB8AC3E}">
        <p14:creationId xmlns:p14="http://schemas.microsoft.com/office/powerpoint/2010/main" val="325202598"/>
      </p:ext>
    </p:extLst>
  </p:cSld>
  <p:clrMapOvr>
    <a:masterClrMapping/>
  </p:clrMapOvr>
  <p:transition spd="med" advClick="0" advTm="0">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775" y="4802188"/>
            <a:ext cx="7319963" cy="566737"/>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90775" y="612775"/>
            <a:ext cx="7319963" cy="4116388"/>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zh-CN" altLang="en-US"/>
          </a:p>
        </p:txBody>
      </p:sp>
      <p:sp>
        <p:nvSpPr>
          <p:cNvPr id="4" name="文本占位符 3"/>
          <p:cNvSpPr>
            <a:spLocks noGrp="1"/>
          </p:cNvSpPr>
          <p:nvPr>
            <p:ph type="body" sz="half" idx="2"/>
          </p:nvPr>
        </p:nvSpPr>
        <p:spPr>
          <a:xfrm>
            <a:off x="2390775" y="5368925"/>
            <a:ext cx="7319963" cy="8048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Tree>
    <p:extLst>
      <p:ext uri="{BB962C8B-B14F-4D97-AF65-F5344CB8AC3E}">
        <p14:creationId xmlns:p14="http://schemas.microsoft.com/office/powerpoint/2010/main" val="1355435591"/>
      </p:ext>
    </p:extLst>
  </p:cSld>
  <p:clrMapOvr>
    <a:masterClrMapping/>
  </p:clrMapOvr>
  <p:transition spd="med" advClick="0" advTm="0">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pattFill prst="dkUpDiag">
          <a:fgClr>
            <a:srgbClr val="D9D9D9"/>
          </a:fgClr>
          <a:bgClr>
            <a:srgbClr val="F2F2F2"/>
          </a:bgClr>
        </a:pattFill>
        <a:effectLst/>
      </p:bgPr>
    </p:bg>
    <p:spTree>
      <p:nvGrpSpPr>
        <p:cNvPr id="1" name=""/>
        <p:cNvGrpSpPr/>
        <p:nvPr/>
      </p:nvGrpSpPr>
      <p:grpSpPr>
        <a:xfrm>
          <a:off x="0" y="0"/>
          <a:ext cx="0" cy="0"/>
          <a:chOff x="0" y="0"/>
          <a:chExt cx="0" cy="0"/>
        </a:xfrm>
      </p:grpSpPr>
      <p:pic>
        <p:nvPicPr>
          <p:cNvPr id="881708" name="Picture 44"/>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0" y="-25400"/>
            <a:ext cx="12190413" cy="6884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 bg1="lt1" tx1="dk1" bg2="lt2" tx2="dk2" accent1="accent1" accent2="accent2" accent3="accent3" accent4="accent4" accent5="accent5" accent6="accent6" hlink="hlink" folHlink="folHlink"/>
  <p:sldLayoutIdLst>
    <p:sldLayoutId id="2147483959" r:id="rId1"/>
    <p:sldLayoutId id="2147483960" r:id="rId2"/>
    <p:sldLayoutId id="2147483961" r:id="rId3"/>
    <p:sldLayoutId id="2147483962" r:id="rId4"/>
    <p:sldLayoutId id="2147483963" r:id="rId5"/>
    <p:sldLayoutId id="2147483964" r:id="rId6"/>
    <p:sldLayoutId id="2147483965" r:id="rId7"/>
    <p:sldLayoutId id="2147483966" r:id="rId8"/>
    <p:sldLayoutId id="2147483967" r:id="rId9"/>
    <p:sldLayoutId id="2147483968" r:id="rId10"/>
    <p:sldLayoutId id="2147483969" r:id="rId11"/>
  </p:sldLayoutIdLst>
  <p:transition spd="med" advClick="0" advTm="0">
    <p:pull/>
  </p:transition>
  <p:timing>
    <p:tnLst>
      <p:par>
        <p:cTn id="1" dur="indefinite" restart="never" nodeType="tmRoot"/>
      </p:par>
    </p:tnLst>
  </p:timing>
  <p:txStyles>
    <p:titleStyle>
      <a:lvl1pPr algn="ctr" defTabSz="1217613" rtl="0" eaLnBrk="1" fontAlgn="base" hangingPunct="1">
        <a:spcBef>
          <a:spcPct val="0"/>
        </a:spcBef>
        <a:spcAft>
          <a:spcPct val="0"/>
        </a:spcAft>
        <a:defRPr sz="5900">
          <a:solidFill>
            <a:schemeClr val="tx1"/>
          </a:solidFill>
          <a:latin typeface="+mj-lt"/>
          <a:ea typeface="+mj-ea"/>
          <a:cs typeface="+mj-cs"/>
        </a:defRPr>
      </a:lvl1pPr>
      <a:lvl2pPr algn="ctr" defTabSz="1217613" rtl="0" eaLnBrk="1" fontAlgn="base" hangingPunct="1">
        <a:spcBef>
          <a:spcPct val="0"/>
        </a:spcBef>
        <a:spcAft>
          <a:spcPct val="0"/>
        </a:spcAft>
        <a:defRPr sz="5900">
          <a:solidFill>
            <a:schemeClr val="tx1"/>
          </a:solidFill>
          <a:latin typeface="Arial" pitchFamily="34" charset="0"/>
          <a:ea typeface="宋体" pitchFamily="2" charset="-122"/>
        </a:defRPr>
      </a:lvl2pPr>
      <a:lvl3pPr algn="ctr" defTabSz="1217613" rtl="0" eaLnBrk="1" fontAlgn="base" hangingPunct="1">
        <a:spcBef>
          <a:spcPct val="0"/>
        </a:spcBef>
        <a:spcAft>
          <a:spcPct val="0"/>
        </a:spcAft>
        <a:defRPr sz="5900">
          <a:solidFill>
            <a:schemeClr val="tx1"/>
          </a:solidFill>
          <a:latin typeface="Arial" pitchFamily="34" charset="0"/>
          <a:ea typeface="宋体" pitchFamily="2" charset="-122"/>
        </a:defRPr>
      </a:lvl3pPr>
      <a:lvl4pPr algn="ctr" defTabSz="1217613" rtl="0" eaLnBrk="1" fontAlgn="base" hangingPunct="1">
        <a:spcBef>
          <a:spcPct val="0"/>
        </a:spcBef>
        <a:spcAft>
          <a:spcPct val="0"/>
        </a:spcAft>
        <a:defRPr sz="5900">
          <a:solidFill>
            <a:schemeClr val="tx1"/>
          </a:solidFill>
          <a:latin typeface="Arial" pitchFamily="34" charset="0"/>
          <a:ea typeface="宋体" pitchFamily="2" charset="-122"/>
        </a:defRPr>
      </a:lvl4pPr>
      <a:lvl5pPr algn="ctr" defTabSz="1217613" rtl="0" eaLnBrk="1" fontAlgn="base" hangingPunct="1">
        <a:spcBef>
          <a:spcPct val="0"/>
        </a:spcBef>
        <a:spcAft>
          <a:spcPct val="0"/>
        </a:spcAft>
        <a:defRPr sz="5900">
          <a:solidFill>
            <a:schemeClr val="tx1"/>
          </a:solidFill>
          <a:latin typeface="Arial" pitchFamily="34" charset="0"/>
          <a:ea typeface="宋体" pitchFamily="2" charset="-122"/>
        </a:defRPr>
      </a:lvl5pPr>
      <a:lvl6pPr marL="457200" algn="ctr" defTabSz="1217613" rtl="0" eaLnBrk="1" fontAlgn="base" hangingPunct="1">
        <a:spcBef>
          <a:spcPct val="0"/>
        </a:spcBef>
        <a:spcAft>
          <a:spcPct val="0"/>
        </a:spcAft>
        <a:defRPr sz="5900">
          <a:solidFill>
            <a:schemeClr val="tx1"/>
          </a:solidFill>
          <a:latin typeface="Arial" pitchFamily="34" charset="0"/>
          <a:ea typeface="宋体" pitchFamily="2" charset="-122"/>
        </a:defRPr>
      </a:lvl6pPr>
      <a:lvl7pPr marL="914400" algn="ctr" defTabSz="1217613" rtl="0" eaLnBrk="1" fontAlgn="base" hangingPunct="1">
        <a:spcBef>
          <a:spcPct val="0"/>
        </a:spcBef>
        <a:spcAft>
          <a:spcPct val="0"/>
        </a:spcAft>
        <a:defRPr sz="5900">
          <a:solidFill>
            <a:schemeClr val="tx1"/>
          </a:solidFill>
          <a:latin typeface="Arial" pitchFamily="34" charset="0"/>
          <a:ea typeface="宋体" pitchFamily="2" charset="-122"/>
        </a:defRPr>
      </a:lvl7pPr>
      <a:lvl8pPr marL="1371600" algn="ctr" defTabSz="1217613" rtl="0" eaLnBrk="1" fontAlgn="base" hangingPunct="1">
        <a:spcBef>
          <a:spcPct val="0"/>
        </a:spcBef>
        <a:spcAft>
          <a:spcPct val="0"/>
        </a:spcAft>
        <a:defRPr sz="5900">
          <a:solidFill>
            <a:schemeClr val="tx1"/>
          </a:solidFill>
          <a:latin typeface="Arial" pitchFamily="34" charset="0"/>
          <a:ea typeface="宋体" pitchFamily="2" charset="-122"/>
        </a:defRPr>
      </a:lvl8pPr>
      <a:lvl9pPr marL="1828800" algn="ctr" defTabSz="1217613" rtl="0" eaLnBrk="1" fontAlgn="base" hangingPunct="1">
        <a:spcBef>
          <a:spcPct val="0"/>
        </a:spcBef>
        <a:spcAft>
          <a:spcPct val="0"/>
        </a:spcAft>
        <a:defRPr sz="5900">
          <a:solidFill>
            <a:schemeClr val="tx1"/>
          </a:solidFill>
          <a:latin typeface="Arial" pitchFamily="34" charset="0"/>
          <a:ea typeface="宋体" pitchFamily="2" charset="-122"/>
        </a:defRPr>
      </a:lvl9pPr>
    </p:titleStyle>
    <p:bodyStyle>
      <a:lvl1pPr marL="455613" indent="-455613" algn="l" defTabSz="1217613" rtl="0" eaLnBrk="1" fontAlgn="base" hangingPunct="1">
        <a:spcBef>
          <a:spcPct val="20000"/>
        </a:spcBef>
        <a:spcAft>
          <a:spcPct val="0"/>
        </a:spcAft>
        <a:buFont typeface="Arial" pitchFamily="34" charset="0"/>
        <a:buChar char="•"/>
        <a:defRPr sz="4300">
          <a:solidFill>
            <a:schemeClr val="tx1"/>
          </a:solidFill>
          <a:latin typeface="+mn-lt"/>
          <a:ea typeface="+mn-ea"/>
          <a:cs typeface="+mn-cs"/>
        </a:defRPr>
      </a:lvl1pPr>
      <a:lvl2pPr marL="990600" indent="-381000" algn="l" defTabSz="1217613" rtl="0" eaLnBrk="1" fontAlgn="base" hangingPunct="1">
        <a:spcBef>
          <a:spcPct val="20000"/>
        </a:spcBef>
        <a:spcAft>
          <a:spcPct val="0"/>
        </a:spcAft>
        <a:buFont typeface="Arial" pitchFamily="34" charset="0"/>
        <a:buChar char="–"/>
        <a:defRPr sz="3800">
          <a:solidFill>
            <a:schemeClr val="tx1"/>
          </a:solidFill>
          <a:latin typeface="+mn-lt"/>
          <a:ea typeface="+mn-ea"/>
        </a:defRPr>
      </a:lvl2pPr>
      <a:lvl3pPr marL="1524000" indent="-304800" algn="l" defTabSz="1217613" rtl="0" eaLnBrk="1" fontAlgn="base" hangingPunct="1">
        <a:spcBef>
          <a:spcPct val="20000"/>
        </a:spcBef>
        <a:spcAft>
          <a:spcPct val="0"/>
        </a:spcAft>
        <a:buFont typeface="Arial" pitchFamily="34" charset="0"/>
        <a:buChar char="•"/>
        <a:defRPr sz="3100">
          <a:solidFill>
            <a:schemeClr val="tx1"/>
          </a:solidFill>
          <a:latin typeface="+mn-lt"/>
          <a:ea typeface="+mn-ea"/>
        </a:defRPr>
      </a:lvl3pPr>
      <a:lvl4pPr marL="2133600" indent="-307975"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4pPr>
      <a:lvl5pPr marL="2743200" indent="-303213"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5pPr>
      <a:lvl6pPr marL="3200400" indent="-303213"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6pPr>
      <a:lvl7pPr marL="3657600" indent="-303213"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7pPr>
      <a:lvl8pPr marL="4114800" indent="-303213"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8pPr>
      <a:lvl9pPr marL="4572000" indent="-303213"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1.png"/><Relationship Id="rId7"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hyperlink" Target="http://c.biancheng.net/ref/sin.html"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13.jpeg"/><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hyperlink" Target="http://c.biancheng.net/c/80/" TargetMode="External"/><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4.png"/><Relationship Id="rId7" Type="http://schemas.openxmlformats.org/officeDocument/2006/relationships/image" Target="../media/image7.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34.xml.rels><?xml version="1.0" encoding="UTF-8" standalone="yes"?>
<Relationships xmlns="http://schemas.openxmlformats.org/package/2006/relationships"><Relationship Id="rId3" Type="http://schemas.openxmlformats.org/officeDocument/2006/relationships/hyperlink" Target="http://c.biancheng.net/cplus/" TargetMode="External"/><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5.png"/><Relationship Id="rId4" Type="http://schemas.openxmlformats.org/officeDocument/2006/relationships/hyperlink" Target="http://c.biancheng.net/c/80/"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c.biancheng.net/ref/sin.html" TargetMode="External"/><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15.png"/></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6.png"/><Relationship Id="rId7" Type="http://schemas.openxmlformats.org/officeDocument/2006/relationships/image" Target="../media/image7.png"/><Relationship Id="rId2" Type="http://schemas.openxmlformats.org/officeDocument/2006/relationships/notesSlide" Target="../notesSlides/notesSlide37.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8.xml"/><Relationship Id="rId1" Type="http://schemas.openxmlformats.org/officeDocument/2006/relationships/slideLayout" Target="../slideLayouts/slideLayout7.xml"/><Relationship Id="rId5" Type="http://schemas.openxmlformats.org/officeDocument/2006/relationships/hyperlink" Target="http://c.biancheng.net/stl/" TargetMode="External"/><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0.xml"/><Relationship Id="rId1" Type="http://schemas.openxmlformats.org/officeDocument/2006/relationships/slideLayout" Target="../slideLayouts/slideLayout7.xml"/><Relationship Id="rId5" Type="http://schemas.openxmlformats.org/officeDocument/2006/relationships/hyperlink" Target="http://c.biancheng.net/ref/sin.html" TargetMode="External"/><Relationship Id="rId4" Type="http://schemas.openxmlformats.org/officeDocument/2006/relationships/image" Target="../media/image4.png"/></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1.xml"/><Relationship Id="rId1" Type="http://schemas.openxmlformats.org/officeDocument/2006/relationships/slideLayout" Target="../slideLayouts/slideLayout7.xml"/><Relationship Id="rId5" Type="http://schemas.openxmlformats.org/officeDocument/2006/relationships/hyperlink" Target="http://c.biancheng.net/cplus/" TargetMode="External"/><Relationship Id="rId4" Type="http://schemas.openxmlformats.org/officeDocument/2006/relationships/image" Target="../media/image4.png"/></Relationships>
</file>

<file path=ppt/slides/_rels/slide4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6.png"/><Relationship Id="rId7" Type="http://schemas.openxmlformats.org/officeDocument/2006/relationships/image" Target="../media/image7.png"/><Relationship Id="rId2" Type="http://schemas.openxmlformats.org/officeDocument/2006/relationships/notesSlide" Target="../notesSlides/notesSlide42.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4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5.xml"/><Relationship Id="rId1" Type="http://schemas.openxmlformats.org/officeDocument/2006/relationships/slideLayout" Target="../slideLayouts/slideLayout7.xml"/><Relationship Id="rId5" Type="http://schemas.openxmlformats.org/officeDocument/2006/relationships/hyperlink" Target="http://c.biancheng.net/ref/sin.html" TargetMode="External"/><Relationship Id="rId4" Type="http://schemas.openxmlformats.org/officeDocument/2006/relationships/image" Target="../media/image4.png"/></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6.xml"/><Relationship Id="rId1" Type="http://schemas.openxmlformats.org/officeDocument/2006/relationships/slideLayout" Target="../slideLayouts/slideLayout7.xml"/><Relationship Id="rId5" Type="http://schemas.openxmlformats.org/officeDocument/2006/relationships/hyperlink" Target="http://c.biancheng.net/cplus/" TargetMode="External"/><Relationship Id="rId4" Type="http://schemas.openxmlformats.org/officeDocument/2006/relationships/image" Target="../media/image4.png"/></Relationships>
</file>

<file path=ppt/slides/_rels/slide4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6.png"/><Relationship Id="rId7" Type="http://schemas.openxmlformats.org/officeDocument/2006/relationships/image" Target="../media/image7.png"/><Relationship Id="rId2" Type="http://schemas.openxmlformats.org/officeDocument/2006/relationships/notesSlide" Target="../notesSlides/notesSlide47.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8.xml"/><Relationship Id="rId1" Type="http://schemas.openxmlformats.org/officeDocument/2006/relationships/slideLayout" Target="../slideLayouts/slideLayout7.xml"/><Relationship Id="rId5" Type="http://schemas.openxmlformats.org/officeDocument/2006/relationships/hyperlink" Target="http://c.biancheng.net/cplus/" TargetMode="External"/><Relationship Id="rId4" Type="http://schemas.openxmlformats.org/officeDocument/2006/relationships/image" Target="../media/image4.png"/></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9.xml"/><Relationship Id="rId1" Type="http://schemas.openxmlformats.org/officeDocument/2006/relationships/slideLayout" Target="../slideLayouts/slideLayout7.xml"/><Relationship Id="rId5" Type="http://schemas.openxmlformats.org/officeDocument/2006/relationships/hyperlink" Target="http://c.biancheng.net/ref/sin.html" TargetMode="Externa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6.png"/><Relationship Id="rId7" Type="http://schemas.openxmlformats.org/officeDocument/2006/relationships/image" Target="../media/image7.png"/><Relationship Id="rId2" Type="http://schemas.openxmlformats.org/officeDocument/2006/relationships/notesSlide" Target="../notesSlides/notesSlide55.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5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8.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9.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hyperlink" Target="http://c.biancheng.net/ref/sin.html"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10.png"/></Relationships>
</file>

<file path=ppt/slides/_rels/slide6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6.png"/><Relationship Id="rId7" Type="http://schemas.openxmlformats.org/officeDocument/2006/relationships/image" Target="../media/image7.png"/><Relationship Id="rId2" Type="http://schemas.openxmlformats.org/officeDocument/2006/relationships/notesSlide" Target="../notesSlides/notesSlide61.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6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8.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6.png"/><Relationship Id="rId7" Type="http://schemas.openxmlformats.org/officeDocument/2006/relationships/image" Target="../media/image7.png"/><Relationship Id="rId2" Type="http://schemas.openxmlformats.org/officeDocument/2006/relationships/notesSlide" Target="../notesSlides/notesSlide71.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7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4.xml"/><Relationship Id="rId1" Type="http://schemas.openxmlformats.org/officeDocument/2006/relationships/slideLayout" Target="../slideLayouts/slideLayout7.xml"/><Relationship Id="rId5" Type="http://schemas.openxmlformats.org/officeDocument/2006/relationships/image" Target="../media/image18.gif"/><Relationship Id="rId4" Type="http://schemas.openxmlformats.org/officeDocument/2006/relationships/image" Target="../media/image4.png"/></Relationships>
</file>

<file path=ppt/slides/_rels/slide7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8.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9.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0.xml"/><Relationship Id="rId1" Type="http://schemas.openxmlformats.org/officeDocument/2006/relationships/slideLayout" Target="../slideLayouts/slideLayout7.xml"/><Relationship Id="rId5" Type="http://schemas.openxmlformats.org/officeDocument/2006/relationships/hyperlink" Target="ftp://ftp.gnu.org/gnu/cgicc/" TargetMode="External"/><Relationship Id="rId4" Type="http://schemas.openxmlformats.org/officeDocument/2006/relationships/image" Target="../media/image4.png"/></Relationships>
</file>

<file path=ppt/slides/_rels/slide8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1.xml"/><Relationship Id="rId1" Type="http://schemas.openxmlformats.org/officeDocument/2006/relationships/slideLayout" Target="../slideLayouts/slideLayout7.xml"/><Relationship Id="rId6" Type="http://schemas.openxmlformats.org/officeDocument/2006/relationships/hyperlink" Target="https://www.tutorialspoint.com/cgi-bin/cpp_get.cgi?first_name=ZARA&amp;last_name=ALI" TargetMode="External"/><Relationship Id="rId5" Type="http://schemas.openxmlformats.org/officeDocument/2006/relationships/hyperlink" Target="http://www.test.com/cgi-bin/cpp.cgi?key1=value1&amp;key2=value2" TargetMode="External"/><Relationship Id="rId4" Type="http://schemas.openxmlformats.org/officeDocument/2006/relationships/image" Target="../media/image4.png"/></Relationships>
</file>

<file path=ppt/slides/_rels/slide8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4.xml"/><Relationship Id="rId1" Type="http://schemas.openxmlformats.org/officeDocument/2006/relationships/slideLayout" Target="../slideLayouts/slideLayout7.xml"/><Relationship Id="rId5" Type="http://schemas.openxmlformats.org/officeDocument/2006/relationships/hyperlink" Target="https://www.tutorialspoint.com/cgi-bin/cpp_get.cgi?first_name=ZARA&amp;last_name=ALI" TargetMode="External"/><Relationship Id="rId4" Type="http://schemas.openxmlformats.org/officeDocument/2006/relationships/image" Target="../media/image4.png"/></Relationships>
</file>

<file path=ppt/slides/_rels/slide8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5.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4.png"/></Relationships>
</file>

<file path=ppt/slides/_rels/slide8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6.xml"/><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4.png"/></Relationships>
</file>

<file path=ppt/slides/_rels/slide8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7.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4.png"/></Relationships>
</file>

<file path=ppt/slides/_rels/slide8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8.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9.xml"/><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9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1.xm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4.png"/></Relationships>
</file>

<file path=ppt/slides/_rels/slide9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3.xml"/><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4.png"/></Relationships>
</file>

<file path=ppt/slides/_rels/slide9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6.xml"/><Relationship Id="rId1" Type="http://schemas.openxmlformats.org/officeDocument/2006/relationships/slideLayout" Target="../slideLayouts/slideLayout7.xml"/><Relationship Id="rId5" Type="http://schemas.openxmlformats.org/officeDocument/2006/relationships/hyperlink" Target="https://www.tutorialspoint.com/cgi-bin/getcookies.cgi" TargetMode="External"/><Relationship Id="rId4" Type="http://schemas.openxmlformats.org/officeDocument/2006/relationships/image" Target="../media/image4.png"/></Relationships>
</file>

<file path=ppt/slides/_rels/slide9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7.xml"/><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4.png"/></Relationships>
</file>

<file path=ppt/slides/_rels/slide9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8.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9.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6.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图片 106">
            <a:extLst>
              <a:ext uri="{FF2B5EF4-FFF2-40B4-BE49-F238E27FC236}">
                <a16:creationId xmlns:a16="http://schemas.microsoft.com/office/drawing/2014/main" id="{36E7B933-2CBB-4285-9C01-8265D4BDB7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4" y="-6144"/>
            <a:ext cx="12194906" cy="6865732"/>
          </a:xfrm>
          <a:prstGeom prst="rect">
            <a:avLst/>
          </a:prstGeom>
        </p:spPr>
      </p:pic>
      <p:sp>
        <p:nvSpPr>
          <p:cNvPr id="112" name="TextBox 26">
            <a:extLst>
              <a:ext uri="{FF2B5EF4-FFF2-40B4-BE49-F238E27FC236}">
                <a16:creationId xmlns:a16="http://schemas.microsoft.com/office/drawing/2014/main" id="{676899CD-5C83-4B53-BFA7-53ABDA795D87}"/>
              </a:ext>
            </a:extLst>
          </p:cNvPr>
          <p:cNvSpPr txBox="1"/>
          <p:nvPr/>
        </p:nvSpPr>
        <p:spPr>
          <a:xfrm>
            <a:off x="433907" y="1585341"/>
            <a:ext cx="5722484" cy="2585323"/>
          </a:xfrm>
          <a:prstGeom prst="rect">
            <a:avLst/>
          </a:prstGeom>
          <a:noFill/>
        </p:spPr>
        <p:txBody>
          <a:bodyPr wrap="square" rtlCol="0">
            <a:spAutoFit/>
          </a:bodyPr>
          <a:lstStyle/>
          <a:p>
            <a:r>
              <a:rPr lang="zh-CN" altLang="en-US" sz="5400" b="1" dirty="0" smtClean="0">
                <a:solidFill>
                  <a:schemeClr val="bg1"/>
                </a:solidFill>
                <a:latin typeface="华文楷体" panose="02010600040101010101" pitchFamily="2" charset="-122"/>
                <a:ea typeface="华文楷体" panose="02010600040101010101" pitchFamily="2" charset="-122"/>
              </a:rPr>
              <a:t>面向对象程序设计</a:t>
            </a:r>
            <a:endParaRPr lang="en-US" altLang="zh-CN" sz="5400" b="1" dirty="0" smtClean="0">
              <a:solidFill>
                <a:schemeClr val="bg1"/>
              </a:solidFill>
              <a:latin typeface="华文楷体" panose="02010600040101010101" pitchFamily="2" charset="-122"/>
              <a:ea typeface="华文楷体" panose="02010600040101010101" pitchFamily="2" charset="-122"/>
            </a:endParaRPr>
          </a:p>
          <a:p>
            <a:endParaRPr lang="en-US" altLang="zh-CN" sz="5400" b="1" dirty="0" smtClean="0">
              <a:solidFill>
                <a:schemeClr val="bg1"/>
              </a:solidFill>
              <a:latin typeface="华文楷体" panose="02010600040101010101" pitchFamily="2" charset="-122"/>
              <a:ea typeface="华文楷体" panose="02010600040101010101" pitchFamily="2" charset="-122"/>
            </a:endParaRPr>
          </a:p>
          <a:p>
            <a:r>
              <a:rPr lang="en-US" altLang="zh-CN" sz="5400" b="1" dirty="0" smtClean="0">
                <a:solidFill>
                  <a:schemeClr val="bg1"/>
                </a:solidFill>
                <a:latin typeface="华文楷体" panose="02010600040101010101" pitchFamily="2" charset="-122"/>
                <a:ea typeface="华文楷体" panose="02010600040101010101" pitchFamily="2" charset="-122"/>
              </a:rPr>
              <a:t>C++</a:t>
            </a:r>
            <a:r>
              <a:rPr lang="zh-CN" altLang="en-US" sz="5400" b="1" dirty="0" smtClean="0">
                <a:solidFill>
                  <a:schemeClr val="bg1"/>
                </a:solidFill>
                <a:latin typeface="华文楷体" panose="02010600040101010101" pitchFamily="2" charset="-122"/>
                <a:ea typeface="华文楷体" panose="02010600040101010101" pitchFamily="2" charset="-122"/>
              </a:rPr>
              <a:t>高级主题</a:t>
            </a:r>
            <a:endParaRPr lang="en-US" altLang="zh-CN" sz="5400" b="1" dirty="0" smtClean="0">
              <a:solidFill>
                <a:schemeClr val="bg1"/>
              </a:solidFill>
              <a:latin typeface="华文楷体" panose="02010600040101010101" pitchFamily="2" charset="-122"/>
              <a:ea typeface="华文楷体" panose="02010600040101010101" pitchFamily="2" charset="-122"/>
            </a:endParaRPr>
          </a:p>
        </p:txBody>
      </p:sp>
      <p:sp>
        <p:nvSpPr>
          <p:cNvPr id="117" name="TextBox 12">
            <a:extLst>
              <a:ext uri="{FF2B5EF4-FFF2-40B4-BE49-F238E27FC236}">
                <a16:creationId xmlns:a16="http://schemas.microsoft.com/office/drawing/2014/main" id="{479E23A7-7B83-4AF3-8795-3B16207A7272}"/>
              </a:ext>
            </a:extLst>
          </p:cNvPr>
          <p:cNvSpPr txBox="1"/>
          <p:nvPr/>
        </p:nvSpPr>
        <p:spPr>
          <a:xfrm>
            <a:off x="516048" y="189434"/>
            <a:ext cx="2779101" cy="1200329"/>
          </a:xfrm>
          <a:prstGeom prst="rect">
            <a:avLst/>
          </a:prstGeom>
          <a:noFill/>
        </p:spPr>
        <p:txBody>
          <a:bodyPr wrap="square" rtlCol="0">
            <a:spAutoFit/>
          </a:bodyPr>
          <a:lstStyle/>
          <a:p>
            <a:r>
              <a:rPr lang="en-US" altLang="zh-CN" sz="7200" spc="-300" smtClean="0">
                <a:solidFill>
                  <a:schemeClr val="bg1"/>
                </a:solidFill>
                <a:latin typeface="华文楷体" panose="02010600040101010101" pitchFamily="2" charset="-122"/>
                <a:ea typeface="华文楷体" panose="02010600040101010101" pitchFamily="2" charset="-122"/>
              </a:rPr>
              <a:t>2022</a:t>
            </a:r>
            <a:endParaRPr lang="zh-CN" altLang="en-US" sz="7200" spc="-300" dirty="0">
              <a:solidFill>
                <a:schemeClr val="bg1"/>
              </a:solidFill>
              <a:latin typeface="华文楷体" panose="02010600040101010101" pitchFamily="2" charset="-122"/>
              <a:ea typeface="华文楷体" panose="02010600040101010101" pitchFamily="2" charset="-122"/>
            </a:endParaRPr>
          </a:p>
        </p:txBody>
      </p:sp>
      <p:sp>
        <p:nvSpPr>
          <p:cNvPr id="121" name="TextBox 33">
            <a:extLst>
              <a:ext uri="{FF2B5EF4-FFF2-40B4-BE49-F238E27FC236}">
                <a16:creationId xmlns:a16="http://schemas.microsoft.com/office/drawing/2014/main" id="{FFD3213A-B971-4F8D-8915-020533E32684}"/>
              </a:ext>
            </a:extLst>
          </p:cNvPr>
          <p:cNvSpPr txBox="1"/>
          <p:nvPr/>
        </p:nvSpPr>
        <p:spPr>
          <a:xfrm>
            <a:off x="842591" y="4509210"/>
            <a:ext cx="6206700" cy="584775"/>
          </a:xfrm>
          <a:prstGeom prst="rect">
            <a:avLst/>
          </a:prstGeom>
          <a:noFill/>
        </p:spPr>
        <p:txBody>
          <a:bodyPr wrap="square" rtlCol="0">
            <a:spAutoFit/>
          </a:bodyPr>
          <a:lstStyle/>
          <a:p>
            <a:r>
              <a:rPr lang="zh-CN" altLang="en-US" sz="3200" dirty="0" smtClean="0">
                <a:solidFill>
                  <a:schemeClr val="bg1"/>
                </a:solidFill>
                <a:latin typeface="华文隶书" panose="02010800040101010101" pitchFamily="2" charset="-122"/>
                <a:ea typeface="华文隶书" panose="02010800040101010101" pitchFamily="2" charset="-122"/>
              </a:rPr>
              <a:t>李际军  </a:t>
            </a:r>
            <a:r>
              <a:rPr lang="en-US" altLang="zh-CN" sz="3200" dirty="0" smtClean="0">
                <a:solidFill>
                  <a:schemeClr val="bg1"/>
                </a:solidFill>
                <a:latin typeface="华文隶书" panose="02010800040101010101" pitchFamily="2" charset="-122"/>
                <a:ea typeface="华文隶书" panose="02010800040101010101" pitchFamily="2" charset="-122"/>
              </a:rPr>
              <a:t>lijijun@cs.zju.edu.cn</a:t>
            </a:r>
            <a:endParaRPr lang="zh-CN" altLang="en-US" sz="3200" dirty="0">
              <a:solidFill>
                <a:schemeClr val="bg1"/>
              </a:solidFill>
              <a:latin typeface="华文隶书" panose="02010800040101010101" pitchFamily="2" charset="-122"/>
              <a:ea typeface="华文隶书" panose="02010800040101010101" pitchFamily="2" charset="-122"/>
            </a:endParaRPr>
          </a:p>
        </p:txBody>
      </p:sp>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 calcmode="lin" valueType="num">
                                      <p:cBhvr>
                                        <p:cTn id="7" dur="1000" fill="hold"/>
                                        <p:tgtEl>
                                          <p:spTgt spid="107"/>
                                        </p:tgtEl>
                                        <p:attrNameLst>
                                          <p:attrName>ppt_w</p:attrName>
                                        </p:attrNameLst>
                                      </p:cBhvr>
                                      <p:tavLst>
                                        <p:tav tm="0">
                                          <p:val>
                                            <p:strVal val="#ppt_w+.3"/>
                                          </p:val>
                                        </p:tav>
                                        <p:tav tm="100000">
                                          <p:val>
                                            <p:strVal val="#ppt_w"/>
                                          </p:val>
                                        </p:tav>
                                      </p:tavLst>
                                    </p:anim>
                                    <p:anim calcmode="lin" valueType="num">
                                      <p:cBhvr>
                                        <p:cTn id="8" dur="1000" fill="hold"/>
                                        <p:tgtEl>
                                          <p:spTgt spid="107"/>
                                        </p:tgtEl>
                                        <p:attrNameLst>
                                          <p:attrName>ppt_h</p:attrName>
                                        </p:attrNameLst>
                                      </p:cBhvr>
                                      <p:tavLst>
                                        <p:tav tm="0">
                                          <p:val>
                                            <p:strVal val="#ppt_h"/>
                                          </p:val>
                                        </p:tav>
                                        <p:tav tm="100000">
                                          <p:val>
                                            <p:strVal val="#ppt_h"/>
                                          </p:val>
                                        </p:tav>
                                      </p:tavLst>
                                    </p:anim>
                                    <p:animEffect transition="in" filter="fade">
                                      <p:cBhvr>
                                        <p:cTn id="9" dur="1000"/>
                                        <p:tgtEl>
                                          <p:spTgt spid="107"/>
                                        </p:tgtEl>
                                      </p:cBhvr>
                                    </p:animEffect>
                                  </p:childTnLst>
                                </p:cTn>
                              </p:par>
                            </p:childTnLst>
                          </p:cTn>
                        </p:par>
                        <p:par>
                          <p:cTn id="10" fill="hold">
                            <p:stCondLst>
                              <p:cond delay="1000"/>
                            </p:stCondLst>
                            <p:childTnLst>
                              <p:par>
                                <p:cTn id="11" presetID="45" presetClass="entr" presetSubtype="0" fill="hold" grpId="0" nodeType="afterEffect">
                                  <p:stCondLst>
                                    <p:cond delay="0"/>
                                  </p:stCondLst>
                                  <p:iterate type="lt">
                                    <p:tmPct val="10000"/>
                                  </p:iterate>
                                  <p:childTnLst>
                                    <p:set>
                                      <p:cBhvr>
                                        <p:cTn id="12" dur="1" fill="hold">
                                          <p:stCondLst>
                                            <p:cond delay="0"/>
                                          </p:stCondLst>
                                        </p:cTn>
                                        <p:tgtEl>
                                          <p:spTgt spid="117"/>
                                        </p:tgtEl>
                                        <p:attrNameLst>
                                          <p:attrName>style.visibility</p:attrName>
                                        </p:attrNameLst>
                                      </p:cBhvr>
                                      <p:to>
                                        <p:strVal val="visible"/>
                                      </p:to>
                                    </p:set>
                                    <p:animEffect transition="in" filter="fade">
                                      <p:cBhvr>
                                        <p:cTn id="13" dur="1000"/>
                                        <p:tgtEl>
                                          <p:spTgt spid="117"/>
                                        </p:tgtEl>
                                      </p:cBhvr>
                                    </p:animEffect>
                                    <p:anim calcmode="lin" valueType="num">
                                      <p:cBhvr>
                                        <p:cTn id="14" dur="1000" fill="hold"/>
                                        <p:tgtEl>
                                          <p:spTgt spid="117"/>
                                        </p:tgtEl>
                                        <p:attrNameLst>
                                          <p:attrName>ppt_w</p:attrName>
                                        </p:attrNameLst>
                                      </p:cBhvr>
                                      <p:tavLst>
                                        <p:tav tm="0" fmla="#ppt_w*sin(2.5*pi*$)">
                                          <p:val>
                                            <p:fltVal val="0"/>
                                          </p:val>
                                        </p:tav>
                                        <p:tav tm="100000">
                                          <p:val>
                                            <p:fltVal val="1"/>
                                          </p:val>
                                        </p:tav>
                                      </p:tavLst>
                                    </p:anim>
                                    <p:anim calcmode="lin" valueType="num">
                                      <p:cBhvr>
                                        <p:cTn id="15" dur="1000" fill="hold"/>
                                        <p:tgtEl>
                                          <p:spTgt spid="117"/>
                                        </p:tgtEl>
                                        <p:attrNameLst>
                                          <p:attrName>ppt_h</p:attrName>
                                        </p:attrNameLst>
                                      </p:cBhvr>
                                      <p:tavLst>
                                        <p:tav tm="0">
                                          <p:val>
                                            <p:strVal val="#ppt_h"/>
                                          </p:val>
                                        </p:tav>
                                        <p:tav tm="100000">
                                          <p:val>
                                            <p:strVal val="#ppt_h"/>
                                          </p:val>
                                        </p:tav>
                                      </p:tavLst>
                                    </p:anim>
                                  </p:childTnLst>
                                </p:cTn>
                              </p:par>
                            </p:childTnLst>
                          </p:cTn>
                        </p:par>
                        <p:par>
                          <p:cTn id="16" fill="hold">
                            <p:stCondLst>
                              <p:cond delay="2300"/>
                            </p:stCondLst>
                            <p:childTnLst>
                              <p:par>
                                <p:cTn id="17" presetID="56" presetClass="entr" presetSubtype="0" fill="hold" grpId="0" nodeType="afterEffect">
                                  <p:stCondLst>
                                    <p:cond delay="0"/>
                                  </p:stCondLst>
                                  <p:iterate type="lt">
                                    <p:tmPct val="10000"/>
                                  </p:iterate>
                                  <p:childTnLst>
                                    <p:set>
                                      <p:cBhvr>
                                        <p:cTn id="18" dur="1" fill="hold">
                                          <p:stCondLst>
                                            <p:cond delay="0"/>
                                          </p:stCondLst>
                                        </p:cTn>
                                        <p:tgtEl>
                                          <p:spTgt spid="112"/>
                                        </p:tgtEl>
                                        <p:attrNameLst>
                                          <p:attrName>style.visibility</p:attrName>
                                        </p:attrNameLst>
                                      </p:cBhvr>
                                      <p:to>
                                        <p:strVal val="visible"/>
                                      </p:to>
                                    </p:set>
                                    <p:anim by="(-#ppt_w*2)" calcmode="lin" valueType="num">
                                      <p:cBhvr rctx="PPT">
                                        <p:cTn id="19" dur="500" autoRev="1" fill="hold">
                                          <p:stCondLst>
                                            <p:cond delay="0"/>
                                          </p:stCondLst>
                                        </p:cTn>
                                        <p:tgtEl>
                                          <p:spTgt spid="112"/>
                                        </p:tgtEl>
                                        <p:attrNameLst>
                                          <p:attrName>ppt_w</p:attrName>
                                        </p:attrNameLst>
                                      </p:cBhvr>
                                    </p:anim>
                                    <p:anim by="(#ppt_w*0.50)" calcmode="lin" valueType="num">
                                      <p:cBhvr>
                                        <p:cTn id="20" dur="500" decel="50000" autoRev="1" fill="hold">
                                          <p:stCondLst>
                                            <p:cond delay="0"/>
                                          </p:stCondLst>
                                        </p:cTn>
                                        <p:tgtEl>
                                          <p:spTgt spid="112"/>
                                        </p:tgtEl>
                                        <p:attrNameLst>
                                          <p:attrName>ppt_x</p:attrName>
                                        </p:attrNameLst>
                                      </p:cBhvr>
                                    </p:anim>
                                    <p:anim from="(-#ppt_h/2)" to="(#ppt_y)" calcmode="lin" valueType="num">
                                      <p:cBhvr>
                                        <p:cTn id="21" dur="1000" fill="hold">
                                          <p:stCondLst>
                                            <p:cond delay="0"/>
                                          </p:stCondLst>
                                        </p:cTn>
                                        <p:tgtEl>
                                          <p:spTgt spid="112"/>
                                        </p:tgtEl>
                                        <p:attrNameLst>
                                          <p:attrName>ppt_y</p:attrName>
                                        </p:attrNameLst>
                                      </p:cBhvr>
                                    </p:anim>
                                    <p:animRot by="21600000">
                                      <p:cBhvr>
                                        <p:cTn id="22" dur="1000" fill="hold">
                                          <p:stCondLst>
                                            <p:cond delay="0"/>
                                          </p:stCondLst>
                                        </p:cTn>
                                        <p:tgtEl>
                                          <p:spTgt spid="112"/>
                                        </p:tgtEl>
                                        <p:attrNameLst>
                                          <p:attrName>r</p:attrName>
                                        </p:attrNameLst>
                                      </p:cBhvr>
                                    </p:animRot>
                                  </p:childTnLst>
                                </p:cTn>
                              </p:par>
                            </p:childTnLst>
                          </p:cTn>
                        </p:par>
                        <p:par>
                          <p:cTn id="23" fill="hold">
                            <p:stCondLst>
                              <p:cond delay="4700"/>
                            </p:stCondLst>
                            <p:childTnLst>
                              <p:par>
                                <p:cTn id="24" presetID="42" presetClass="entr" presetSubtype="0" fill="hold" grpId="0" nodeType="afterEffect">
                                  <p:stCondLst>
                                    <p:cond delay="0"/>
                                  </p:stCondLst>
                                  <p:childTnLst>
                                    <p:set>
                                      <p:cBhvr>
                                        <p:cTn id="25" dur="1" fill="hold">
                                          <p:stCondLst>
                                            <p:cond delay="0"/>
                                          </p:stCondLst>
                                        </p:cTn>
                                        <p:tgtEl>
                                          <p:spTgt spid="121"/>
                                        </p:tgtEl>
                                        <p:attrNameLst>
                                          <p:attrName>style.visibility</p:attrName>
                                        </p:attrNameLst>
                                      </p:cBhvr>
                                      <p:to>
                                        <p:strVal val="visible"/>
                                      </p:to>
                                    </p:set>
                                    <p:animEffect transition="in" filter="fade">
                                      <p:cBhvr>
                                        <p:cTn id="26" dur="1000"/>
                                        <p:tgtEl>
                                          <p:spTgt spid="121"/>
                                        </p:tgtEl>
                                      </p:cBhvr>
                                    </p:animEffect>
                                    <p:anim calcmode="lin" valueType="num">
                                      <p:cBhvr>
                                        <p:cTn id="27" dur="1000" fill="hold"/>
                                        <p:tgtEl>
                                          <p:spTgt spid="121"/>
                                        </p:tgtEl>
                                        <p:attrNameLst>
                                          <p:attrName>ppt_x</p:attrName>
                                        </p:attrNameLst>
                                      </p:cBhvr>
                                      <p:tavLst>
                                        <p:tav tm="0">
                                          <p:val>
                                            <p:strVal val="#ppt_x"/>
                                          </p:val>
                                        </p:tav>
                                        <p:tav tm="100000">
                                          <p:val>
                                            <p:strVal val="#ppt_x"/>
                                          </p:val>
                                        </p:tav>
                                      </p:tavLst>
                                    </p:anim>
                                    <p:anim calcmode="lin" valueType="num">
                                      <p:cBhvr>
                                        <p:cTn id="28" dur="1000" fill="hold"/>
                                        <p:tgtEl>
                                          <p:spTgt spid="1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p:bldP spid="117" grpId="0"/>
      <p:bldP spid="12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198901" y="981522"/>
            <a:ext cx="11815367" cy="443332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zh-CN" altLang="en-US" sz="2000" b="0" dirty="0"/>
              <a:t>第 </a:t>
            </a:r>
            <a:r>
              <a:rPr lang="en-US" altLang="zh-CN" sz="2000" b="0" dirty="0"/>
              <a:t>19 </a:t>
            </a:r>
            <a:r>
              <a:rPr lang="zh-CN" altLang="en-US" sz="2000" b="0" dirty="0"/>
              <a:t>行的代码不安全，因为在编译器看来，</a:t>
            </a:r>
            <a:r>
              <a:rPr lang="en-US" altLang="zh-CN" sz="2000" b="0" dirty="0"/>
              <a:t>pa-&gt;j </a:t>
            </a:r>
            <a:r>
              <a:rPr lang="zh-CN" altLang="en-US" sz="2000" b="0" dirty="0"/>
              <a:t>的存放位置就是 </a:t>
            </a:r>
            <a:r>
              <a:rPr lang="en-US" altLang="zh-CN" sz="2000" b="0" dirty="0"/>
              <a:t>n </a:t>
            </a:r>
            <a:r>
              <a:rPr lang="zh-CN" altLang="en-US" sz="2000" b="0" dirty="0"/>
              <a:t>后面的 </a:t>
            </a:r>
            <a:r>
              <a:rPr lang="en-US" altLang="zh-CN" sz="2000" b="0" dirty="0"/>
              <a:t>4 </a:t>
            </a:r>
            <a:r>
              <a:rPr lang="zh-CN" altLang="en-US" sz="2000" b="0" dirty="0"/>
              <a:t>个字节。 本条语句会向这 </a:t>
            </a:r>
            <a:r>
              <a:rPr lang="en-US" altLang="zh-CN" sz="2000" b="0" dirty="0"/>
              <a:t>4 </a:t>
            </a:r>
            <a:r>
              <a:rPr lang="zh-CN" altLang="en-US" sz="2000" b="0" dirty="0"/>
              <a:t>个字节中写入 </a:t>
            </a:r>
            <a:r>
              <a:rPr lang="en-US" altLang="zh-CN" sz="2000" b="0" dirty="0"/>
              <a:t>500</a:t>
            </a:r>
            <a:r>
              <a:rPr lang="zh-CN" altLang="en-US" sz="2000" b="0" dirty="0"/>
              <a:t>。但这 </a:t>
            </a:r>
            <a:r>
              <a:rPr lang="en-US" altLang="zh-CN" sz="2000" b="0" dirty="0"/>
              <a:t>4 </a:t>
            </a:r>
            <a:r>
              <a:rPr lang="zh-CN" altLang="en-US" sz="2000" b="0" dirty="0"/>
              <a:t>个字节不知道是用来存放什么的，贸然向其中写入可能会导致程序错误甚至崩溃。</a:t>
            </a:r>
            <a:r>
              <a:rPr lang="zh-CN" altLang="en-US" sz="2000" dirty="0"/>
              <a:t/>
            </a:r>
            <a:br>
              <a:rPr lang="zh-CN" altLang="en-US" sz="2000" dirty="0"/>
            </a:br>
            <a:r>
              <a:rPr lang="zh-CN" altLang="en-US" sz="2000" dirty="0"/>
              <a:t/>
            </a:r>
            <a:br>
              <a:rPr lang="zh-CN" altLang="en-US" sz="2000" dirty="0"/>
            </a:br>
            <a:r>
              <a:rPr lang="zh-CN" altLang="en-US" sz="2000" b="0" dirty="0"/>
              <a:t>上面程序中的各种转换都没有实际意义，只是为了演示 </a:t>
            </a:r>
            <a:r>
              <a:rPr lang="en-US" altLang="zh-CN" sz="2000" b="0" dirty="0" err="1"/>
              <a:t>reinteipret_cast</a:t>
            </a:r>
            <a:r>
              <a:rPr lang="en-US" altLang="zh-CN" sz="2000" b="0" dirty="0"/>
              <a:t> </a:t>
            </a:r>
            <a:r>
              <a:rPr lang="zh-CN" altLang="en-US" sz="2000" b="0" dirty="0"/>
              <a:t>的用法而已。在编写黑客程序、病毒或反病毒程序时，也许会用到这样怪异的转换。</a:t>
            </a:r>
            <a:r>
              <a:rPr lang="zh-CN" altLang="en-US" sz="2000" dirty="0"/>
              <a:t/>
            </a:r>
            <a:br>
              <a:rPr lang="zh-CN" altLang="en-US" sz="2000" dirty="0"/>
            </a:br>
            <a:r>
              <a:rPr lang="zh-CN" altLang="en-US" sz="2000" dirty="0"/>
              <a:t/>
            </a:r>
            <a:br>
              <a:rPr lang="zh-CN" altLang="en-US" sz="2000" dirty="0"/>
            </a:br>
            <a:r>
              <a:rPr lang="en-US" altLang="zh-CN" sz="2000" b="0" dirty="0" err="1"/>
              <a:t>reinterpret_cast</a:t>
            </a:r>
            <a:r>
              <a:rPr lang="zh-CN" altLang="en-US" sz="2000" b="0" dirty="0"/>
              <a:t>体现了 </a:t>
            </a:r>
            <a:r>
              <a:rPr lang="en-US" altLang="zh-CN" sz="2000" b="0" dirty="0"/>
              <a:t>C++ </a:t>
            </a:r>
            <a:r>
              <a:rPr lang="zh-CN" altLang="en-US" sz="2000" b="0" dirty="0"/>
              <a:t>语言的设计思想：用户可以做任何操作，但要为自己的行为负责。</a:t>
            </a:r>
            <a:endParaRPr lang="zh-CN" altLang="en-US" sz="2000" b="0" kern="0" dirty="0"/>
          </a:p>
        </p:txBody>
      </p:sp>
      <p:pic>
        <p:nvPicPr>
          <p:cNvPr id="15" name="矩形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268" y="-26590"/>
            <a:ext cx="838924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组合 15"/>
          <p:cNvGrpSpPr>
            <a:grpSpLocks/>
          </p:cNvGrpSpPr>
          <p:nvPr/>
        </p:nvGrpSpPr>
        <p:grpSpPr bwMode="auto">
          <a:xfrm>
            <a:off x="194519" y="71835"/>
            <a:ext cx="466725" cy="468313"/>
            <a:chOff x="1192404" y="608225"/>
            <a:chExt cx="1755828" cy="1759616"/>
          </a:xfrm>
        </p:grpSpPr>
        <p:grpSp>
          <p:nvGrpSpPr>
            <p:cNvPr id="17" name="组合 79"/>
            <p:cNvGrpSpPr>
              <a:grpSpLocks/>
            </p:cNvGrpSpPr>
            <p:nvPr/>
          </p:nvGrpSpPr>
          <p:grpSpPr bwMode="auto">
            <a:xfrm>
              <a:off x="1192404" y="608225"/>
              <a:ext cx="1755828" cy="1759616"/>
              <a:chOff x="6379729" y="2488774"/>
              <a:chExt cx="2513016" cy="2513016"/>
            </a:xfrm>
          </p:grpSpPr>
          <p:sp>
            <p:nvSpPr>
              <p:cNvPr id="1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20" name="任意多边形 83"/>
              <p:cNvGrpSpPr>
                <a:grpSpLocks/>
              </p:cNvGrpSpPr>
              <p:nvPr/>
            </p:nvGrpSpPr>
            <p:grpSpPr bwMode="auto">
              <a:xfrm>
                <a:off x="6397313" y="2490687"/>
                <a:ext cx="2505748" cy="2500354"/>
                <a:chOff x="1883664" y="1987296"/>
                <a:chExt cx="1322832" cy="1322832"/>
              </a:xfrm>
            </p:grpSpPr>
            <p:pic>
              <p:nvPicPr>
                <p:cNvPr id="2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22"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23" name="TextBox 64"/>
          <p:cNvSpPr txBox="1">
            <a:spLocks noChangeArrowheads="1"/>
          </p:cNvSpPr>
          <p:nvPr/>
        </p:nvSpPr>
        <p:spPr bwMode="auto">
          <a:xfrm>
            <a:off x="875557" y="398"/>
            <a:ext cx="7743898"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000" dirty="0">
                <a:solidFill>
                  <a:schemeClr val="bg1"/>
                </a:solidFill>
                <a:latin typeface="Rockwell" pitchFamily="18" charset="0"/>
                <a:ea typeface="微软雅黑" pitchFamily="34" charset="-122"/>
              </a:rPr>
              <a:t>四种强制类型转换</a:t>
            </a:r>
            <a:r>
              <a:rPr lang="zh-CN" altLang="en-US" sz="3000" dirty="0" smtClean="0">
                <a:solidFill>
                  <a:schemeClr val="bg1"/>
                </a:solidFill>
                <a:latin typeface="Rockwell" pitchFamily="18" charset="0"/>
                <a:ea typeface="微软雅黑" pitchFamily="34" charset="-122"/>
              </a:rPr>
              <a:t>运算符</a:t>
            </a:r>
            <a:r>
              <a:rPr lang="en-US" altLang="zh-CN" sz="3000" dirty="0" smtClean="0">
                <a:solidFill>
                  <a:schemeClr val="bg1"/>
                </a:solidFill>
                <a:latin typeface="Rockwell" pitchFamily="18" charset="0"/>
                <a:ea typeface="微软雅黑" pitchFamily="34" charset="-122"/>
              </a:rPr>
              <a:t>:</a:t>
            </a:r>
            <a:r>
              <a:rPr lang="en-US" altLang="zh-CN" sz="3000" dirty="0" err="1">
                <a:solidFill>
                  <a:schemeClr val="bg1"/>
                </a:solidFill>
                <a:latin typeface="Rockwell" pitchFamily="18" charset="0"/>
                <a:ea typeface="微软雅黑" pitchFamily="34" charset="-122"/>
              </a:rPr>
              <a:t>reinterpret_cast</a:t>
            </a:r>
            <a:endParaRPr lang="en-US" altLang="zh-CN"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968502372"/>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ppt_w</p:attrName>
                                        </p:attrNameLst>
                                      </p:cBhvr>
                                      <p:tavLst>
                                        <p:tav tm="0" fmla="#ppt_w*sin(2.5*pi*$)">
                                          <p:val>
                                            <p:fltVal val="0"/>
                                          </p:val>
                                        </p:tav>
                                        <p:tav tm="100000">
                                          <p:val>
                                            <p:fltVal val="1"/>
                                          </p:val>
                                        </p:tav>
                                      </p:tavLst>
                                    </p:anim>
                                    <p:anim calcmode="lin" valueType="num">
                                      <p:cBhvr>
                                        <p:cTn id="9" dur="1000" fill="hold"/>
                                        <p:tgtEl>
                                          <p:spTgt spid="23"/>
                                        </p:tgtEl>
                                        <p:attrNameLst>
                                          <p:attrName>ppt_h</p:attrName>
                                        </p:attrNameLst>
                                      </p:cBhvr>
                                      <p:tavLst>
                                        <p:tav tm="0">
                                          <p:val>
                                            <p:strVal val="#ppt_h"/>
                                          </p:val>
                                        </p:tav>
                                        <p:tav tm="100000">
                                          <p:val>
                                            <p:strVal val="#ppt_h"/>
                                          </p:val>
                                        </p:tav>
                                      </p:tavLst>
                                    </p:anim>
                                  </p:childTnLst>
                                </p:cTn>
                              </p:par>
                            </p:childTnLst>
                          </p:cTn>
                        </p:par>
                        <p:par>
                          <p:cTn id="10" fill="hold">
                            <p:stCondLst>
                              <p:cond delay="3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23"/>
                                        </p:tgtEl>
                                      </p:cBhvr>
                                    </p:animEffect>
                                    <p:animScale>
                                      <p:cBhvr>
                                        <p:cTn id="13"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198901" y="981522"/>
            <a:ext cx="11815367" cy="443332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en-US" altLang="zh-CN" b="0" dirty="0" err="1"/>
              <a:t>const_cast</a:t>
            </a:r>
            <a:r>
              <a:rPr lang="en-US" altLang="zh-CN" b="0" dirty="0"/>
              <a:t> </a:t>
            </a:r>
            <a:r>
              <a:rPr lang="zh-CN" altLang="en-US" b="0" dirty="0"/>
              <a:t>运算符仅用于进行去除 </a:t>
            </a:r>
            <a:r>
              <a:rPr lang="en-US" altLang="zh-CN" b="0" dirty="0" err="1"/>
              <a:t>const</a:t>
            </a:r>
            <a:r>
              <a:rPr lang="en-US" altLang="zh-CN" b="0" dirty="0"/>
              <a:t> </a:t>
            </a:r>
            <a:r>
              <a:rPr lang="zh-CN" altLang="en-US" b="0" dirty="0"/>
              <a:t>属性的转换，它也是四个强制类型转换运算符中唯一能够去除 </a:t>
            </a:r>
            <a:r>
              <a:rPr lang="en-US" altLang="zh-CN" b="0" dirty="0" err="1"/>
              <a:t>const</a:t>
            </a:r>
            <a:r>
              <a:rPr lang="en-US" altLang="zh-CN" b="0" dirty="0"/>
              <a:t> </a:t>
            </a:r>
            <a:r>
              <a:rPr lang="zh-CN" altLang="en-US" b="0" dirty="0"/>
              <a:t>属性的运算符</a:t>
            </a:r>
            <a:r>
              <a:rPr lang="zh-CN" altLang="en-US" b="0" dirty="0" smtClean="0"/>
              <a:t>。</a:t>
            </a:r>
            <a:endParaRPr lang="en-US" altLang="zh-CN" b="0" dirty="0" smtClean="0"/>
          </a:p>
          <a:p>
            <a:pPr marL="0" indent="0">
              <a:buNone/>
            </a:pPr>
            <a:r>
              <a:rPr lang="zh-CN" altLang="en-US" b="0" dirty="0"/>
              <a:t>将 </a:t>
            </a:r>
            <a:r>
              <a:rPr lang="en-US" altLang="zh-CN" b="0" dirty="0" err="1"/>
              <a:t>const</a:t>
            </a:r>
            <a:r>
              <a:rPr lang="en-US" altLang="zh-CN" b="0" dirty="0"/>
              <a:t> </a:t>
            </a:r>
            <a:r>
              <a:rPr lang="zh-CN" altLang="en-US" b="0" dirty="0"/>
              <a:t>引用转换为同类型的非 </a:t>
            </a:r>
            <a:r>
              <a:rPr lang="en-US" altLang="zh-CN" b="0" dirty="0" err="1"/>
              <a:t>const</a:t>
            </a:r>
            <a:r>
              <a:rPr lang="en-US" altLang="zh-CN" b="0" dirty="0"/>
              <a:t> </a:t>
            </a:r>
            <a:r>
              <a:rPr lang="zh-CN" altLang="en-US" b="0" dirty="0"/>
              <a:t>引用，将 </a:t>
            </a:r>
            <a:r>
              <a:rPr lang="en-US" altLang="zh-CN" b="0" dirty="0" err="1"/>
              <a:t>const</a:t>
            </a:r>
            <a:r>
              <a:rPr lang="en-US" altLang="zh-CN" b="0" dirty="0"/>
              <a:t> </a:t>
            </a:r>
            <a:r>
              <a:rPr lang="zh-CN" altLang="en-US" b="0" dirty="0"/>
              <a:t>指针转换为同类型的非 </a:t>
            </a:r>
            <a:r>
              <a:rPr lang="en-US" altLang="zh-CN" b="0" dirty="0" err="1"/>
              <a:t>const</a:t>
            </a:r>
            <a:r>
              <a:rPr lang="en-US" altLang="zh-CN" b="0" dirty="0"/>
              <a:t> </a:t>
            </a:r>
            <a:r>
              <a:rPr lang="zh-CN" altLang="en-US" b="0" dirty="0"/>
              <a:t>指针时可以使用 </a:t>
            </a:r>
            <a:r>
              <a:rPr lang="en-US" altLang="zh-CN" b="0" dirty="0" err="1"/>
              <a:t>const_cast</a:t>
            </a:r>
            <a:r>
              <a:rPr lang="en-US" altLang="zh-CN" b="0" dirty="0"/>
              <a:t> </a:t>
            </a:r>
            <a:r>
              <a:rPr lang="zh-CN" altLang="en-US" b="0" dirty="0"/>
              <a:t>运算符。例如：</a:t>
            </a:r>
            <a:r>
              <a:rPr lang="zh-CN" altLang="en-US" dirty="0"/>
              <a:t/>
            </a:r>
            <a:br>
              <a:rPr lang="zh-CN" altLang="en-US" dirty="0"/>
            </a:br>
            <a:endParaRPr lang="en-US" altLang="zh-CN" dirty="0" smtClean="0"/>
          </a:p>
          <a:p>
            <a:pPr marL="0" indent="0">
              <a:buNone/>
            </a:pPr>
            <a:r>
              <a:rPr lang="en-US" altLang="zh-CN" dirty="0" err="1" smtClean="0">
                <a:solidFill>
                  <a:srgbClr val="FF0000"/>
                </a:solidFill>
              </a:rPr>
              <a:t>const</a:t>
            </a:r>
            <a:r>
              <a:rPr lang="en-US" altLang="zh-CN" b="0" dirty="0" smtClean="0">
                <a:solidFill>
                  <a:srgbClr val="FF0000"/>
                </a:solidFill>
              </a:rPr>
              <a:t> </a:t>
            </a:r>
            <a:r>
              <a:rPr lang="en-US" altLang="zh-CN" b="0" dirty="0"/>
              <a:t>string s = "Inception";</a:t>
            </a:r>
          </a:p>
          <a:p>
            <a:pPr marL="0" indent="0">
              <a:buNone/>
            </a:pPr>
            <a:r>
              <a:rPr lang="en-US" altLang="zh-CN" b="0" dirty="0"/>
              <a:t>string&amp; p = </a:t>
            </a:r>
            <a:r>
              <a:rPr lang="en-US" altLang="zh-CN" dirty="0" err="1">
                <a:solidFill>
                  <a:srgbClr val="FF0000"/>
                </a:solidFill>
              </a:rPr>
              <a:t>const_cast</a:t>
            </a:r>
            <a:r>
              <a:rPr lang="en-US" altLang="zh-CN" b="0" dirty="0">
                <a:solidFill>
                  <a:srgbClr val="FF0000"/>
                </a:solidFill>
              </a:rPr>
              <a:t> </a:t>
            </a:r>
            <a:r>
              <a:rPr lang="en-US" altLang="zh-CN" b="0" dirty="0"/>
              <a:t>&lt;string&amp;&gt; (s);</a:t>
            </a:r>
          </a:p>
          <a:p>
            <a:pPr marL="0" indent="0">
              <a:buNone/>
            </a:pPr>
            <a:r>
              <a:rPr lang="en-US" altLang="zh-CN" b="0" dirty="0"/>
              <a:t>string* </a:t>
            </a:r>
            <a:r>
              <a:rPr lang="en-US" altLang="zh-CN" b="0" dirty="0" err="1"/>
              <a:t>ps</a:t>
            </a:r>
            <a:r>
              <a:rPr lang="en-US" altLang="zh-CN" b="0" dirty="0"/>
              <a:t> = </a:t>
            </a:r>
            <a:r>
              <a:rPr lang="en-US" altLang="zh-CN" dirty="0" err="1">
                <a:solidFill>
                  <a:srgbClr val="FF0000"/>
                </a:solidFill>
              </a:rPr>
              <a:t>const_cast</a:t>
            </a:r>
            <a:r>
              <a:rPr lang="en-US" altLang="zh-CN" b="0" dirty="0"/>
              <a:t> &lt;string*&gt; (&amp;s); // &amp;s </a:t>
            </a:r>
            <a:r>
              <a:rPr lang="zh-CN" altLang="en-US" b="0" dirty="0"/>
              <a:t>的类型是 </a:t>
            </a:r>
            <a:r>
              <a:rPr lang="en-US" altLang="zh-CN" b="0" dirty="0" err="1"/>
              <a:t>const</a:t>
            </a:r>
            <a:r>
              <a:rPr lang="en-US" altLang="zh-CN" b="0" dirty="0"/>
              <a:t> string*</a:t>
            </a:r>
          </a:p>
          <a:p>
            <a:pPr marL="0">
              <a:lnSpc>
                <a:spcPct val="150000"/>
              </a:lnSpc>
              <a:spcBef>
                <a:spcPts val="0"/>
              </a:spcBef>
              <a:defRPr/>
            </a:pPr>
            <a:r>
              <a:rPr lang="zh-CN" altLang="en-US" dirty="0"/>
              <a:t/>
            </a:r>
            <a:br>
              <a:rPr lang="zh-CN" altLang="en-US" dirty="0"/>
            </a:br>
            <a:endParaRPr lang="zh-CN" altLang="en-US" sz="2801" b="0" kern="0" dirty="0"/>
          </a:p>
        </p:txBody>
      </p:sp>
      <p:pic>
        <p:nvPicPr>
          <p:cNvPr id="15" name="矩形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268" y="-26590"/>
            <a:ext cx="838924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组合 15"/>
          <p:cNvGrpSpPr>
            <a:grpSpLocks/>
          </p:cNvGrpSpPr>
          <p:nvPr/>
        </p:nvGrpSpPr>
        <p:grpSpPr bwMode="auto">
          <a:xfrm>
            <a:off x="194519" y="71835"/>
            <a:ext cx="466725" cy="468313"/>
            <a:chOff x="1192404" y="608225"/>
            <a:chExt cx="1755828" cy="1759616"/>
          </a:xfrm>
        </p:grpSpPr>
        <p:grpSp>
          <p:nvGrpSpPr>
            <p:cNvPr id="17" name="组合 79"/>
            <p:cNvGrpSpPr>
              <a:grpSpLocks/>
            </p:cNvGrpSpPr>
            <p:nvPr/>
          </p:nvGrpSpPr>
          <p:grpSpPr bwMode="auto">
            <a:xfrm>
              <a:off x="1192404" y="608225"/>
              <a:ext cx="1755828" cy="1759616"/>
              <a:chOff x="6379729" y="2488774"/>
              <a:chExt cx="2513016" cy="2513016"/>
            </a:xfrm>
          </p:grpSpPr>
          <p:sp>
            <p:nvSpPr>
              <p:cNvPr id="1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20" name="任意多边形 83"/>
              <p:cNvGrpSpPr>
                <a:grpSpLocks/>
              </p:cNvGrpSpPr>
              <p:nvPr/>
            </p:nvGrpSpPr>
            <p:grpSpPr bwMode="auto">
              <a:xfrm>
                <a:off x="6397313" y="2490687"/>
                <a:ext cx="2505748" cy="2500354"/>
                <a:chOff x="1883664" y="1987296"/>
                <a:chExt cx="1322832" cy="1322832"/>
              </a:xfrm>
            </p:grpSpPr>
            <p:pic>
              <p:nvPicPr>
                <p:cNvPr id="2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22"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23" name="TextBox 64"/>
          <p:cNvSpPr txBox="1">
            <a:spLocks noChangeArrowheads="1"/>
          </p:cNvSpPr>
          <p:nvPr/>
        </p:nvSpPr>
        <p:spPr bwMode="auto">
          <a:xfrm>
            <a:off x="875557" y="398"/>
            <a:ext cx="7743898"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000" dirty="0">
                <a:solidFill>
                  <a:schemeClr val="bg1"/>
                </a:solidFill>
                <a:latin typeface="Rockwell" pitchFamily="18" charset="0"/>
                <a:ea typeface="微软雅黑" pitchFamily="34" charset="-122"/>
              </a:rPr>
              <a:t>四种强制类型转换</a:t>
            </a:r>
            <a:r>
              <a:rPr lang="zh-CN" altLang="en-US" sz="3000" dirty="0" smtClean="0">
                <a:solidFill>
                  <a:schemeClr val="bg1"/>
                </a:solidFill>
                <a:latin typeface="Rockwell" pitchFamily="18" charset="0"/>
                <a:ea typeface="微软雅黑" pitchFamily="34" charset="-122"/>
              </a:rPr>
              <a:t>运算符</a:t>
            </a:r>
            <a:r>
              <a:rPr lang="en-US" altLang="zh-CN" sz="3000" dirty="0" smtClean="0">
                <a:solidFill>
                  <a:schemeClr val="bg1"/>
                </a:solidFill>
                <a:latin typeface="Rockwell" pitchFamily="18" charset="0"/>
                <a:ea typeface="微软雅黑" pitchFamily="34" charset="-122"/>
              </a:rPr>
              <a:t>:</a:t>
            </a:r>
            <a:r>
              <a:rPr lang="en-US" altLang="zh-CN" sz="3000" dirty="0" err="1">
                <a:solidFill>
                  <a:schemeClr val="bg1"/>
                </a:solidFill>
                <a:latin typeface="Rockwell" pitchFamily="18" charset="0"/>
                <a:ea typeface="微软雅黑" pitchFamily="34" charset="-122"/>
              </a:rPr>
              <a:t>const_cast</a:t>
            </a:r>
            <a:endParaRPr lang="en-US" altLang="zh-CN"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4098781647"/>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ppt_w</p:attrName>
                                        </p:attrNameLst>
                                      </p:cBhvr>
                                      <p:tavLst>
                                        <p:tav tm="0" fmla="#ppt_w*sin(2.5*pi*$)">
                                          <p:val>
                                            <p:fltVal val="0"/>
                                          </p:val>
                                        </p:tav>
                                        <p:tav tm="100000">
                                          <p:val>
                                            <p:fltVal val="1"/>
                                          </p:val>
                                        </p:tav>
                                      </p:tavLst>
                                    </p:anim>
                                    <p:anim calcmode="lin" valueType="num">
                                      <p:cBhvr>
                                        <p:cTn id="9" dur="1000" fill="hold"/>
                                        <p:tgtEl>
                                          <p:spTgt spid="23"/>
                                        </p:tgtEl>
                                        <p:attrNameLst>
                                          <p:attrName>ppt_h</p:attrName>
                                        </p:attrNameLst>
                                      </p:cBhvr>
                                      <p:tavLst>
                                        <p:tav tm="0">
                                          <p:val>
                                            <p:strVal val="#ppt_h"/>
                                          </p:val>
                                        </p:tav>
                                        <p:tav tm="100000">
                                          <p:val>
                                            <p:strVal val="#ppt_h"/>
                                          </p:val>
                                        </p:tav>
                                      </p:tavLst>
                                    </p:anim>
                                  </p:childTnLst>
                                </p:cTn>
                              </p:par>
                            </p:childTnLst>
                          </p:cTn>
                        </p:par>
                        <p:par>
                          <p:cTn id="10" fill="hold">
                            <p:stCondLst>
                              <p:cond delay="3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23"/>
                                        </p:tgtEl>
                                      </p:cBhvr>
                                    </p:animEffect>
                                    <p:animScale>
                                      <p:cBhvr>
                                        <p:cTn id="13"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198901" y="981522"/>
            <a:ext cx="11815367" cy="443332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zh-CN" altLang="en-US" b="0" dirty="0"/>
              <a:t>用 </a:t>
            </a:r>
            <a:r>
              <a:rPr lang="en-US" altLang="zh-CN" b="0" dirty="0" err="1"/>
              <a:t>reinterpret_cast</a:t>
            </a:r>
            <a:r>
              <a:rPr lang="en-US" altLang="zh-CN" b="0" dirty="0"/>
              <a:t> </a:t>
            </a:r>
            <a:r>
              <a:rPr lang="zh-CN" altLang="en-US" b="0" dirty="0"/>
              <a:t>可以将多态基类（包含虚函数的基类）的指针强制转换为派生类的指针，但是这种转换不检查安全性，即不检查转换后的指针是否确实指向一个派生类对象。</a:t>
            </a:r>
            <a:r>
              <a:rPr lang="en-US" altLang="zh-CN" b="0" dirty="0" err="1"/>
              <a:t>dynamic_cast</a:t>
            </a:r>
            <a:r>
              <a:rPr lang="zh-CN" altLang="en-US" b="0" dirty="0"/>
              <a:t>专门用于将多态基类的指针或引用强制转换为派生类的指针或引用，而且能够检查转换的安全性。对于不安全的指针转换，转换结果返回 </a:t>
            </a:r>
            <a:r>
              <a:rPr lang="en-US" altLang="zh-CN" b="0" dirty="0"/>
              <a:t>NULL </a:t>
            </a:r>
            <a:r>
              <a:rPr lang="zh-CN" altLang="en-US" b="0" dirty="0"/>
              <a:t>指针</a:t>
            </a:r>
            <a:r>
              <a:rPr lang="zh-CN" altLang="en-US" b="0" dirty="0" smtClean="0"/>
              <a:t>。</a:t>
            </a:r>
            <a:endParaRPr lang="en-US" altLang="zh-CN" b="0" dirty="0" smtClean="0"/>
          </a:p>
          <a:p>
            <a:pPr marL="0">
              <a:lnSpc>
                <a:spcPct val="150000"/>
              </a:lnSpc>
              <a:spcBef>
                <a:spcPts val="0"/>
              </a:spcBef>
              <a:defRPr/>
            </a:pPr>
            <a:r>
              <a:rPr lang="en-US" altLang="zh-CN" b="0" dirty="0" err="1"/>
              <a:t>dynamic_cast</a:t>
            </a:r>
            <a:r>
              <a:rPr lang="en-US" altLang="zh-CN" b="0" dirty="0"/>
              <a:t> </a:t>
            </a:r>
            <a:r>
              <a:rPr lang="zh-CN" altLang="en-US" b="0" dirty="0"/>
              <a:t>是通过“运行时类型检查”来保证安全性的。</a:t>
            </a:r>
            <a:r>
              <a:rPr lang="en-US" altLang="zh-CN" b="0" dirty="0" err="1"/>
              <a:t>dynamic_cast</a:t>
            </a:r>
            <a:r>
              <a:rPr lang="en-US" altLang="zh-CN" b="0" dirty="0"/>
              <a:t> </a:t>
            </a:r>
            <a:r>
              <a:rPr lang="zh-CN" altLang="en-US" b="0" dirty="0"/>
              <a:t>不能用于将非多态基类的指针或引用强制转换为派生类的指针或引用</a:t>
            </a:r>
            <a:r>
              <a:rPr lang="en-US" altLang="zh-CN" b="0" dirty="0"/>
              <a:t>——</a:t>
            </a:r>
            <a:r>
              <a:rPr lang="zh-CN" altLang="en-US" b="0" dirty="0"/>
              <a:t>这种转换没法保证安全性，只好用 </a:t>
            </a:r>
            <a:r>
              <a:rPr lang="en-US" altLang="zh-CN" b="0" dirty="0" err="1"/>
              <a:t>reinterpret_cast</a:t>
            </a:r>
            <a:r>
              <a:rPr lang="en-US" altLang="zh-CN" b="0" dirty="0"/>
              <a:t> </a:t>
            </a:r>
            <a:r>
              <a:rPr lang="zh-CN" altLang="en-US" b="0" dirty="0"/>
              <a:t>来完成。</a:t>
            </a:r>
            <a:r>
              <a:rPr lang="zh-CN" altLang="en-US" dirty="0"/>
              <a:t/>
            </a:r>
            <a:br>
              <a:rPr lang="zh-CN" altLang="en-US" dirty="0"/>
            </a:br>
            <a:r>
              <a:rPr lang="zh-CN" altLang="en-US" dirty="0"/>
              <a:t/>
            </a:r>
            <a:br>
              <a:rPr lang="zh-CN" altLang="en-US" dirty="0"/>
            </a:br>
            <a:endParaRPr lang="zh-CN" altLang="en-US" sz="2801" b="0" kern="0" dirty="0"/>
          </a:p>
        </p:txBody>
      </p:sp>
      <p:pic>
        <p:nvPicPr>
          <p:cNvPr id="15" name="矩形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268" y="-26590"/>
            <a:ext cx="838924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组合 15"/>
          <p:cNvGrpSpPr>
            <a:grpSpLocks/>
          </p:cNvGrpSpPr>
          <p:nvPr/>
        </p:nvGrpSpPr>
        <p:grpSpPr bwMode="auto">
          <a:xfrm>
            <a:off x="194519" y="71835"/>
            <a:ext cx="466725" cy="468313"/>
            <a:chOff x="1192404" y="608225"/>
            <a:chExt cx="1755828" cy="1759616"/>
          </a:xfrm>
        </p:grpSpPr>
        <p:grpSp>
          <p:nvGrpSpPr>
            <p:cNvPr id="17" name="组合 79"/>
            <p:cNvGrpSpPr>
              <a:grpSpLocks/>
            </p:cNvGrpSpPr>
            <p:nvPr/>
          </p:nvGrpSpPr>
          <p:grpSpPr bwMode="auto">
            <a:xfrm>
              <a:off x="1192404" y="608225"/>
              <a:ext cx="1755828" cy="1759616"/>
              <a:chOff x="6379729" y="2488774"/>
              <a:chExt cx="2513016" cy="2513016"/>
            </a:xfrm>
          </p:grpSpPr>
          <p:sp>
            <p:nvSpPr>
              <p:cNvPr id="1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20" name="任意多边形 83"/>
              <p:cNvGrpSpPr>
                <a:grpSpLocks/>
              </p:cNvGrpSpPr>
              <p:nvPr/>
            </p:nvGrpSpPr>
            <p:grpSpPr bwMode="auto">
              <a:xfrm>
                <a:off x="6397313" y="2490687"/>
                <a:ext cx="2505748" cy="2500354"/>
                <a:chOff x="1883664" y="1987296"/>
                <a:chExt cx="1322832" cy="1322832"/>
              </a:xfrm>
            </p:grpSpPr>
            <p:pic>
              <p:nvPicPr>
                <p:cNvPr id="2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22"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23" name="TextBox 64"/>
          <p:cNvSpPr txBox="1">
            <a:spLocks noChangeArrowheads="1"/>
          </p:cNvSpPr>
          <p:nvPr/>
        </p:nvSpPr>
        <p:spPr bwMode="auto">
          <a:xfrm>
            <a:off x="875557" y="398"/>
            <a:ext cx="7743898"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000" dirty="0">
                <a:solidFill>
                  <a:schemeClr val="bg1"/>
                </a:solidFill>
                <a:latin typeface="Rockwell" pitchFamily="18" charset="0"/>
                <a:ea typeface="微软雅黑" pitchFamily="34" charset="-122"/>
              </a:rPr>
              <a:t>四种强制类型转换</a:t>
            </a:r>
            <a:r>
              <a:rPr lang="zh-CN" altLang="en-US" sz="3000" dirty="0" smtClean="0">
                <a:solidFill>
                  <a:schemeClr val="bg1"/>
                </a:solidFill>
                <a:latin typeface="Rockwell" pitchFamily="18" charset="0"/>
                <a:ea typeface="微软雅黑" pitchFamily="34" charset="-122"/>
              </a:rPr>
              <a:t>运算符</a:t>
            </a:r>
            <a:r>
              <a:rPr lang="en-US" altLang="zh-CN" sz="3000" dirty="0" smtClean="0">
                <a:solidFill>
                  <a:schemeClr val="bg1"/>
                </a:solidFill>
                <a:latin typeface="Rockwell" pitchFamily="18" charset="0"/>
                <a:ea typeface="微软雅黑" pitchFamily="34" charset="-122"/>
              </a:rPr>
              <a:t>:</a:t>
            </a:r>
            <a:r>
              <a:rPr lang="en-US" altLang="zh-CN" b="1" dirty="0"/>
              <a:t> </a:t>
            </a:r>
            <a:r>
              <a:rPr lang="en-US" altLang="zh-CN" sz="3000" dirty="0" err="1">
                <a:solidFill>
                  <a:schemeClr val="bg1"/>
                </a:solidFill>
                <a:latin typeface="Rockwell" pitchFamily="18" charset="0"/>
                <a:ea typeface="微软雅黑" pitchFamily="34" charset="-122"/>
              </a:rPr>
              <a:t>dynamic_cast</a:t>
            </a:r>
            <a:endParaRPr lang="en-US" altLang="zh-CN"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2811513549"/>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ppt_w</p:attrName>
                                        </p:attrNameLst>
                                      </p:cBhvr>
                                      <p:tavLst>
                                        <p:tav tm="0" fmla="#ppt_w*sin(2.5*pi*$)">
                                          <p:val>
                                            <p:fltVal val="0"/>
                                          </p:val>
                                        </p:tav>
                                        <p:tav tm="100000">
                                          <p:val>
                                            <p:fltVal val="1"/>
                                          </p:val>
                                        </p:tav>
                                      </p:tavLst>
                                    </p:anim>
                                    <p:anim calcmode="lin" valueType="num">
                                      <p:cBhvr>
                                        <p:cTn id="9" dur="1000" fill="hold"/>
                                        <p:tgtEl>
                                          <p:spTgt spid="23"/>
                                        </p:tgtEl>
                                        <p:attrNameLst>
                                          <p:attrName>ppt_h</p:attrName>
                                        </p:attrNameLst>
                                      </p:cBhvr>
                                      <p:tavLst>
                                        <p:tav tm="0">
                                          <p:val>
                                            <p:strVal val="#ppt_h"/>
                                          </p:val>
                                        </p:tav>
                                        <p:tav tm="100000">
                                          <p:val>
                                            <p:strVal val="#ppt_h"/>
                                          </p:val>
                                        </p:tav>
                                      </p:tavLst>
                                    </p:anim>
                                  </p:childTnLst>
                                </p:cTn>
                              </p:par>
                            </p:childTnLst>
                          </p:cTn>
                        </p:par>
                        <p:par>
                          <p:cTn id="10" fill="hold">
                            <p:stCondLst>
                              <p:cond delay="3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23"/>
                                        </p:tgtEl>
                                      </p:cBhvr>
                                    </p:animEffect>
                                    <p:animScale>
                                      <p:cBhvr>
                                        <p:cTn id="13"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213196" y="981522"/>
            <a:ext cx="5309916" cy="561662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en-US" altLang="zh-CN" b="0" dirty="0" err="1"/>
              <a:t>dynamic_cast</a:t>
            </a:r>
            <a:r>
              <a:rPr lang="en-US" altLang="zh-CN" b="0" dirty="0"/>
              <a:t> </a:t>
            </a:r>
            <a:r>
              <a:rPr lang="zh-CN" altLang="en-US" b="0" dirty="0"/>
              <a:t>示例程序如下</a:t>
            </a:r>
            <a:r>
              <a:rPr lang="zh-CN" altLang="en-US" b="0" dirty="0" smtClean="0"/>
              <a:t>：</a:t>
            </a:r>
            <a:endParaRPr lang="en-US" altLang="zh-CN" b="0" dirty="0" smtClean="0"/>
          </a:p>
          <a:p>
            <a:pPr marL="0" indent="0">
              <a:buNone/>
            </a:pPr>
            <a:r>
              <a:rPr lang="en-US" altLang="zh-CN" sz="1600" b="0" dirty="0"/>
              <a:t>#include &lt;</a:t>
            </a:r>
            <a:r>
              <a:rPr lang="en-US" altLang="zh-CN" sz="1600" b="0" dirty="0" err="1"/>
              <a:t>iostream</a:t>
            </a:r>
            <a:r>
              <a:rPr lang="en-US" altLang="zh-CN" sz="1600" b="0" dirty="0"/>
              <a:t>&gt;</a:t>
            </a:r>
          </a:p>
          <a:p>
            <a:pPr marL="0" indent="0">
              <a:buNone/>
            </a:pPr>
            <a:r>
              <a:rPr lang="en-US" altLang="zh-CN" sz="1600" b="0" dirty="0"/>
              <a:t>#include &lt;string&gt;</a:t>
            </a:r>
          </a:p>
          <a:p>
            <a:pPr marL="0" indent="0">
              <a:buNone/>
            </a:pPr>
            <a:r>
              <a:rPr lang="en-US" altLang="zh-CN" sz="1600" dirty="0"/>
              <a:t>using</a:t>
            </a:r>
            <a:r>
              <a:rPr lang="en-US" altLang="zh-CN" sz="1600" b="0" dirty="0"/>
              <a:t> </a:t>
            </a:r>
            <a:r>
              <a:rPr lang="en-US" altLang="zh-CN" sz="1600" dirty="0"/>
              <a:t>namespace</a:t>
            </a:r>
            <a:r>
              <a:rPr lang="en-US" altLang="zh-CN" sz="1600" b="0" dirty="0"/>
              <a:t> </a:t>
            </a:r>
            <a:r>
              <a:rPr lang="en-US" altLang="zh-CN" sz="1600" b="0" dirty="0" err="1"/>
              <a:t>std</a:t>
            </a:r>
            <a:r>
              <a:rPr lang="en-US" altLang="zh-CN" sz="1600" b="0" dirty="0"/>
              <a:t>;</a:t>
            </a:r>
          </a:p>
          <a:p>
            <a:pPr marL="0" indent="0">
              <a:buNone/>
            </a:pPr>
            <a:r>
              <a:rPr lang="en-US" altLang="zh-CN" sz="1600" dirty="0"/>
              <a:t>class</a:t>
            </a:r>
            <a:r>
              <a:rPr lang="en-US" altLang="zh-CN" sz="1600" b="0" dirty="0"/>
              <a:t> Base</a:t>
            </a:r>
          </a:p>
          <a:p>
            <a:pPr marL="0" indent="0">
              <a:buNone/>
            </a:pPr>
            <a:r>
              <a:rPr lang="en-US" altLang="zh-CN" sz="1600" b="0" dirty="0"/>
              <a:t>{ //</a:t>
            </a:r>
            <a:r>
              <a:rPr lang="zh-CN" altLang="en-US" sz="1600" b="0" dirty="0"/>
              <a:t>有虚函数，因此是多态基类</a:t>
            </a:r>
          </a:p>
          <a:p>
            <a:pPr marL="0" indent="0">
              <a:buNone/>
            </a:pPr>
            <a:r>
              <a:rPr lang="en-US" altLang="zh-CN" sz="1600" dirty="0"/>
              <a:t>public</a:t>
            </a:r>
            <a:r>
              <a:rPr lang="en-US" altLang="zh-CN" sz="1600" b="0" dirty="0"/>
              <a:t>:</a:t>
            </a:r>
          </a:p>
          <a:p>
            <a:pPr marL="0" indent="0">
              <a:buNone/>
            </a:pPr>
            <a:r>
              <a:rPr lang="en-US" altLang="zh-CN" sz="1600" dirty="0" smtClean="0"/>
              <a:t>        virtual</a:t>
            </a:r>
            <a:r>
              <a:rPr lang="en-US" altLang="zh-CN" sz="1600" b="0" dirty="0" smtClean="0"/>
              <a:t> </a:t>
            </a:r>
            <a:r>
              <a:rPr lang="en-US" altLang="zh-CN" sz="1600" b="0" dirty="0"/>
              <a:t>~Base() {}</a:t>
            </a:r>
          </a:p>
          <a:p>
            <a:pPr marL="0" indent="0">
              <a:buNone/>
            </a:pPr>
            <a:r>
              <a:rPr lang="en-US" altLang="zh-CN" sz="1600" b="0" dirty="0"/>
              <a:t>};</a:t>
            </a:r>
          </a:p>
          <a:p>
            <a:pPr marL="0" indent="0">
              <a:buNone/>
            </a:pPr>
            <a:r>
              <a:rPr lang="en-US" altLang="zh-CN" sz="1600" dirty="0"/>
              <a:t>class</a:t>
            </a:r>
            <a:r>
              <a:rPr lang="en-US" altLang="zh-CN" sz="1600" b="0" dirty="0"/>
              <a:t> Derived : </a:t>
            </a:r>
            <a:r>
              <a:rPr lang="en-US" altLang="zh-CN" sz="1600" dirty="0"/>
              <a:t>public</a:t>
            </a:r>
            <a:r>
              <a:rPr lang="en-US" altLang="zh-CN" sz="1600" b="0" dirty="0"/>
              <a:t> Base { };</a:t>
            </a:r>
          </a:p>
          <a:p>
            <a:pPr marL="0" indent="0">
              <a:buNone/>
            </a:pPr>
            <a:r>
              <a:rPr lang="en-US" altLang="zh-CN" sz="1600" b="0" dirty="0" err="1"/>
              <a:t>int</a:t>
            </a:r>
            <a:r>
              <a:rPr lang="en-US" altLang="zh-CN" sz="1600" b="0" dirty="0"/>
              <a:t> main()</a:t>
            </a:r>
          </a:p>
          <a:p>
            <a:pPr marL="0" indent="0">
              <a:buNone/>
            </a:pPr>
            <a:r>
              <a:rPr lang="en-US" altLang="zh-CN" sz="1600" b="0" dirty="0"/>
              <a:t>{</a:t>
            </a:r>
          </a:p>
          <a:p>
            <a:pPr marL="0" indent="0">
              <a:buNone/>
            </a:pPr>
            <a:r>
              <a:rPr lang="en-US" altLang="zh-CN" sz="1600" b="0" dirty="0" smtClean="0"/>
              <a:t>        Base </a:t>
            </a:r>
            <a:r>
              <a:rPr lang="en-US" altLang="zh-CN" sz="1600" b="0" dirty="0"/>
              <a:t>b;</a:t>
            </a:r>
          </a:p>
          <a:p>
            <a:pPr marL="0" indent="0">
              <a:buNone/>
            </a:pPr>
            <a:r>
              <a:rPr lang="en-US" altLang="zh-CN" sz="1600" b="0" dirty="0" smtClean="0"/>
              <a:t>        Derived </a:t>
            </a:r>
            <a:r>
              <a:rPr lang="en-US" altLang="zh-CN" sz="1600" b="0" dirty="0"/>
              <a:t>d;</a:t>
            </a:r>
          </a:p>
          <a:p>
            <a:pPr marL="0" indent="0">
              <a:buNone/>
            </a:pPr>
            <a:r>
              <a:rPr lang="en-US" altLang="zh-CN" sz="1600" b="0" dirty="0" smtClean="0"/>
              <a:t>        Derived</a:t>
            </a:r>
            <a:r>
              <a:rPr lang="en-US" altLang="zh-CN" sz="1600" b="0" dirty="0"/>
              <a:t>* </a:t>
            </a:r>
            <a:r>
              <a:rPr lang="en-US" altLang="zh-CN" sz="1600" b="0" dirty="0" err="1"/>
              <a:t>pd</a:t>
            </a:r>
            <a:r>
              <a:rPr lang="en-US" altLang="zh-CN" sz="1600" b="0" dirty="0"/>
              <a:t>;</a:t>
            </a:r>
          </a:p>
          <a:p>
            <a:pPr marL="0" indent="0">
              <a:buNone/>
            </a:pPr>
            <a:r>
              <a:rPr lang="en-US" altLang="zh-CN" sz="1600" b="0" dirty="0" smtClean="0"/>
              <a:t>        </a:t>
            </a:r>
            <a:r>
              <a:rPr lang="en-US" altLang="zh-CN" sz="1600" b="0" dirty="0" err="1" smtClean="0"/>
              <a:t>pd</a:t>
            </a:r>
            <a:r>
              <a:rPr lang="en-US" altLang="zh-CN" sz="1600" b="0" dirty="0" smtClean="0"/>
              <a:t> </a:t>
            </a:r>
            <a:r>
              <a:rPr lang="en-US" altLang="zh-CN" sz="1600" b="0" dirty="0"/>
              <a:t>= </a:t>
            </a:r>
            <a:r>
              <a:rPr lang="en-US" altLang="zh-CN" sz="1600" dirty="0" err="1"/>
              <a:t>reinterpret_cast</a:t>
            </a:r>
            <a:r>
              <a:rPr lang="en-US" altLang="zh-CN" sz="1600" b="0" dirty="0"/>
              <a:t> &lt;Derived*&gt; (&amp;b);</a:t>
            </a:r>
          </a:p>
          <a:p>
            <a:pPr marL="0" indent="0">
              <a:lnSpc>
                <a:spcPct val="150000"/>
              </a:lnSpc>
              <a:spcBef>
                <a:spcPts val="0"/>
              </a:spcBef>
              <a:buNone/>
              <a:defRPr/>
            </a:pPr>
            <a:endParaRPr lang="zh-CN" altLang="en-US" sz="2801" b="0" kern="0" dirty="0"/>
          </a:p>
        </p:txBody>
      </p:sp>
      <p:pic>
        <p:nvPicPr>
          <p:cNvPr id="15" name="矩形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268" y="-26590"/>
            <a:ext cx="838924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组合 15"/>
          <p:cNvGrpSpPr>
            <a:grpSpLocks/>
          </p:cNvGrpSpPr>
          <p:nvPr/>
        </p:nvGrpSpPr>
        <p:grpSpPr bwMode="auto">
          <a:xfrm>
            <a:off x="194519" y="71835"/>
            <a:ext cx="466725" cy="468313"/>
            <a:chOff x="1192404" y="608225"/>
            <a:chExt cx="1755828" cy="1759616"/>
          </a:xfrm>
        </p:grpSpPr>
        <p:grpSp>
          <p:nvGrpSpPr>
            <p:cNvPr id="17" name="组合 79"/>
            <p:cNvGrpSpPr>
              <a:grpSpLocks/>
            </p:cNvGrpSpPr>
            <p:nvPr/>
          </p:nvGrpSpPr>
          <p:grpSpPr bwMode="auto">
            <a:xfrm>
              <a:off x="1192404" y="608225"/>
              <a:ext cx="1755828" cy="1759616"/>
              <a:chOff x="6379729" y="2488774"/>
              <a:chExt cx="2513016" cy="2513016"/>
            </a:xfrm>
          </p:grpSpPr>
          <p:sp>
            <p:nvSpPr>
              <p:cNvPr id="1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20" name="任意多边形 83"/>
              <p:cNvGrpSpPr>
                <a:grpSpLocks/>
              </p:cNvGrpSpPr>
              <p:nvPr/>
            </p:nvGrpSpPr>
            <p:grpSpPr bwMode="auto">
              <a:xfrm>
                <a:off x="6397313" y="2490687"/>
                <a:ext cx="2505748" cy="2500354"/>
                <a:chOff x="1883664" y="1987296"/>
                <a:chExt cx="1322832" cy="1322832"/>
              </a:xfrm>
            </p:grpSpPr>
            <p:pic>
              <p:nvPicPr>
                <p:cNvPr id="2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22"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23" name="TextBox 64"/>
          <p:cNvSpPr txBox="1">
            <a:spLocks noChangeArrowheads="1"/>
          </p:cNvSpPr>
          <p:nvPr/>
        </p:nvSpPr>
        <p:spPr bwMode="auto">
          <a:xfrm>
            <a:off x="875557" y="398"/>
            <a:ext cx="7743898"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000" dirty="0">
                <a:solidFill>
                  <a:schemeClr val="bg1"/>
                </a:solidFill>
                <a:latin typeface="Rockwell" pitchFamily="18" charset="0"/>
                <a:ea typeface="微软雅黑" pitchFamily="34" charset="-122"/>
              </a:rPr>
              <a:t>四种强制类型转换</a:t>
            </a:r>
            <a:r>
              <a:rPr lang="zh-CN" altLang="en-US" sz="3000" dirty="0" smtClean="0">
                <a:solidFill>
                  <a:schemeClr val="bg1"/>
                </a:solidFill>
                <a:latin typeface="Rockwell" pitchFamily="18" charset="0"/>
                <a:ea typeface="微软雅黑" pitchFamily="34" charset="-122"/>
              </a:rPr>
              <a:t>运算符</a:t>
            </a:r>
            <a:r>
              <a:rPr lang="en-US" altLang="zh-CN" sz="3000" dirty="0" smtClean="0">
                <a:solidFill>
                  <a:schemeClr val="bg1"/>
                </a:solidFill>
                <a:latin typeface="Rockwell" pitchFamily="18" charset="0"/>
                <a:ea typeface="微软雅黑" pitchFamily="34" charset="-122"/>
              </a:rPr>
              <a:t>:</a:t>
            </a:r>
            <a:r>
              <a:rPr lang="en-US" altLang="zh-CN" sz="3000" dirty="0" err="1">
                <a:solidFill>
                  <a:schemeClr val="bg1"/>
                </a:solidFill>
                <a:latin typeface="Rockwell" pitchFamily="18" charset="0"/>
                <a:ea typeface="微软雅黑" pitchFamily="34" charset="-122"/>
              </a:rPr>
              <a:t>dynamic_cast</a:t>
            </a:r>
            <a:endParaRPr lang="en-US" altLang="zh-CN" sz="3000" dirty="0">
              <a:solidFill>
                <a:schemeClr val="bg1"/>
              </a:solidFill>
              <a:latin typeface="Rockwell" pitchFamily="18" charset="0"/>
              <a:ea typeface="微软雅黑" pitchFamily="34" charset="-122"/>
            </a:endParaRPr>
          </a:p>
        </p:txBody>
      </p:sp>
      <p:sp>
        <p:nvSpPr>
          <p:cNvPr id="3" name="文本框 2"/>
          <p:cNvSpPr txBox="1"/>
          <p:nvPr/>
        </p:nvSpPr>
        <p:spPr>
          <a:xfrm>
            <a:off x="5667127" y="1269554"/>
            <a:ext cx="6336704" cy="4493538"/>
          </a:xfrm>
          <a:prstGeom prst="rect">
            <a:avLst/>
          </a:prstGeom>
          <a:noFill/>
        </p:spPr>
        <p:txBody>
          <a:bodyPr wrap="square" rtlCol="0">
            <a:spAutoFit/>
          </a:bodyPr>
          <a:lstStyle/>
          <a:p>
            <a:r>
              <a:rPr lang="en-US" altLang="zh-CN" sz="1600" b="1" dirty="0" smtClean="0"/>
              <a:t>        if</a:t>
            </a:r>
            <a:r>
              <a:rPr lang="en-US" altLang="zh-CN" sz="1600" dirty="0" smtClean="0"/>
              <a:t> </a:t>
            </a:r>
            <a:r>
              <a:rPr lang="en-US" altLang="zh-CN" sz="1600" dirty="0"/>
              <a:t>(</a:t>
            </a:r>
            <a:r>
              <a:rPr lang="en-US" altLang="zh-CN" sz="1600" dirty="0" err="1"/>
              <a:t>pd</a:t>
            </a:r>
            <a:r>
              <a:rPr lang="en-US" altLang="zh-CN" sz="1600" dirty="0"/>
              <a:t> == NULL)</a:t>
            </a:r>
          </a:p>
          <a:p>
            <a:r>
              <a:rPr lang="en-US" altLang="zh-CN" sz="1600" dirty="0"/>
              <a:t>//</a:t>
            </a:r>
            <a:r>
              <a:rPr lang="zh-CN" altLang="en-US" sz="1400" dirty="0"/>
              <a:t>此处</a:t>
            </a:r>
            <a:r>
              <a:rPr lang="en-US" altLang="zh-CN" sz="1400" dirty="0" err="1"/>
              <a:t>pd</a:t>
            </a:r>
            <a:r>
              <a:rPr lang="zh-CN" altLang="en-US" sz="1400" dirty="0"/>
              <a:t>不会为 </a:t>
            </a:r>
            <a:r>
              <a:rPr lang="en-US" altLang="zh-CN" sz="1400" dirty="0"/>
              <a:t>NULL</a:t>
            </a:r>
            <a:r>
              <a:rPr lang="zh-CN" altLang="en-US" sz="1400" dirty="0"/>
              <a:t>。</a:t>
            </a:r>
            <a:r>
              <a:rPr lang="en-US" altLang="zh-CN" sz="1400" dirty="0" err="1"/>
              <a:t>reinterpret_cast</a:t>
            </a:r>
            <a:r>
              <a:rPr lang="zh-CN" altLang="en-US" sz="1400" dirty="0"/>
              <a:t>不检查安全性，总是进行转换</a:t>
            </a:r>
          </a:p>
          <a:p>
            <a:r>
              <a:rPr lang="en-US" altLang="zh-CN" sz="1600" dirty="0" smtClean="0"/>
              <a:t>        </a:t>
            </a:r>
            <a:r>
              <a:rPr lang="en-US" altLang="zh-CN" sz="1600" dirty="0" err="1" smtClean="0"/>
              <a:t>cout</a:t>
            </a:r>
            <a:r>
              <a:rPr lang="en-US" altLang="zh-CN" sz="1600" dirty="0" smtClean="0"/>
              <a:t> </a:t>
            </a:r>
            <a:r>
              <a:rPr lang="en-US" altLang="zh-CN" sz="1600" dirty="0"/>
              <a:t>&lt;&lt; "unsafe </a:t>
            </a:r>
            <a:r>
              <a:rPr lang="en-US" altLang="zh-CN" sz="1600" dirty="0" err="1"/>
              <a:t>reinterpret_cast</a:t>
            </a:r>
            <a:r>
              <a:rPr lang="en-US" altLang="zh-CN" sz="1600" dirty="0"/>
              <a:t>" &lt;&lt; </a:t>
            </a:r>
            <a:r>
              <a:rPr lang="en-US" altLang="zh-CN" sz="1600" dirty="0" err="1"/>
              <a:t>endl</a:t>
            </a:r>
            <a:r>
              <a:rPr lang="en-US" altLang="zh-CN" sz="1600" dirty="0"/>
              <a:t>; //</a:t>
            </a:r>
            <a:r>
              <a:rPr lang="zh-CN" altLang="en-US" sz="1600" dirty="0"/>
              <a:t>不会执行</a:t>
            </a:r>
          </a:p>
          <a:p>
            <a:r>
              <a:rPr lang="en-US" altLang="zh-CN" sz="1600" dirty="0" smtClean="0"/>
              <a:t>        </a:t>
            </a:r>
            <a:r>
              <a:rPr lang="en-US" altLang="zh-CN" sz="1600" dirty="0" err="1" smtClean="0"/>
              <a:t>pd</a:t>
            </a:r>
            <a:r>
              <a:rPr lang="en-US" altLang="zh-CN" sz="1600" dirty="0" smtClean="0"/>
              <a:t> </a:t>
            </a:r>
            <a:r>
              <a:rPr lang="en-US" altLang="zh-CN" sz="1600" dirty="0"/>
              <a:t>= </a:t>
            </a:r>
            <a:r>
              <a:rPr lang="en-US" altLang="zh-CN" sz="1600" b="1" dirty="0" err="1"/>
              <a:t>dynamic_cast</a:t>
            </a:r>
            <a:r>
              <a:rPr lang="en-US" altLang="zh-CN" sz="1600" dirty="0"/>
              <a:t> &lt;Derived*&gt; (&amp;b);</a:t>
            </a:r>
          </a:p>
          <a:p>
            <a:r>
              <a:rPr lang="en-US" altLang="zh-CN" sz="1600" b="1" i="1" dirty="0" smtClean="0">
                <a:solidFill>
                  <a:srgbClr val="FF0000"/>
                </a:solidFill>
              </a:rPr>
              <a:t>        if </a:t>
            </a:r>
            <a:r>
              <a:rPr lang="en-US" altLang="zh-CN" sz="1600" b="1" i="1" dirty="0">
                <a:solidFill>
                  <a:srgbClr val="FF0000"/>
                </a:solidFill>
              </a:rPr>
              <a:t>(</a:t>
            </a:r>
            <a:r>
              <a:rPr lang="en-US" altLang="zh-CN" sz="1600" b="1" i="1" dirty="0" err="1">
                <a:solidFill>
                  <a:srgbClr val="FF0000"/>
                </a:solidFill>
              </a:rPr>
              <a:t>pd</a:t>
            </a:r>
            <a:r>
              <a:rPr lang="en-US" altLang="zh-CN" sz="1600" b="1" i="1" dirty="0">
                <a:solidFill>
                  <a:srgbClr val="FF0000"/>
                </a:solidFill>
              </a:rPr>
              <a:t> == NULL) </a:t>
            </a:r>
            <a:endParaRPr lang="en-US" altLang="zh-CN" sz="1600" b="1" i="1" dirty="0" smtClean="0">
              <a:solidFill>
                <a:srgbClr val="FF0000"/>
              </a:solidFill>
            </a:endParaRPr>
          </a:p>
          <a:p>
            <a:r>
              <a:rPr lang="en-US" altLang="zh-CN" sz="1400" dirty="0"/>
              <a:t>//</a:t>
            </a:r>
            <a:r>
              <a:rPr lang="zh-CN" altLang="en-US" sz="1400" dirty="0"/>
              <a:t>结果会是</a:t>
            </a:r>
            <a:r>
              <a:rPr lang="en-US" altLang="zh-CN" sz="1400" dirty="0"/>
              <a:t>NULL</a:t>
            </a:r>
            <a:r>
              <a:rPr lang="zh-CN" altLang="en-US" sz="1400" dirty="0"/>
              <a:t>，因为 </a:t>
            </a:r>
            <a:r>
              <a:rPr lang="en-US" altLang="zh-CN" sz="1400" dirty="0"/>
              <a:t>&amp;b </a:t>
            </a:r>
            <a:r>
              <a:rPr lang="zh-CN" altLang="en-US" sz="1400" dirty="0"/>
              <a:t>不指向派生类对象，此转换不安全</a:t>
            </a:r>
          </a:p>
          <a:p>
            <a:r>
              <a:rPr lang="en-US" altLang="zh-CN" sz="1600" dirty="0" smtClean="0"/>
              <a:t>        </a:t>
            </a:r>
            <a:r>
              <a:rPr lang="en-US" altLang="zh-CN" sz="1600" dirty="0" err="1" smtClean="0"/>
              <a:t>cout</a:t>
            </a:r>
            <a:r>
              <a:rPr lang="en-US" altLang="zh-CN" sz="1600" dirty="0" smtClean="0"/>
              <a:t> </a:t>
            </a:r>
            <a:r>
              <a:rPr lang="en-US" altLang="zh-CN" sz="1600" dirty="0"/>
              <a:t>&lt;&lt; "unsafe dynamic_cast1" &lt;&lt; </a:t>
            </a:r>
            <a:r>
              <a:rPr lang="en-US" altLang="zh-CN" sz="1600" dirty="0" err="1"/>
              <a:t>endl</a:t>
            </a:r>
            <a:r>
              <a:rPr lang="en-US" altLang="zh-CN" sz="1600" dirty="0"/>
              <a:t>; //</a:t>
            </a:r>
            <a:r>
              <a:rPr lang="zh-CN" altLang="en-US" sz="1600" dirty="0"/>
              <a:t>会执行</a:t>
            </a:r>
          </a:p>
          <a:p>
            <a:r>
              <a:rPr lang="en-US" altLang="zh-CN" sz="1600" dirty="0" smtClean="0"/>
              <a:t>        </a:t>
            </a:r>
            <a:r>
              <a:rPr lang="en-US" altLang="zh-CN" sz="1600" dirty="0" err="1" smtClean="0"/>
              <a:t>pd</a:t>
            </a:r>
            <a:r>
              <a:rPr lang="en-US" altLang="zh-CN" sz="1600" dirty="0" smtClean="0"/>
              <a:t> </a:t>
            </a:r>
            <a:r>
              <a:rPr lang="en-US" altLang="zh-CN" sz="1600" dirty="0"/>
              <a:t>= </a:t>
            </a:r>
            <a:r>
              <a:rPr lang="en-US" altLang="zh-CN" sz="1600" b="1" dirty="0" err="1"/>
              <a:t>dynamic_cast</a:t>
            </a:r>
            <a:r>
              <a:rPr lang="en-US" altLang="zh-CN" sz="1600" dirty="0"/>
              <a:t> &lt;Derived*&gt; (&amp;d); //</a:t>
            </a:r>
            <a:r>
              <a:rPr lang="zh-CN" altLang="en-US" sz="1600" dirty="0"/>
              <a:t>安全的转换</a:t>
            </a:r>
          </a:p>
          <a:p>
            <a:r>
              <a:rPr lang="en-US" altLang="zh-CN" sz="1600" b="1" dirty="0" smtClean="0"/>
              <a:t>        if</a:t>
            </a:r>
            <a:r>
              <a:rPr lang="en-US" altLang="zh-CN" sz="1600" dirty="0" smtClean="0"/>
              <a:t> </a:t>
            </a:r>
            <a:r>
              <a:rPr lang="en-US" altLang="zh-CN" sz="1600" dirty="0"/>
              <a:t>(</a:t>
            </a:r>
            <a:r>
              <a:rPr lang="en-US" altLang="zh-CN" sz="1600" dirty="0" err="1"/>
              <a:t>pd</a:t>
            </a:r>
            <a:r>
              <a:rPr lang="en-US" altLang="zh-CN" sz="1600" dirty="0"/>
              <a:t> == NULL) //</a:t>
            </a:r>
            <a:r>
              <a:rPr lang="zh-CN" altLang="en-US" sz="1600" dirty="0"/>
              <a:t>此处 </a:t>
            </a:r>
            <a:r>
              <a:rPr lang="en-US" altLang="zh-CN" sz="1600" dirty="0" err="1"/>
              <a:t>pd</a:t>
            </a:r>
            <a:r>
              <a:rPr lang="en-US" altLang="zh-CN" sz="1600" dirty="0"/>
              <a:t> </a:t>
            </a:r>
            <a:r>
              <a:rPr lang="zh-CN" altLang="en-US" sz="1600" dirty="0"/>
              <a:t>不会为 </a:t>
            </a:r>
            <a:r>
              <a:rPr lang="en-US" altLang="zh-CN" sz="1600" dirty="0"/>
              <a:t>NULL</a:t>
            </a:r>
          </a:p>
          <a:p>
            <a:r>
              <a:rPr lang="en-US" altLang="zh-CN" sz="1600" dirty="0" smtClean="0"/>
              <a:t>        </a:t>
            </a:r>
            <a:r>
              <a:rPr lang="en-US" altLang="zh-CN" sz="1600" dirty="0" err="1" smtClean="0"/>
              <a:t>cout</a:t>
            </a:r>
            <a:r>
              <a:rPr lang="en-US" altLang="zh-CN" sz="1600" dirty="0" smtClean="0"/>
              <a:t> </a:t>
            </a:r>
            <a:r>
              <a:rPr lang="en-US" altLang="zh-CN" sz="1600" dirty="0"/>
              <a:t>&lt;&lt; "unsafe dynamic_cast2" &lt;&lt; </a:t>
            </a:r>
            <a:r>
              <a:rPr lang="en-US" altLang="zh-CN" sz="1600" dirty="0" err="1"/>
              <a:t>endl</a:t>
            </a:r>
            <a:r>
              <a:rPr lang="en-US" altLang="zh-CN" sz="1600" dirty="0"/>
              <a:t>; //</a:t>
            </a:r>
            <a:r>
              <a:rPr lang="zh-CN" altLang="en-US" sz="1600" dirty="0"/>
              <a:t>不会执行</a:t>
            </a:r>
          </a:p>
          <a:p>
            <a:r>
              <a:rPr lang="en-US" altLang="zh-CN" sz="1600" b="1" dirty="0" smtClean="0"/>
              <a:t>        return</a:t>
            </a:r>
            <a:r>
              <a:rPr lang="en-US" altLang="zh-CN" sz="1600" dirty="0" smtClean="0"/>
              <a:t> </a:t>
            </a:r>
            <a:r>
              <a:rPr lang="en-US" altLang="zh-CN" sz="1600" dirty="0"/>
              <a:t>0;</a:t>
            </a:r>
          </a:p>
          <a:p>
            <a:r>
              <a:rPr lang="en-US" altLang="zh-CN" sz="1600" dirty="0"/>
              <a:t>}</a:t>
            </a:r>
          </a:p>
          <a:p>
            <a:endParaRPr lang="en-US" altLang="zh-CN" dirty="0" smtClean="0"/>
          </a:p>
          <a:p>
            <a:endParaRPr lang="en-US" altLang="zh-CN" dirty="0"/>
          </a:p>
          <a:p>
            <a:r>
              <a:rPr lang="zh-CN" altLang="en-US" dirty="0"/>
              <a:t>程序的输出结果是：</a:t>
            </a:r>
            <a:br>
              <a:rPr lang="zh-CN" altLang="en-US" dirty="0"/>
            </a:br>
            <a:r>
              <a:rPr lang="en-US" altLang="zh-CN" dirty="0"/>
              <a:t>unsafe dynamic_cast1</a:t>
            </a:r>
            <a:endParaRPr lang="zh-CN" altLang="en-US" dirty="0"/>
          </a:p>
        </p:txBody>
      </p:sp>
    </p:spTree>
    <p:extLst>
      <p:ext uri="{BB962C8B-B14F-4D97-AF65-F5344CB8AC3E}">
        <p14:creationId xmlns:p14="http://schemas.microsoft.com/office/powerpoint/2010/main" val="2568934448"/>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ppt_w</p:attrName>
                                        </p:attrNameLst>
                                      </p:cBhvr>
                                      <p:tavLst>
                                        <p:tav tm="0" fmla="#ppt_w*sin(2.5*pi*$)">
                                          <p:val>
                                            <p:fltVal val="0"/>
                                          </p:val>
                                        </p:tav>
                                        <p:tav tm="100000">
                                          <p:val>
                                            <p:fltVal val="1"/>
                                          </p:val>
                                        </p:tav>
                                      </p:tavLst>
                                    </p:anim>
                                    <p:anim calcmode="lin" valueType="num">
                                      <p:cBhvr>
                                        <p:cTn id="9" dur="1000" fill="hold"/>
                                        <p:tgtEl>
                                          <p:spTgt spid="23"/>
                                        </p:tgtEl>
                                        <p:attrNameLst>
                                          <p:attrName>ppt_h</p:attrName>
                                        </p:attrNameLst>
                                      </p:cBhvr>
                                      <p:tavLst>
                                        <p:tav tm="0">
                                          <p:val>
                                            <p:strVal val="#ppt_h"/>
                                          </p:val>
                                        </p:tav>
                                        <p:tav tm="100000">
                                          <p:val>
                                            <p:strVal val="#ppt_h"/>
                                          </p:val>
                                        </p:tav>
                                      </p:tavLst>
                                    </p:anim>
                                  </p:childTnLst>
                                </p:cTn>
                              </p:par>
                            </p:childTnLst>
                          </p:cTn>
                        </p:par>
                        <p:par>
                          <p:cTn id="10" fill="hold">
                            <p:stCondLst>
                              <p:cond delay="3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23"/>
                                        </p:tgtEl>
                                      </p:cBhvr>
                                    </p:animEffect>
                                    <p:animScale>
                                      <p:cBhvr>
                                        <p:cTn id="13"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198901" y="981522"/>
            <a:ext cx="11815367" cy="443332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r>
              <a:rPr lang="zh-CN" altLang="en-US" b="0" dirty="0"/>
              <a:t>第 </a:t>
            </a:r>
            <a:r>
              <a:rPr lang="en-US" altLang="zh-CN" b="0" dirty="0"/>
              <a:t>20 </a:t>
            </a:r>
            <a:r>
              <a:rPr lang="zh-CN" altLang="en-US" b="0" dirty="0"/>
              <a:t>行，通过判断 </a:t>
            </a:r>
            <a:r>
              <a:rPr lang="en-US" altLang="zh-CN" b="0" dirty="0" err="1"/>
              <a:t>pd</a:t>
            </a:r>
            <a:r>
              <a:rPr lang="en-US" altLang="zh-CN" b="0" dirty="0"/>
              <a:t> </a:t>
            </a:r>
            <a:r>
              <a:rPr lang="zh-CN" altLang="en-US" b="0" dirty="0"/>
              <a:t>的值是否为 </a:t>
            </a:r>
            <a:r>
              <a:rPr lang="en-US" altLang="zh-CN" b="0" dirty="0"/>
              <a:t>NULL</a:t>
            </a:r>
            <a:r>
              <a:rPr lang="zh-CN" altLang="en-US" b="0" dirty="0"/>
              <a:t>，就能知道第 </a:t>
            </a:r>
            <a:r>
              <a:rPr lang="en-US" altLang="zh-CN" b="0" dirty="0"/>
              <a:t>19 </a:t>
            </a:r>
            <a:r>
              <a:rPr lang="zh-CN" altLang="en-US" b="0" dirty="0"/>
              <a:t>行进行的转换是否是安全的。第 </a:t>
            </a:r>
            <a:r>
              <a:rPr lang="en-US" altLang="zh-CN" b="0" dirty="0"/>
              <a:t>23 </a:t>
            </a:r>
            <a:r>
              <a:rPr lang="zh-CN" altLang="en-US" b="0" dirty="0"/>
              <a:t>行同理。</a:t>
            </a:r>
            <a:r>
              <a:rPr lang="zh-CN" altLang="en-US" dirty="0"/>
              <a:t/>
            </a:r>
            <a:br>
              <a:rPr lang="zh-CN" altLang="en-US" dirty="0"/>
            </a:br>
            <a:r>
              <a:rPr lang="zh-CN" altLang="en-US" dirty="0"/>
              <a:t/>
            </a:r>
            <a:br>
              <a:rPr lang="zh-CN" altLang="en-US" dirty="0"/>
            </a:br>
            <a:r>
              <a:rPr lang="zh-CN" altLang="en-US" b="0" dirty="0"/>
              <a:t>如果上面的程序中出现了下面的语句</a:t>
            </a:r>
            <a:r>
              <a:rPr lang="zh-CN" altLang="en-US" b="0" dirty="0" smtClean="0"/>
              <a:t>：</a:t>
            </a:r>
            <a:endParaRPr lang="en-US" altLang="zh-CN" b="0" dirty="0" smtClean="0"/>
          </a:p>
          <a:p>
            <a:pPr marL="0" indent="0">
              <a:buNone/>
            </a:pPr>
            <a:r>
              <a:rPr lang="en-US" altLang="zh-CN" b="0" dirty="0" smtClean="0"/>
              <a:t>         </a:t>
            </a:r>
            <a:r>
              <a:rPr lang="en-US" altLang="zh-CN" b="0" dirty="0" smtClean="0">
                <a:solidFill>
                  <a:srgbClr val="FF0000"/>
                </a:solidFill>
              </a:rPr>
              <a:t>Derived </a:t>
            </a:r>
            <a:r>
              <a:rPr lang="en-US" altLang="zh-CN" b="0" dirty="0">
                <a:solidFill>
                  <a:srgbClr val="FF0000"/>
                </a:solidFill>
              </a:rPr>
              <a:t>&amp; r = </a:t>
            </a:r>
            <a:r>
              <a:rPr lang="en-US" altLang="zh-CN" b="0" dirty="0" err="1">
                <a:solidFill>
                  <a:srgbClr val="FF0000"/>
                </a:solidFill>
              </a:rPr>
              <a:t>dynamic_cast</a:t>
            </a:r>
            <a:r>
              <a:rPr lang="en-US" altLang="zh-CN" b="0" dirty="0">
                <a:solidFill>
                  <a:srgbClr val="FF0000"/>
                </a:solidFill>
              </a:rPr>
              <a:t> &lt;Derived &amp;&gt; (b);</a:t>
            </a:r>
          </a:p>
          <a:p>
            <a:r>
              <a:rPr lang="zh-CN" altLang="en-US" b="0" dirty="0"/>
              <a:t>那该如何判断该转换是否安全呢？不存在空引用，因此不能通过返回值来判断转换是否安全。</a:t>
            </a:r>
            <a:r>
              <a:rPr lang="en-US" altLang="zh-CN" b="0" dirty="0"/>
              <a:t>C++ </a:t>
            </a:r>
            <a:r>
              <a:rPr lang="zh-CN" altLang="en-US" b="0" dirty="0"/>
              <a:t>的解决办法是：</a:t>
            </a:r>
            <a:r>
              <a:rPr lang="en-US" altLang="zh-CN" b="0" dirty="0" err="1"/>
              <a:t>dynamic_cast</a:t>
            </a:r>
            <a:r>
              <a:rPr lang="en-US" altLang="zh-CN" b="0" dirty="0"/>
              <a:t> </a:t>
            </a:r>
            <a:r>
              <a:rPr lang="zh-CN" altLang="en-US" b="0" dirty="0"/>
              <a:t>在进行引用的强制转换时，如果发现转换不安全，就会拋出一个异常，通过处理异常，就能发现不安全的转换。</a:t>
            </a:r>
            <a:endParaRPr lang="zh-CN" altLang="en-US" sz="2801" b="0" kern="0" dirty="0"/>
          </a:p>
        </p:txBody>
      </p:sp>
      <p:pic>
        <p:nvPicPr>
          <p:cNvPr id="15" name="矩形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268" y="-26590"/>
            <a:ext cx="838924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组合 15"/>
          <p:cNvGrpSpPr>
            <a:grpSpLocks/>
          </p:cNvGrpSpPr>
          <p:nvPr/>
        </p:nvGrpSpPr>
        <p:grpSpPr bwMode="auto">
          <a:xfrm>
            <a:off x="194519" y="71835"/>
            <a:ext cx="466725" cy="468313"/>
            <a:chOff x="1192404" y="608225"/>
            <a:chExt cx="1755828" cy="1759616"/>
          </a:xfrm>
        </p:grpSpPr>
        <p:grpSp>
          <p:nvGrpSpPr>
            <p:cNvPr id="17" name="组合 79"/>
            <p:cNvGrpSpPr>
              <a:grpSpLocks/>
            </p:cNvGrpSpPr>
            <p:nvPr/>
          </p:nvGrpSpPr>
          <p:grpSpPr bwMode="auto">
            <a:xfrm>
              <a:off x="1192404" y="608225"/>
              <a:ext cx="1755828" cy="1759616"/>
              <a:chOff x="6379729" y="2488774"/>
              <a:chExt cx="2513016" cy="2513016"/>
            </a:xfrm>
          </p:grpSpPr>
          <p:sp>
            <p:nvSpPr>
              <p:cNvPr id="1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20" name="任意多边形 83"/>
              <p:cNvGrpSpPr>
                <a:grpSpLocks/>
              </p:cNvGrpSpPr>
              <p:nvPr/>
            </p:nvGrpSpPr>
            <p:grpSpPr bwMode="auto">
              <a:xfrm>
                <a:off x="6397313" y="2490687"/>
                <a:ext cx="2505748" cy="2500354"/>
                <a:chOff x="1883664" y="1987296"/>
                <a:chExt cx="1322832" cy="1322832"/>
              </a:xfrm>
            </p:grpSpPr>
            <p:pic>
              <p:nvPicPr>
                <p:cNvPr id="2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22"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23" name="TextBox 64"/>
          <p:cNvSpPr txBox="1">
            <a:spLocks noChangeArrowheads="1"/>
          </p:cNvSpPr>
          <p:nvPr/>
        </p:nvSpPr>
        <p:spPr bwMode="auto">
          <a:xfrm>
            <a:off x="875557" y="398"/>
            <a:ext cx="7743898"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000" dirty="0">
                <a:solidFill>
                  <a:schemeClr val="bg1"/>
                </a:solidFill>
                <a:latin typeface="Rockwell" pitchFamily="18" charset="0"/>
                <a:ea typeface="微软雅黑" pitchFamily="34" charset="-122"/>
              </a:rPr>
              <a:t>四种强制类型转换</a:t>
            </a:r>
            <a:r>
              <a:rPr lang="zh-CN" altLang="en-US" sz="3000" dirty="0" smtClean="0">
                <a:solidFill>
                  <a:schemeClr val="bg1"/>
                </a:solidFill>
                <a:latin typeface="Rockwell" pitchFamily="18" charset="0"/>
                <a:ea typeface="微软雅黑" pitchFamily="34" charset="-122"/>
              </a:rPr>
              <a:t>运算符</a:t>
            </a:r>
            <a:r>
              <a:rPr lang="en-US" altLang="zh-CN" sz="3000" dirty="0" smtClean="0">
                <a:solidFill>
                  <a:schemeClr val="bg1"/>
                </a:solidFill>
                <a:latin typeface="Rockwell" pitchFamily="18" charset="0"/>
                <a:ea typeface="微软雅黑" pitchFamily="34" charset="-122"/>
              </a:rPr>
              <a:t>:</a:t>
            </a:r>
            <a:r>
              <a:rPr lang="en-US" altLang="zh-CN" sz="3000" dirty="0" err="1">
                <a:solidFill>
                  <a:schemeClr val="bg1"/>
                </a:solidFill>
                <a:latin typeface="Rockwell" pitchFamily="18" charset="0"/>
                <a:ea typeface="微软雅黑" pitchFamily="34" charset="-122"/>
              </a:rPr>
              <a:t>dynamic_cast</a:t>
            </a:r>
            <a:endParaRPr lang="en-US" altLang="zh-CN"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3449346268"/>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ppt_w</p:attrName>
                                        </p:attrNameLst>
                                      </p:cBhvr>
                                      <p:tavLst>
                                        <p:tav tm="0" fmla="#ppt_w*sin(2.5*pi*$)">
                                          <p:val>
                                            <p:fltVal val="0"/>
                                          </p:val>
                                        </p:tav>
                                        <p:tav tm="100000">
                                          <p:val>
                                            <p:fltVal val="1"/>
                                          </p:val>
                                        </p:tav>
                                      </p:tavLst>
                                    </p:anim>
                                    <p:anim calcmode="lin" valueType="num">
                                      <p:cBhvr>
                                        <p:cTn id="9" dur="1000" fill="hold"/>
                                        <p:tgtEl>
                                          <p:spTgt spid="23"/>
                                        </p:tgtEl>
                                        <p:attrNameLst>
                                          <p:attrName>ppt_h</p:attrName>
                                        </p:attrNameLst>
                                      </p:cBhvr>
                                      <p:tavLst>
                                        <p:tav tm="0">
                                          <p:val>
                                            <p:strVal val="#ppt_h"/>
                                          </p:val>
                                        </p:tav>
                                        <p:tav tm="100000">
                                          <p:val>
                                            <p:strVal val="#ppt_h"/>
                                          </p:val>
                                        </p:tav>
                                      </p:tavLst>
                                    </p:anim>
                                  </p:childTnLst>
                                </p:cTn>
                              </p:par>
                            </p:childTnLst>
                          </p:cTn>
                        </p:par>
                        <p:par>
                          <p:cTn id="10" fill="hold">
                            <p:stCondLst>
                              <p:cond delay="3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23"/>
                                        </p:tgtEl>
                                      </p:cBhvr>
                                    </p:animEffect>
                                    <p:animScale>
                                      <p:cBhvr>
                                        <p:cTn id="13"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4680" name="Picture 72" descr="未标题-84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1250" y="765175"/>
            <a:ext cx="4176713" cy="3598863"/>
          </a:xfrm>
          <a:prstGeom prst="rect">
            <a:avLst/>
          </a:prstGeom>
          <a:noFill/>
          <a:extLst>
            <a:ext uri="{909E8E84-426E-40DD-AFC4-6F175D3DCCD1}">
              <a14:hiddenFill xmlns:a14="http://schemas.microsoft.com/office/drawing/2010/main">
                <a:solidFill>
                  <a:srgbClr val="FFFFFF"/>
                </a:solidFill>
              </a14:hiddenFill>
            </a:ext>
          </a:extLst>
        </p:spPr>
      </p:pic>
      <p:sp>
        <p:nvSpPr>
          <p:cNvPr id="964611" name="文本框 45"/>
          <p:cNvSpPr txBox="1">
            <a:spLocks noChangeArrowheads="1"/>
          </p:cNvSpPr>
          <p:nvPr/>
        </p:nvSpPr>
        <p:spPr bwMode="auto">
          <a:xfrm>
            <a:off x="3028950" y="5492874"/>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sp>
        <p:nvSpPr>
          <p:cNvPr id="964613" name="矩形 134"/>
          <p:cNvSpPr>
            <a:spLocks noChangeArrowheads="1"/>
          </p:cNvSpPr>
          <p:nvPr/>
        </p:nvSpPr>
        <p:spPr bwMode="auto">
          <a:xfrm>
            <a:off x="4978400" y="1235075"/>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a:solidFill>
                  <a:schemeClr val="bg1"/>
                </a:solidFill>
                <a:latin typeface="微软雅黑" pitchFamily="34" charset="-122"/>
                <a:ea typeface="微软雅黑" pitchFamily="34" charset="-122"/>
                <a:cs typeface="方正兰亭细黑_GBK"/>
                <a:sym typeface="微软雅黑" pitchFamily="34" charset="-122"/>
              </a:rPr>
              <a:t>2</a:t>
            </a:r>
          </a:p>
        </p:txBody>
      </p:sp>
      <p:grpSp>
        <p:nvGrpSpPr>
          <p:cNvPr id="91" name="组合 90"/>
          <p:cNvGrpSpPr>
            <a:grpSpLocks/>
          </p:cNvGrpSpPr>
          <p:nvPr/>
        </p:nvGrpSpPr>
        <p:grpSpPr bwMode="auto">
          <a:xfrm>
            <a:off x="4216400" y="944563"/>
            <a:ext cx="466725" cy="468312"/>
            <a:chOff x="1192404" y="608225"/>
            <a:chExt cx="1755828" cy="1759616"/>
          </a:xfrm>
        </p:grpSpPr>
        <p:grpSp>
          <p:nvGrpSpPr>
            <p:cNvPr id="964615"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64618"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19" name="Text Box 11"/>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64624"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64627"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28" name="Text Box 20"/>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64633"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64636"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37" name="Text Box 29"/>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64642"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64645"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46" name="Text Box 38"/>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64651"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64654"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55" name="Text Box 47"/>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64666"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64669"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70" name="Text Box 62"/>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64674"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a:latin typeface="Impact" pitchFamily="34" charset="0"/>
                <a:ea typeface="方正大黑简体" pitchFamily="65" charset="-122"/>
              </a:rPr>
              <a:t>第二部分</a:t>
            </a:r>
          </a:p>
        </p:txBody>
      </p:sp>
      <p:grpSp>
        <p:nvGrpSpPr>
          <p:cNvPr id="964675" name="Group 67"/>
          <p:cNvGrpSpPr>
            <a:grpSpLocks/>
          </p:cNvGrpSpPr>
          <p:nvPr/>
        </p:nvGrpSpPr>
        <p:grpSpPr bwMode="auto">
          <a:xfrm>
            <a:off x="3673475" y="5227761"/>
            <a:ext cx="4586288"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64678" name="圆角矩形 606"/>
          <p:cNvSpPr>
            <a:spLocks noChangeArrowheads="1"/>
          </p:cNvSpPr>
          <p:nvPr/>
        </p:nvSpPr>
        <p:spPr bwMode="auto">
          <a:xfrm>
            <a:off x="3578225" y="5165849"/>
            <a:ext cx="4537075"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r>
              <a:rPr lang="zh-CN" altLang="en-US" sz="3600" kern="0" dirty="0" smtClean="0">
                <a:effectLst>
                  <a:outerShdw blurRad="38100" dist="38100" dir="2700000" algn="tl">
                    <a:srgbClr val="C0C0C0"/>
                  </a:outerShdw>
                </a:effectLst>
              </a:rPr>
              <a:t>异常处理</a:t>
            </a:r>
            <a:endParaRPr lang="zh-CN" altLang="zh-CN" sz="3200" dirty="0">
              <a:latin typeface="微软雅黑" pitchFamily="34" charset="-122"/>
              <a:ea typeface="微软雅黑" pitchFamily="34" charset="-122"/>
            </a:endParaRPr>
          </a:p>
        </p:txBody>
      </p:sp>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64680"/>
                                        </p:tgtEl>
                                        <p:attrNameLst>
                                          <p:attrName>style.visibility</p:attrName>
                                        </p:attrNameLst>
                                      </p:cBhvr>
                                      <p:to>
                                        <p:strVal val="visible"/>
                                      </p:to>
                                    </p:set>
                                    <p:anim calcmode="lin" valueType="num">
                                      <p:cBhvr>
                                        <p:cTn id="7" dur="1000" fill="hold"/>
                                        <p:tgtEl>
                                          <p:spTgt spid="964680"/>
                                        </p:tgtEl>
                                        <p:attrNameLst>
                                          <p:attrName>ppt_w</p:attrName>
                                        </p:attrNameLst>
                                      </p:cBhvr>
                                      <p:tavLst>
                                        <p:tav tm="0">
                                          <p:val>
                                            <p:fltVal val="0"/>
                                          </p:val>
                                        </p:tav>
                                        <p:tav tm="100000">
                                          <p:val>
                                            <p:strVal val="#ppt_w"/>
                                          </p:val>
                                        </p:tav>
                                      </p:tavLst>
                                    </p:anim>
                                    <p:anim calcmode="lin" valueType="num">
                                      <p:cBhvr>
                                        <p:cTn id="8" dur="1000" fill="hold"/>
                                        <p:tgtEl>
                                          <p:spTgt spid="964680"/>
                                        </p:tgtEl>
                                        <p:attrNameLst>
                                          <p:attrName>ppt_h</p:attrName>
                                        </p:attrNameLst>
                                      </p:cBhvr>
                                      <p:tavLst>
                                        <p:tav tm="0">
                                          <p:val>
                                            <p:fltVal val="0"/>
                                          </p:val>
                                        </p:tav>
                                        <p:tav tm="100000">
                                          <p:val>
                                            <p:strVal val="#ppt_h"/>
                                          </p:val>
                                        </p:tav>
                                      </p:tavLst>
                                    </p:anim>
                                    <p:anim calcmode="lin" valueType="num">
                                      <p:cBhvr>
                                        <p:cTn id="9" dur="1000" fill="hold"/>
                                        <p:tgtEl>
                                          <p:spTgt spid="964680"/>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64680"/>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64613"/>
                                        </p:tgtEl>
                                        <p:attrNameLst>
                                          <p:attrName>style.visibility</p:attrName>
                                        </p:attrNameLst>
                                      </p:cBhvr>
                                      <p:to>
                                        <p:strVal val="visible"/>
                                      </p:to>
                                    </p:set>
                                    <p:animEffect transition="in" filter="fade">
                                      <p:cBhvr>
                                        <p:cTn id="14" dur="1000"/>
                                        <p:tgtEl>
                                          <p:spTgt spid="964613"/>
                                        </p:tgtEl>
                                      </p:cBhvr>
                                    </p:animEffect>
                                    <p:anim calcmode="lin" valueType="num">
                                      <p:cBhvr>
                                        <p:cTn id="15" dur="1000" fill="hold"/>
                                        <p:tgtEl>
                                          <p:spTgt spid="964613"/>
                                        </p:tgtEl>
                                        <p:attrNameLst>
                                          <p:attrName>ppt_x</p:attrName>
                                        </p:attrNameLst>
                                      </p:cBhvr>
                                      <p:tavLst>
                                        <p:tav tm="0">
                                          <p:val>
                                            <p:strVal val="#ppt_x"/>
                                          </p:val>
                                        </p:tav>
                                        <p:tav tm="100000">
                                          <p:val>
                                            <p:strVal val="#ppt_x"/>
                                          </p:val>
                                        </p:tav>
                                      </p:tavLst>
                                    </p:anim>
                                    <p:anim calcmode="lin" valueType="num">
                                      <p:cBhvr>
                                        <p:cTn id="16" dur="1000" fill="hold"/>
                                        <p:tgtEl>
                                          <p:spTgt spid="964613"/>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64674"/>
                                        </p:tgtEl>
                                        <p:attrNameLst>
                                          <p:attrName>style.visibility</p:attrName>
                                        </p:attrNameLst>
                                      </p:cBhvr>
                                      <p:to>
                                        <p:strVal val="visible"/>
                                      </p:to>
                                    </p:set>
                                    <p:animEffect transition="in" filter="fade">
                                      <p:cBhvr>
                                        <p:cTn id="93" dur="750"/>
                                        <p:tgtEl>
                                          <p:spTgt spid="964674"/>
                                        </p:tgtEl>
                                      </p:cBhvr>
                                    </p:animEffect>
                                    <p:anim calcmode="lin" valueType="num">
                                      <p:cBhvr>
                                        <p:cTn id="94" dur="750" fill="hold"/>
                                        <p:tgtEl>
                                          <p:spTgt spid="964674"/>
                                        </p:tgtEl>
                                        <p:attrNameLst>
                                          <p:attrName>ppt_w</p:attrName>
                                        </p:attrNameLst>
                                      </p:cBhvr>
                                      <p:tavLst>
                                        <p:tav tm="0" fmla="#ppt_w*sin(2.5*pi*$)">
                                          <p:val>
                                            <p:fltVal val="0"/>
                                          </p:val>
                                        </p:tav>
                                        <p:tav tm="100000">
                                          <p:val>
                                            <p:fltVal val="1"/>
                                          </p:val>
                                        </p:tav>
                                      </p:tavLst>
                                    </p:anim>
                                    <p:anim calcmode="lin" valueType="num">
                                      <p:cBhvr>
                                        <p:cTn id="95" dur="750" fill="hold"/>
                                        <p:tgtEl>
                                          <p:spTgt spid="964674"/>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64675"/>
                                        </p:tgtEl>
                                        <p:attrNameLst>
                                          <p:attrName>style.visibility</p:attrName>
                                        </p:attrNameLst>
                                      </p:cBhvr>
                                      <p:to>
                                        <p:strVal val="visible"/>
                                      </p:to>
                                    </p:set>
                                    <p:anim calcmode="lin" valueType="num">
                                      <p:cBhvr>
                                        <p:cTn id="99" dur="2000" fill="hold"/>
                                        <p:tgtEl>
                                          <p:spTgt spid="964675"/>
                                        </p:tgtEl>
                                        <p:attrNameLst>
                                          <p:attrName>ppt_w</p:attrName>
                                        </p:attrNameLst>
                                      </p:cBhvr>
                                      <p:tavLst>
                                        <p:tav tm="0">
                                          <p:val>
                                            <p:fltVal val="0"/>
                                          </p:val>
                                        </p:tav>
                                        <p:tav tm="100000">
                                          <p:val>
                                            <p:strVal val="#ppt_w"/>
                                          </p:val>
                                        </p:tav>
                                      </p:tavLst>
                                    </p:anim>
                                    <p:anim calcmode="lin" valueType="num">
                                      <p:cBhvr>
                                        <p:cTn id="100" dur="2000" fill="hold"/>
                                        <p:tgtEl>
                                          <p:spTgt spid="964675"/>
                                        </p:tgtEl>
                                        <p:attrNameLst>
                                          <p:attrName>ppt_h</p:attrName>
                                        </p:attrNameLst>
                                      </p:cBhvr>
                                      <p:tavLst>
                                        <p:tav tm="0">
                                          <p:val>
                                            <p:fltVal val="0"/>
                                          </p:val>
                                        </p:tav>
                                        <p:tav tm="100000">
                                          <p:val>
                                            <p:strVal val="#ppt_h"/>
                                          </p:val>
                                        </p:tav>
                                      </p:tavLst>
                                    </p:anim>
                                    <p:anim calcmode="lin" valueType="num">
                                      <p:cBhvr>
                                        <p:cTn id="101" dur="2000" fill="hold"/>
                                        <p:tgtEl>
                                          <p:spTgt spid="964675"/>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64675"/>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64678"/>
                                        </p:tgtEl>
                                        <p:attrNameLst>
                                          <p:attrName>style.visibility</p:attrName>
                                        </p:attrNameLst>
                                      </p:cBhvr>
                                      <p:to>
                                        <p:strVal val="visible"/>
                                      </p:to>
                                    </p:set>
                                    <p:animEffect transition="in" filter="wipe(left)">
                                      <p:cBhvr>
                                        <p:cTn id="106" dur="3000"/>
                                        <p:tgtEl>
                                          <p:spTgt spid="9646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4613" grpId="0"/>
      <p:bldP spid="964674" grpId="0"/>
      <p:bldP spid="96467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62936" y="719582"/>
            <a:ext cx="11685264" cy="5950571"/>
          </a:xfrm>
        </p:spPr>
        <p:txBody>
          <a:bodyPr/>
          <a:lstStyle/>
          <a:p>
            <a:pPr algn="l"/>
            <a:r>
              <a:rPr lang="en-US" altLang="zh-CN" sz="1800" dirty="0"/>
              <a:t>C++ </a:t>
            </a:r>
            <a:r>
              <a:rPr lang="zh-CN" altLang="en-US" sz="1800" dirty="0"/>
              <a:t>通过 </a:t>
            </a:r>
            <a:r>
              <a:rPr lang="en-US" altLang="zh-CN" sz="1800" dirty="0"/>
              <a:t>throw </a:t>
            </a:r>
            <a:r>
              <a:rPr lang="zh-CN" altLang="en-US" sz="1800" dirty="0"/>
              <a:t>语句和 </a:t>
            </a:r>
            <a:r>
              <a:rPr lang="en-US" altLang="zh-CN" sz="1800" dirty="0"/>
              <a:t>try...catch </a:t>
            </a:r>
            <a:r>
              <a:rPr lang="zh-CN" altLang="en-US" sz="1800" dirty="0"/>
              <a:t>语句实现对异常的处理。</a:t>
            </a:r>
            <a:r>
              <a:rPr lang="en-US" altLang="zh-CN" sz="1800" dirty="0"/>
              <a:t>throw </a:t>
            </a:r>
            <a:r>
              <a:rPr lang="zh-CN" altLang="en-US" sz="1800" dirty="0"/>
              <a:t>语句的语法如下</a:t>
            </a:r>
            <a:r>
              <a:rPr lang="zh-CN" altLang="en-US" sz="1800" dirty="0" smtClean="0"/>
              <a:t>：</a:t>
            </a:r>
            <a:endParaRPr lang="en-US" altLang="zh-CN" sz="1800" dirty="0" smtClean="0"/>
          </a:p>
          <a:p>
            <a:pPr algn="l"/>
            <a:r>
              <a:rPr lang="en-US" altLang="zh-CN" sz="1800" dirty="0"/>
              <a:t> </a:t>
            </a:r>
            <a:r>
              <a:rPr lang="en-US" altLang="zh-CN" sz="1800" dirty="0" smtClean="0"/>
              <a:t>   </a:t>
            </a:r>
            <a:r>
              <a:rPr lang="en-US" altLang="zh-CN" sz="1800" dirty="0" smtClean="0">
                <a:solidFill>
                  <a:srgbClr val="FF0000"/>
                </a:solidFill>
              </a:rPr>
              <a:t>throw</a:t>
            </a:r>
            <a:r>
              <a:rPr lang="en-US" altLang="zh-CN" sz="1800" dirty="0">
                <a:solidFill>
                  <a:srgbClr val="FF0000"/>
                </a:solidFill>
              </a:rPr>
              <a:t>  </a:t>
            </a:r>
            <a:r>
              <a:rPr lang="zh-CN" altLang="en-US" sz="1800" dirty="0">
                <a:solidFill>
                  <a:srgbClr val="FF0000"/>
                </a:solidFill>
              </a:rPr>
              <a:t>表达式</a:t>
            </a:r>
            <a:r>
              <a:rPr lang="en-US" altLang="zh-CN" sz="1800" dirty="0">
                <a:solidFill>
                  <a:srgbClr val="FF0000"/>
                </a:solidFill>
              </a:rPr>
              <a:t>;</a:t>
            </a:r>
          </a:p>
          <a:p>
            <a:pPr algn="l"/>
            <a:r>
              <a:rPr lang="zh-CN" altLang="en-US" sz="1800" dirty="0"/>
              <a:t>该语句拋出一个异常。异常是一个表达式，其值的类型可以是基本类型，也可以是类。</a:t>
            </a:r>
            <a:br>
              <a:rPr lang="zh-CN" altLang="en-US" sz="1800" dirty="0"/>
            </a:br>
            <a:r>
              <a:rPr lang="en-US" altLang="zh-CN" sz="1800" dirty="0" smtClean="0"/>
              <a:t>try</a:t>
            </a:r>
            <a:r>
              <a:rPr lang="en-US" altLang="zh-CN" sz="1800" dirty="0"/>
              <a:t>...catch </a:t>
            </a:r>
            <a:r>
              <a:rPr lang="zh-CN" altLang="en-US" sz="1800" dirty="0"/>
              <a:t>语句的语法如下</a:t>
            </a:r>
            <a:r>
              <a:rPr lang="zh-CN" altLang="en-US" sz="1800" dirty="0" smtClean="0"/>
              <a:t>：</a:t>
            </a:r>
            <a:endParaRPr lang="en-US" altLang="zh-CN" sz="1800" dirty="0" smtClean="0"/>
          </a:p>
          <a:p>
            <a:pPr algn="l"/>
            <a:r>
              <a:rPr lang="en-US" altLang="zh-CN" sz="1800" dirty="0" smtClean="0">
                <a:solidFill>
                  <a:srgbClr val="FF0000"/>
                </a:solidFill>
              </a:rPr>
              <a:t>try </a:t>
            </a:r>
            <a:r>
              <a:rPr lang="en-US" altLang="zh-CN" sz="1800" dirty="0">
                <a:solidFill>
                  <a:srgbClr val="FF0000"/>
                </a:solidFill>
              </a:rPr>
              <a:t>{</a:t>
            </a:r>
            <a:br>
              <a:rPr lang="en-US" altLang="zh-CN" sz="1800" dirty="0">
                <a:solidFill>
                  <a:srgbClr val="FF0000"/>
                </a:solidFill>
              </a:rPr>
            </a:br>
            <a:r>
              <a:rPr lang="en-US" altLang="zh-CN" sz="1800" dirty="0">
                <a:solidFill>
                  <a:srgbClr val="FF0000"/>
                </a:solidFill>
              </a:rPr>
              <a:t>    </a:t>
            </a:r>
            <a:r>
              <a:rPr lang="zh-CN" altLang="en-US" sz="1800" dirty="0">
                <a:solidFill>
                  <a:srgbClr val="FF0000"/>
                </a:solidFill>
              </a:rPr>
              <a:t>语句组</a:t>
            </a:r>
            <a:br>
              <a:rPr lang="zh-CN" altLang="en-US" sz="1800" dirty="0">
                <a:solidFill>
                  <a:srgbClr val="FF0000"/>
                </a:solidFill>
              </a:rPr>
            </a:br>
            <a:r>
              <a:rPr lang="en-US" altLang="zh-CN" sz="1800" dirty="0">
                <a:solidFill>
                  <a:srgbClr val="FF0000"/>
                </a:solidFill>
              </a:rPr>
              <a:t>}</a:t>
            </a:r>
            <a:br>
              <a:rPr lang="en-US" altLang="zh-CN" sz="1800" dirty="0">
                <a:solidFill>
                  <a:srgbClr val="FF0000"/>
                </a:solidFill>
              </a:rPr>
            </a:br>
            <a:r>
              <a:rPr lang="en-US" altLang="zh-CN" sz="1800" dirty="0">
                <a:solidFill>
                  <a:srgbClr val="FF0000"/>
                </a:solidFill>
              </a:rPr>
              <a:t>catch(</a:t>
            </a:r>
            <a:r>
              <a:rPr lang="zh-CN" altLang="en-US" sz="1800" dirty="0">
                <a:solidFill>
                  <a:srgbClr val="FF0000"/>
                </a:solidFill>
              </a:rPr>
              <a:t>异常类型</a:t>
            </a:r>
            <a:r>
              <a:rPr lang="en-US" altLang="zh-CN" sz="1800" dirty="0">
                <a:solidFill>
                  <a:srgbClr val="FF0000"/>
                </a:solidFill>
              </a:rPr>
              <a:t>) {</a:t>
            </a:r>
            <a:br>
              <a:rPr lang="en-US" altLang="zh-CN" sz="1800" dirty="0">
                <a:solidFill>
                  <a:srgbClr val="FF0000"/>
                </a:solidFill>
              </a:rPr>
            </a:br>
            <a:r>
              <a:rPr lang="en-US" altLang="zh-CN" sz="1800" dirty="0">
                <a:solidFill>
                  <a:srgbClr val="FF0000"/>
                </a:solidFill>
              </a:rPr>
              <a:t>    </a:t>
            </a:r>
            <a:r>
              <a:rPr lang="zh-CN" altLang="en-US" sz="1800" dirty="0">
                <a:solidFill>
                  <a:srgbClr val="FF0000"/>
                </a:solidFill>
              </a:rPr>
              <a:t>异常处理代码</a:t>
            </a:r>
            <a:br>
              <a:rPr lang="zh-CN" altLang="en-US" sz="1800" dirty="0">
                <a:solidFill>
                  <a:srgbClr val="FF0000"/>
                </a:solidFill>
              </a:rPr>
            </a:br>
            <a:r>
              <a:rPr lang="en-US" altLang="zh-CN" sz="1800" dirty="0">
                <a:solidFill>
                  <a:srgbClr val="FF0000"/>
                </a:solidFill>
              </a:rPr>
              <a:t>}</a:t>
            </a:r>
            <a:br>
              <a:rPr lang="en-US" altLang="zh-CN" sz="1800" dirty="0">
                <a:solidFill>
                  <a:srgbClr val="FF0000"/>
                </a:solidFill>
              </a:rPr>
            </a:br>
            <a:r>
              <a:rPr lang="en-US" altLang="zh-CN" sz="1800" dirty="0">
                <a:solidFill>
                  <a:srgbClr val="FF0000"/>
                </a:solidFill>
              </a:rPr>
              <a:t>...</a:t>
            </a:r>
            <a:br>
              <a:rPr lang="en-US" altLang="zh-CN" sz="1800" dirty="0">
                <a:solidFill>
                  <a:srgbClr val="FF0000"/>
                </a:solidFill>
              </a:rPr>
            </a:br>
            <a:r>
              <a:rPr lang="en-US" altLang="zh-CN" sz="1800" dirty="0">
                <a:solidFill>
                  <a:srgbClr val="FF0000"/>
                </a:solidFill>
              </a:rPr>
              <a:t>catch(</a:t>
            </a:r>
            <a:r>
              <a:rPr lang="zh-CN" altLang="en-US" sz="1800" dirty="0">
                <a:solidFill>
                  <a:srgbClr val="FF0000"/>
                </a:solidFill>
              </a:rPr>
              <a:t>异常类型</a:t>
            </a:r>
            <a:r>
              <a:rPr lang="en-US" altLang="zh-CN" sz="1800" dirty="0">
                <a:solidFill>
                  <a:srgbClr val="FF0000"/>
                </a:solidFill>
              </a:rPr>
              <a:t>) {</a:t>
            </a:r>
            <a:br>
              <a:rPr lang="en-US" altLang="zh-CN" sz="1800" dirty="0">
                <a:solidFill>
                  <a:srgbClr val="FF0000"/>
                </a:solidFill>
              </a:rPr>
            </a:br>
            <a:r>
              <a:rPr lang="en-US" altLang="zh-CN" sz="1800" dirty="0">
                <a:solidFill>
                  <a:srgbClr val="FF0000"/>
                </a:solidFill>
              </a:rPr>
              <a:t>    </a:t>
            </a:r>
            <a:r>
              <a:rPr lang="zh-CN" altLang="en-US" sz="1800" dirty="0">
                <a:solidFill>
                  <a:srgbClr val="FF0000"/>
                </a:solidFill>
              </a:rPr>
              <a:t>异常处理代码</a:t>
            </a:r>
            <a:br>
              <a:rPr lang="zh-CN" altLang="en-US" sz="1800" dirty="0">
                <a:solidFill>
                  <a:srgbClr val="FF0000"/>
                </a:solidFill>
              </a:rPr>
            </a:br>
            <a:r>
              <a:rPr lang="en-US" altLang="zh-CN" sz="1800" dirty="0">
                <a:solidFill>
                  <a:srgbClr val="FF0000"/>
                </a:solidFill>
              </a:rPr>
              <a:t>}</a:t>
            </a:r>
          </a:p>
          <a:p>
            <a:pPr algn="l"/>
            <a:r>
              <a:rPr lang="en-US" altLang="zh-CN" sz="1800" dirty="0"/>
              <a:t>catch </a:t>
            </a:r>
            <a:r>
              <a:rPr lang="zh-CN" altLang="en-US" sz="1800" dirty="0"/>
              <a:t>可以有多个，但至少要有一个</a:t>
            </a:r>
            <a:r>
              <a:rPr lang="zh-CN" altLang="en-US" sz="1800" dirty="0" smtClean="0"/>
              <a:t>。</a:t>
            </a:r>
            <a:endParaRPr lang="en-US" altLang="zh-CN" sz="1800" dirty="0" smtClean="0"/>
          </a:p>
          <a:p>
            <a:pPr algn="l"/>
            <a:r>
              <a:rPr lang="en-US" altLang="zh-CN" sz="1800" dirty="0"/>
              <a:t>try...catch </a:t>
            </a:r>
            <a:r>
              <a:rPr lang="zh-CN" altLang="en-US" sz="1800" dirty="0"/>
              <a:t>语句的执行过程是</a:t>
            </a:r>
            <a:r>
              <a:rPr lang="zh-CN" altLang="en-US" sz="1800" dirty="0" smtClean="0"/>
              <a:t>：</a:t>
            </a:r>
            <a:endParaRPr lang="en-US" altLang="zh-CN" sz="1800" dirty="0" smtClean="0"/>
          </a:p>
          <a:p>
            <a:pPr marL="285750" indent="-285750" algn="l">
              <a:buFont typeface="Wingdings" panose="05000000000000000000" pitchFamily="2" charset="2"/>
              <a:buChar char="l"/>
            </a:pPr>
            <a:r>
              <a:rPr lang="zh-CN" altLang="en-US" sz="1800" dirty="0" smtClean="0"/>
              <a:t>执行 </a:t>
            </a:r>
            <a:r>
              <a:rPr lang="en-US" altLang="zh-CN" sz="1800" dirty="0"/>
              <a:t>try </a:t>
            </a:r>
            <a:r>
              <a:rPr lang="zh-CN" altLang="en-US" sz="1800" dirty="0"/>
              <a:t>块中的语句，如果执行的过程中没有异常拋出，那么执行完后就执行最后一个 </a:t>
            </a:r>
            <a:r>
              <a:rPr lang="en-US" altLang="zh-CN" sz="1800" dirty="0"/>
              <a:t>catch </a:t>
            </a:r>
            <a:r>
              <a:rPr lang="zh-CN" altLang="en-US" sz="1800" dirty="0"/>
              <a:t>块后面的语句，所有 </a:t>
            </a:r>
            <a:r>
              <a:rPr lang="en-US" altLang="zh-CN" sz="1800" dirty="0"/>
              <a:t>catch </a:t>
            </a:r>
            <a:r>
              <a:rPr lang="zh-CN" altLang="en-US" sz="1800" dirty="0"/>
              <a:t>块中的语句都不会被执行；</a:t>
            </a:r>
          </a:p>
          <a:p>
            <a:pPr marL="285750" indent="-285750" algn="l">
              <a:buFont typeface="Wingdings" panose="05000000000000000000" pitchFamily="2" charset="2"/>
              <a:buChar char="l"/>
            </a:pPr>
            <a:r>
              <a:rPr lang="zh-CN" altLang="en-US" sz="1800" dirty="0"/>
              <a:t>如果 </a:t>
            </a:r>
            <a:r>
              <a:rPr lang="en-US" altLang="zh-CN" sz="1800" dirty="0"/>
              <a:t>try </a:t>
            </a:r>
            <a:r>
              <a:rPr lang="zh-CN" altLang="en-US" sz="1800" dirty="0"/>
              <a:t>块执行的过程中拋出了异常，那么拋出异常后立即跳转到第一个“异常类型”和拋出的异常类型匹配的 </a:t>
            </a:r>
            <a:r>
              <a:rPr lang="en-US" altLang="zh-CN" sz="1800" dirty="0"/>
              <a:t>catch </a:t>
            </a:r>
            <a:r>
              <a:rPr lang="zh-CN" altLang="en-US" sz="1800" dirty="0"/>
              <a:t>块中执行（称作异常被该 </a:t>
            </a:r>
            <a:r>
              <a:rPr lang="en-US" altLang="zh-CN" sz="1800" dirty="0"/>
              <a:t>catch </a:t>
            </a:r>
            <a:r>
              <a:rPr lang="zh-CN" altLang="en-US" sz="1800" dirty="0"/>
              <a:t>块“捕获”），执行完后再跳转到最后一个 </a:t>
            </a:r>
            <a:r>
              <a:rPr lang="en-US" altLang="zh-CN" sz="1800" dirty="0"/>
              <a:t>catch </a:t>
            </a:r>
            <a:r>
              <a:rPr lang="zh-CN" altLang="en-US" sz="1800" dirty="0"/>
              <a:t>块后面继续执行。</a:t>
            </a:r>
          </a:p>
          <a:p>
            <a:pPr algn="l"/>
            <a:endParaRPr lang="zh-CN" altLang="en-US" sz="2000" b="0" dirty="0" smtClean="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4819700"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200" kern="0" dirty="0" smtClean="0">
                <a:solidFill>
                  <a:schemeClr val="bg1"/>
                </a:solidFill>
              </a:rPr>
              <a:t>1. </a:t>
            </a:r>
            <a:r>
              <a:rPr lang="zh-CN" altLang="en-US" sz="3200" kern="0" dirty="0" smtClean="0">
                <a:solidFill>
                  <a:schemeClr val="bg1"/>
                </a:solidFill>
              </a:rPr>
              <a:t>异常处理基本语法</a:t>
            </a:r>
            <a:endParaRPr lang="zh-CN" altLang="en-US" sz="3000" dirty="0">
              <a:solidFill>
                <a:schemeClr val="bg1"/>
              </a:solidFill>
              <a:latin typeface="Rockwell" pitchFamily="18" charset="0"/>
              <a:ea typeface="微软雅黑" pitchFamily="34" charset="-122"/>
            </a:endParaRP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1341784484"/>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57424" y="809088"/>
            <a:ext cx="4617615" cy="6050499"/>
          </a:xfrm>
        </p:spPr>
        <p:txBody>
          <a:bodyPr/>
          <a:lstStyle/>
          <a:p>
            <a:pPr algn="l"/>
            <a:r>
              <a:rPr lang="en-US" altLang="zh-CN" sz="1400" dirty="0"/>
              <a:t>#include &lt;</a:t>
            </a:r>
            <a:r>
              <a:rPr lang="en-US" altLang="zh-CN" sz="1400" dirty="0" err="1"/>
              <a:t>iostream</a:t>
            </a:r>
            <a:r>
              <a:rPr lang="en-US" altLang="zh-CN" sz="1400" dirty="0"/>
              <a:t>&gt;</a:t>
            </a:r>
          </a:p>
          <a:p>
            <a:pPr algn="l"/>
            <a:r>
              <a:rPr lang="en-US" altLang="zh-CN" sz="1400" b="1" dirty="0"/>
              <a:t>u</a:t>
            </a:r>
            <a:r>
              <a:rPr lang="en-US" altLang="zh-CN" sz="1400" b="1" dirty="0">
                <a:hlinkClick r:id="rId3"/>
              </a:rPr>
              <a:t>sin</a:t>
            </a:r>
            <a:r>
              <a:rPr lang="en-US" altLang="zh-CN" sz="1400" b="1" dirty="0"/>
              <a:t>g</a:t>
            </a:r>
            <a:r>
              <a:rPr lang="en-US" altLang="zh-CN" sz="1400" dirty="0"/>
              <a:t> </a:t>
            </a:r>
            <a:r>
              <a:rPr lang="en-US" altLang="zh-CN" sz="1400" b="1" dirty="0"/>
              <a:t>namespace</a:t>
            </a:r>
            <a:r>
              <a:rPr lang="en-US" altLang="zh-CN" sz="1400" dirty="0"/>
              <a:t> </a:t>
            </a:r>
            <a:r>
              <a:rPr lang="en-US" altLang="zh-CN" sz="1400" dirty="0" err="1"/>
              <a:t>std</a:t>
            </a:r>
            <a:r>
              <a:rPr lang="en-US" altLang="zh-CN" sz="1400" dirty="0"/>
              <a:t>;</a:t>
            </a:r>
          </a:p>
          <a:p>
            <a:pPr algn="l"/>
            <a:r>
              <a:rPr lang="en-US" altLang="zh-CN" sz="1400" dirty="0" err="1"/>
              <a:t>int</a:t>
            </a:r>
            <a:r>
              <a:rPr lang="en-US" altLang="zh-CN" sz="1400" dirty="0"/>
              <a:t> main()</a:t>
            </a:r>
          </a:p>
          <a:p>
            <a:pPr algn="l"/>
            <a:r>
              <a:rPr lang="en-US" altLang="zh-CN" sz="1400" dirty="0"/>
              <a:t>{</a:t>
            </a:r>
          </a:p>
          <a:p>
            <a:pPr algn="l"/>
            <a:r>
              <a:rPr lang="en-US" altLang="zh-CN" sz="1400" dirty="0" smtClean="0"/>
              <a:t>        double </a:t>
            </a:r>
            <a:r>
              <a:rPr lang="en-US" altLang="zh-CN" sz="1400" dirty="0"/>
              <a:t>m ,n;</a:t>
            </a:r>
          </a:p>
          <a:p>
            <a:pPr algn="l"/>
            <a:r>
              <a:rPr lang="en-US" altLang="zh-CN" sz="1400" dirty="0" smtClean="0"/>
              <a:t>        </a:t>
            </a:r>
            <a:r>
              <a:rPr lang="en-US" altLang="zh-CN" sz="1400" dirty="0" err="1" smtClean="0"/>
              <a:t>cin</a:t>
            </a:r>
            <a:r>
              <a:rPr lang="en-US" altLang="zh-CN" sz="1400" dirty="0" smtClean="0"/>
              <a:t> </a:t>
            </a:r>
            <a:r>
              <a:rPr lang="en-US" altLang="zh-CN" sz="1400" dirty="0"/>
              <a:t>&gt;&gt; m &gt;&gt; n;</a:t>
            </a:r>
          </a:p>
          <a:p>
            <a:pPr algn="l"/>
            <a:r>
              <a:rPr lang="en-US" altLang="zh-CN" sz="1400" b="1" dirty="0" smtClean="0"/>
              <a:t>        try</a:t>
            </a:r>
            <a:r>
              <a:rPr lang="en-US" altLang="zh-CN" sz="1400" dirty="0" smtClean="0"/>
              <a:t> </a:t>
            </a:r>
            <a:r>
              <a:rPr lang="en-US" altLang="zh-CN" sz="1400" dirty="0"/>
              <a:t>{</a:t>
            </a:r>
          </a:p>
          <a:p>
            <a:pPr algn="l"/>
            <a:r>
              <a:rPr lang="en-US" altLang="zh-CN" sz="1400" dirty="0" smtClean="0"/>
              <a:t>                   </a:t>
            </a:r>
            <a:r>
              <a:rPr lang="en-US" altLang="zh-CN" sz="1400" dirty="0" err="1" smtClean="0"/>
              <a:t>cout</a:t>
            </a:r>
            <a:r>
              <a:rPr lang="en-US" altLang="zh-CN" sz="1400" dirty="0" smtClean="0"/>
              <a:t> </a:t>
            </a:r>
            <a:r>
              <a:rPr lang="en-US" altLang="zh-CN" sz="1400" dirty="0"/>
              <a:t>&lt;&lt; "before dividing." &lt;&lt; </a:t>
            </a:r>
            <a:r>
              <a:rPr lang="en-US" altLang="zh-CN" sz="1400" dirty="0" err="1"/>
              <a:t>endl</a:t>
            </a:r>
            <a:r>
              <a:rPr lang="en-US" altLang="zh-CN" sz="1400" dirty="0"/>
              <a:t>;</a:t>
            </a:r>
          </a:p>
          <a:p>
            <a:pPr algn="l"/>
            <a:r>
              <a:rPr lang="en-US" altLang="zh-CN" sz="1400" b="1" dirty="0" smtClean="0"/>
              <a:t>                   if</a:t>
            </a:r>
            <a:r>
              <a:rPr lang="en-US" altLang="zh-CN" sz="1400" dirty="0"/>
              <a:t>( n == 0)</a:t>
            </a:r>
          </a:p>
          <a:p>
            <a:pPr algn="l"/>
            <a:r>
              <a:rPr lang="en-US" altLang="zh-CN" sz="1400" b="1" dirty="0" smtClean="0"/>
              <a:t>                            throw</a:t>
            </a:r>
            <a:r>
              <a:rPr lang="en-US" altLang="zh-CN" sz="1400" dirty="0" smtClean="0"/>
              <a:t> </a:t>
            </a:r>
            <a:r>
              <a:rPr lang="en-US" altLang="zh-CN" sz="1400" dirty="0"/>
              <a:t>-1; //</a:t>
            </a:r>
            <a:r>
              <a:rPr lang="zh-CN" altLang="en-US" sz="1400" dirty="0"/>
              <a:t>抛出</a:t>
            </a:r>
            <a:r>
              <a:rPr lang="en-US" altLang="zh-CN" sz="1400" dirty="0" err="1"/>
              <a:t>int</a:t>
            </a:r>
            <a:r>
              <a:rPr lang="zh-CN" altLang="en-US" sz="1400" dirty="0"/>
              <a:t>类型异常</a:t>
            </a:r>
          </a:p>
          <a:p>
            <a:pPr algn="l"/>
            <a:r>
              <a:rPr lang="en-US" altLang="zh-CN" sz="1400" b="1" dirty="0" smtClean="0"/>
              <a:t>                   else</a:t>
            </a:r>
            <a:endParaRPr lang="en-US" altLang="zh-CN" sz="1400" dirty="0"/>
          </a:p>
          <a:p>
            <a:pPr algn="l"/>
            <a:r>
              <a:rPr lang="en-US" altLang="zh-CN" sz="1400" dirty="0" smtClean="0"/>
              <a:t>                            </a:t>
            </a:r>
            <a:r>
              <a:rPr lang="en-US" altLang="zh-CN" sz="1400" dirty="0" err="1" smtClean="0"/>
              <a:t>cout</a:t>
            </a:r>
            <a:r>
              <a:rPr lang="en-US" altLang="zh-CN" sz="1400" dirty="0" smtClean="0"/>
              <a:t> </a:t>
            </a:r>
            <a:r>
              <a:rPr lang="en-US" altLang="zh-CN" sz="1400" dirty="0"/>
              <a:t>&lt;&lt; m / n &lt;&lt; </a:t>
            </a:r>
            <a:r>
              <a:rPr lang="en-US" altLang="zh-CN" sz="1400" dirty="0" err="1"/>
              <a:t>endl</a:t>
            </a:r>
            <a:r>
              <a:rPr lang="en-US" altLang="zh-CN" sz="1400" dirty="0"/>
              <a:t>;</a:t>
            </a:r>
          </a:p>
          <a:p>
            <a:pPr algn="l"/>
            <a:r>
              <a:rPr lang="en-US" altLang="zh-CN" sz="1400" dirty="0" smtClean="0"/>
              <a:t>                   </a:t>
            </a:r>
            <a:r>
              <a:rPr lang="en-US" altLang="zh-CN" sz="1400" dirty="0" err="1" smtClean="0"/>
              <a:t>cout</a:t>
            </a:r>
            <a:r>
              <a:rPr lang="en-US" altLang="zh-CN" sz="1400" dirty="0" smtClean="0"/>
              <a:t> </a:t>
            </a:r>
            <a:r>
              <a:rPr lang="en-US" altLang="zh-CN" sz="1400" dirty="0"/>
              <a:t>&lt;&lt; "after dividing." &lt;&lt; </a:t>
            </a:r>
            <a:r>
              <a:rPr lang="en-US" altLang="zh-CN" sz="1400" dirty="0" err="1"/>
              <a:t>endl</a:t>
            </a:r>
            <a:r>
              <a:rPr lang="en-US" altLang="zh-CN" sz="1400" dirty="0"/>
              <a:t>;</a:t>
            </a:r>
          </a:p>
          <a:p>
            <a:pPr algn="l"/>
            <a:r>
              <a:rPr lang="en-US" altLang="zh-CN" sz="1400" dirty="0" smtClean="0"/>
              <a:t>          }</a:t>
            </a:r>
            <a:endParaRPr lang="en-US" altLang="zh-CN" sz="1400" dirty="0"/>
          </a:p>
          <a:p>
            <a:pPr algn="l"/>
            <a:r>
              <a:rPr lang="en-US" altLang="zh-CN" sz="1400" b="1" dirty="0" smtClean="0"/>
              <a:t>         catch</a:t>
            </a:r>
            <a:r>
              <a:rPr lang="en-US" altLang="zh-CN" sz="1400" dirty="0" smtClean="0"/>
              <a:t>(double </a:t>
            </a:r>
            <a:r>
              <a:rPr lang="en-US" altLang="zh-CN" sz="1400" dirty="0"/>
              <a:t>d) {</a:t>
            </a:r>
          </a:p>
          <a:p>
            <a:pPr algn="l"/>
            <a:r>
              <a:rPr lang="en-US" altLang="zh-CN" sz="1400" dirty="0" smtClean="0"/>
              <a:t>                </a:t>
            </a:r>
            <a:r>
              <a:rPr lang="en-US" altLang="zh-CN" sz="1400" dirty="0" err="1" smtClean="0"/>
              <a:t>cout</a:t>
            </a:r>
            <a:r>
              <a:rPr lang="en-US" altLang="zh-CN" sz="1400" dirty="0" smtClean="0"/>
              <a:t> </a:t>
            </a:r>
            <a:r>
              <a:rPr lang="en-US" altLang="zh-CN" sz="1400" dirty="0"/>
              <a:t>&lt;&lt; "catch(double) " &lt;&lt; d &lt;&lt; </a:t>
            </a:r>
            <a:r>
              <a:rPr lang="en-US" altLang="zh-CN" sz="1400" dirty="0" err="1"/>
              <a:t>endl</a:t>
            </a:r>
            <a:r>
              <a:rPr lang="en-US" altLang="zh-CN" sz="1400" dirty="0"/>
              <a:t>;</a:t>
            </a:r>
          </a:p>
          <a:p>
            <a:pPr algn="l"/>
            <a:r>
              <a:rPr lang="en-US" altLang="zh-CN" sz="1400" dirty="0" smtClean="0"/>
              <a:t>          }</a:t>
            </a:r>
            <a:endParaRPr lang="en-US" altLang="zh-CN" sz="1400" dirty="0"/>
          </a:p>
          <a:p>
            <a:pPr algn="l"/>
            <a:r>
              <a:rPr lang="en-US" altLang="zh-CN" sz="1400" b="1" dirty="0" smtClean="0"/>
              <a:t>          catch</a:t>
            </a:r>
            <a:r>
              <a:rPr lang="en-US" altLang="zh-CN" sz="1400" dirty="0" smtClean="0"/>
              <a:t>(</a:t>
            </a:r>
            <a:r>
              <a:rPr lang="en-US" altLang="zh-CN" sz="1400" dirty="0" err="1" smtClean="0"/>
              <a:t>int</a:t>
            </a:r>
            <a:r>
              <a:rPr lang="en-US" altLang="zh-CN" sz="1400" dirty="0" smtClean="0"/>
              <a:t> </a:t>
            </a:r>
            <a:r>
              <a:rPr lang="en-US" altLang="zh-CN" sz="1400" dirty="0"/>
              <a:t>e) {</a:t>
            </a:r>
          </a:p>
          <a:p>
            <a:pPr algn="l"/>
            <a:r>
              <a:rPr lang="en-US" altLang="zh-CN" sz="1400" dirty="0" smtClean="0"/>
              <a:t>                     </a:t>
            </a:r>
            <a:r>
              <a:rPr lang="en-US" altLang="zh-CN" sz="1400" dirty="0" err="1" smtClean="0"/>
              <a:t>cout</a:t>
            </a:r>
            <a:r>
              <a:rPr lang="en-US" altLang="zh-CN" sz="1400" dirty="0" smtClean="0"/>
              <a:t> </a:t>
            </a:r>
            <a:r>
              <a:rPr lang="en-US" altLang="zh-CN" sz="1400" dirty="0"/>
              <a:t>&lt;&lt; "catch(</a:t>
            </a:r>
            <a:r>
              <a:rPr lang="en-US" altLang="zh-CN" sz="1400" dirty="0" err="1"/>
              <a:t>int</a:t>
            </a:r>
            <a:r>
              <a:rPr lang="en-US" altLang="zh-CN" sz="1400" dirty="0"/>
              <a:t>) " &lt;&lt; e &lt;&lt; </a:t>
            </a:r>
            <a:r>
              <a:rPr lang="en-US" altLang="zh-CN" sz="1400" dirty="0" err="1"/>
              <a:t>endl</a:t>
            </a:r>
            <a:r>
              <a:rPr lang="en-US" altLang="zh-CN" sz="1400" dirty="0"/>
              <a:t>;</a:t>
            </a:r>
          </a:p>
          <a:p>
            <a:pPr algn="l"/>
            <a:r>
              <a:rPr lang="en-US" altLang="zh-CN" sz="1400" dirty="0" smtClean="0"/>
              <a:t>            }</a:t>
            </a:r>
            <a:endParaRPr lang="en-US" altLang="zh-CN" sz="1400" dirty="0"/>
          </a:p>
          <a:p>
            <a:pPr algn="l"/>
            <a:r>
              <a:rPr lang="en-US" altLang="zh-CN" sz="1400" dirty="0" smtClean="0"/>
              <a:t>           </a:t>
            </a:r>
            <a:r>
              <a:rPr lang="en-US" altLang="zh-CN" sz="1400" dirty="0" err="1" smtClean="0"/>
              <a:t>cout</a:t>
            </a:r>
            <a:r>
              <a:rPr lang="en-US" altLang="zh-CN" sz="1400" dirty="0" smtClean="0"/>
              <a:t> </a:t>
            </a:r>
            <a:r>
              <a:rPr lang="en-US" altLang="zh-CN" sz="1400" dirty="0"/>
              <a:t>&lt;&lt; "finished" &lt;&lt; </a:t>
            </a:r>
            <a:r>
              <a:rPr lang="en-US" altLang="zh-CN" sz="1400" dirty="0" err="1"/>
              <a:t>endl</a:t>
            </a:r>
            <a:r>
              <a:rPr lang="en-US" altLang="zh-CN" sz="1400" dirty="0"/>
              <a:t>;</a:t>
            </a:r>
          </a:p>
          <a:p>
            <a:pPr algn="l"/>
            <a:r>
              <a:rPr lang="en-US" altLang="zh-CN" sz="1400" b="1" dirty="0" smtClean="0"/>
              <a:t>           return</a:t>
            </a:r>
            <a:r>
              <a:rPr lang="en-US" altLang="zh-CN" sz="1400" dirty="0" smtClean="0"/>
              <a:t> </a:t>
            </a:r>
            <a:r>
              <a:rPr lang="en-US" altLang="zh-CN" sz="1400" dirty="0"/>
              <a:t>0;</a:t>
            </a:r>
          </a:p>
          <a:p>
            <a:pPr algn="l"/>
            <a:r>
              <a:rPr lang="en-US" altLang="zh-CN" sz="1400" dirty="0"/>
              <a:t>}</a:t>
            </a:r>
          </a:p>
          <a:p>
            <a:pPr marL="281045" algn="l">
              <a:defRPr/>
            </a:pPr>
            <a:endParaRPr lang="zh-CN" altLang="en-US" sz="2800" b="0" dirty="0" smtClean="0"/>
          </a:p>
        </p:txBody>
      </p:sp>
      <p:pic>
        <p:nvPicPr>
          <p:cNvPr id="3" name="矩形 15"/>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4819700"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200" kern="0" dirty="0" smtClean="0">
                <a:solidFill>
                  <a:schemeClr val="bg1"/>
                </a:solidFill>
              </a:rPr>
              <a:t>1. </a:t>
            </a:r>
            <a:r>
              <a:rPr lang="zh-CN" altLang="en-US" sz="3200" kern="0" dirty="0" smtClean="0">
                <a:solidFill>
                  <a:schemeClr val="bg1"/>
                </a:solidFill>
              </a:rPr>
              <a:t>异常处理基本语法</a:t>
            </a:r>
            <a:endParaRPr lang="zh-CN" altLang="en-US" sz="3000" dirty="0">
              <a:solidFill>
                <a:schemeClr val="bg1"/>
              </a:solidFill>
              <a:latin typeface="Rockwell" pitchFamily="18" charset="0"/>
              <a:ea typeface="微软雅黑" pitchFamily="34" charset="-122"/>
            </a:endParaRP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
        <p:nvSpPr>
          <p:cNvPr id="2" name="文本框 1"/>
          <p:cNvSpPr txBox="1"/>
          <p:nvPr/>
        </p:nvSpPr>
        <p:spPr>
          <a:xfrm>
            <a:off x="6531223" y="3141762"/>
            <a:ext cx="5204544" cy="2677656"/>
          </a:xfrm>
          <a:prstGeom prst="rect">
            <a:avLst/>
          </a:prstGeom>
          <a:noFill/>
        </p:spPr>
        <p:txBody>
          <a:bodyPr wrap="square" rtlCol="0">
            <a:spAutoFit/>
          </a:bodyPr>
          <a:lstStyle/>
          <a:p>
            <a:r>
              <a:rPr lang="zh-CN" altLang="en-US" dirty="0"/>
              <a:t>程序的运行结果如下：</a:t>
            </a:r>
            <a:br>
              <a:rPr lang="zh-CN" altLang="en-US" dirty="0"/>
            </a:br>
            <a:r>
              <a:rPr lang="en-US" altLang="zh-CN" dirty="0"/>
              <a:t>9 6↙</a:t>
            </a:r>
            <a:r>
              <a:rPr lang="zh-CN" altLang="en-US" dirty="0"/>
              <a:t/>
            </a:r>
            <a:br>
              <a:rPr lang="zh-CN" altLang="en-US" dirty="0"/>
            </a:br>
            <a:r>
              <a:rPr lang="en-US" altLang="zh-CN" dirty="0"/>
              <a:t>before dividing.</a:t>
            </a:r>
            <a:br>
              <a:rPr lang="en-US" altLang="zh-CN" dirty="0"/>
            </a:br>
            <a:r>
              <a:rPr lang="en-US" altLang="zh-CN" dirty="0"/>
              <a:t>1.5</a:t>
            </a:r>
            <a:br>
              <a:rPr lang="en-US" altLang="zh-CN" dirty="0"/>
            </a:br>
            <a:r>
              <a:rPr lang="en-US" altLang="zh-CN" dirty="0"/>
              <a:t>after dividing.</a:t>
            </a:r>
            <a:br>
              <a:rPr lang="en-US" altLang="zh-CN" dirty="0"/>
            </a:br>
            <a:r>
              <a:rPr lang="en-US" altLang="zh-CN" dirty="0" smtClean="0"/>
              <a:t>Finished</a:t>
            </a:r>
          </a:p>
          <a:p>
            <a:endParaRPr lang="zh-CN" altLang="en-US" dirty="0"/>
          </a:p>
        </p:txBody>
      </p:sp>
    </p:spTree>
    <p:extLst>
      <p:ext uri="{BB962C8B-B14F-4D97-AF65-F5344CB8AC3E}">
        <p14:creationId xmlns:p14="http://schemas.microsoft.com/office/powerpoint/2010/main" val="12022595"/>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402291" y="1024598"/>
            <a:ext cx="11242378" cy="4768478"/>
          </a:xfrm>
        </p:spPr>
        <p:txBody>
          <a:bodyPr/>
          <a:lstStyle/>
          <a:p>
            <a:pPr marL="738336" indent="-457291" algn="l">
              <a:buFont typeface="Wingdings" panose="05000000000000000000" pitchFamily="2" charset="2"/>
              <a:buChar char="l"/>
              <a:defRPr/>
            </a:pPr>
            <a:r>
              <a:rPr lang="zh-CN" altLang="en-US" sz="2000" dirty="0"/>
              <a:t>说明当 </a:t>
            </a:r>
            <a:r>
              <a:rPr lang="en-US" altLang="zh-CN" sz="2000" dirty="0"/>
              <a:t>n </a:t>
            </a:r>
            <a:r>
              <a:rPr lang="zh-CN" altLang="en-US" sz="2000" dirty="0"/>
              <a:t>不为 </a:t>
            </a:r>
            <a:r>
              <a:rPr lang="en-US" altLang="zh-CN" sz="2000" dirty="0"/>
              <a:t>0 </a:t>
            </a:r>
            <a:r>
              <a:rPr lang="zh-CN" altLang="en-US" sz="2000" dirty="0"/>
              <a:t>时，</a:t>
            </a:r>
            <a:r>
              <a:rPr lang="en-US" altLang="zh-CN" sz="2000" dirty="0"/>
              <a:t>try </a:t>
            </a:r>
            <a:r>
              <a:rPr lang="zh-CN" altLang="en-US" sz="2000" dirty="0"/>
              <a:t>块中不会拋出异常。因此程序在 </a:t>
            </a:r>
            <a:r>
              <a:rPr lang="en-US" altLang="zh-CN" sz="2000" dirty="0"/>
              <a:t>try </a:t>
            </a:r>
            <a:r>
              <a:rPr lang="zh-CN" altLang="en-US" sz="2000" dirty="0"/>
              <a:t>块正常执行完后，越过所有的 </a:t>
            </a:r>
            <a:r>
              <a:rPr lang="en-US" altLang="zh-CN" sz="2000" dirty="0"/>
              <a:t>catch </a:t>
            </a:r>
            <a:r>
              <a:rPr lang="zh-CN" altLang="en-US" sz="2000" dirty="0"/>
              <a:t>块继续执行，</a:t>
            </a:r>
            <a:r>
              <a:rPr lang="en-US" altLang="zh-CN" sz="2000" dirty="0"/>
              <a:t>catch </a:t>
            </a:r>
            <a:r>
              <a:rPr lang="zh-CN" altLang="en-US" sz="2000" dirty="0"/>
              <a:t>块一个也不会执行。</a:t>
            </a:r>
            <a:br>
              <a:rPr lang="zh-CN" altLang="en-US" sz="2000" dirty="0"/>
            </a:br>
            <a:r>
              <a:rPr lang="zh-CN" altLang="en-US" sz="2000" dirty="0"/>
              <a:t/>
            </a:r>
            <a:br>
              <a:rPr lang="zh-CN" altLang="en-US" sz="2000" dirty="0"/>
            </a:br>
            <a:r>
              <a:rPr lang="zh-CN" altLang="en-US" sz="2000" dirty="0"/>
              <a:t>程序的运行结果也可能如下：</a:t>
            </a:r>
            <a:br>
              <a:rPr lang="zh-CN" altLang="en-US" sz="2000" dirty="0"/>
            </a:br>
            <a:r>
              <a:rPr lang="en-US" altLang="zh-CN" sz="2000" dirty="0"/>
              <a:t>9 0↙</a:t>
            </a:r>
            <a:r>
              <a:rPr lang="zh-CN" altLang="en-US" sz="2000" dirty="0"/>
              <a:t/>
            </a:r>
            <a:br>
              <a:rPr lang="zh-CN" altLang="en-US" sz="2000" dirty="0"/>
            </a:br>
            <a:r>
              <a:rPr lang="en-US" altLang="zh-CN" sz="2000" dirty="0"/>
              <a:t>before dividing.</a:t>
            </a:r>
            <a:br>
              <a:rPr lang="en-US" altLang="zh-CN" sz="2000" dirty="0"/>
            </a:br>
            <a:r>
              <a:rPr lang="en-US" altLang="zh-CN" sz="2000" dirty="0"/>
              <a:t>catch\(</a:t>
            </a:r>
            <a:r>
              <a:rPr lang="en-US" altLang="zh-CN" sz="2000" dirty="0" err="1"/>
              <a:t>int</a:t>
            </a:r>
            <a:r>
              <a:rPr lang="en-US" altLang="zh-CN" sz="2000" dirty="0"/>
              <a:t>) -1</a:t>
            </a:r>
            <a:br>
              <a:rPr lang="en-US" altLang="zh-CN" sz="2000" dirty="0"/>
            </a:br>
            <a:r>
              <a:rPr lang="en-US" altLang="zh-CN" sz="2000" dirty="0" smtClean="0"/>
              <a:t>finished</a:t>
            </a:r>
          </a:p>
          <a:p>
            <a:pPr marL="738336" indent="-457291" algn="l">
              <a:buFont typeface="Wingdings" panose="05000000000000000000" pitchFamily="2" charset="2"/>
              <a:buChar char="l"/>
              <a:defRPr/>
            </a:pPr>
            <a:r>
              <a:rPr lang="zh-CN" altLang="en-US" sz="2000" dirty="0"/>
              <a:t>当 </a:t>
            </a:r>
            <a:r>
              <a:rPr lang="en-US" altLang="zh-CN" sz="2000" dirty="0"/>
              <a:t>n </a:t>
            </a:r>
            <a:r>
              <a:rPr lang="zh-CN" altLang="en-US" sz="2000" dirty="0"/>
              <a:t>为 </a:t>
            </a:r>
            <a:r>
              <a:rPr lang="en-US" altLang="zh-CN" sz="2000" dirty="0"/>
              <a:t>0 </a:t>
            </a:r>
            <a:r>
              <a:rPr lang="zh-CN" altLang="en-US" sz="2000" dirty="0"/>
              <a:t>时，</a:t>
            </a:r>
            <a:r>
              <a:rPr lang="en-US" altLang="zh-CN" sz="2000" dirty="0"/>
              <a:t>try </a:t>
            </a:r>
            <a:r>
              <a:rPr lang="zh-CN" altLang="en-US" sz="2000" dirty="0"/>
              <a:t>块中会拋出一个整型异常。拋出异常后，</a:t>
            </a:r>
            <a:r>
              <a:rPr lang="en-US" altLang="zh-CN" sz="2000" dirty="0"/>
              <a:t>try </a:t>
            </a:r>
            <a:r>
              <a:rPr lang="zh-CN" altLang="en-US" sz="2000" dirty="0"/>
              <a:t>块立即停止执行。该整型异常会被类型匹配的第一个 </a:t>
            </a:r>
            <a:r>
              <a:rPr lang="en-US" altLang="zh-CN" sz="2000" dirty="0"/>
              <a:t>catch </a:t>
            </a:r>
            <a:r>
              <a:rPr lang="zh-CN" altLang="en-US" sz="2000" dirty="0"/>
              <a:t>块捕获，即</a:t>
            </a:r>
            <a:r>
              <a:rPr lang="zh-CN" altLang="en-US" sz="2000" dirty="0" smtClean="0"/>
              <a:t>进入</a:t>
            </a:r>
            <a:r>
              <a:rPr lang="en-US" altLang="zh-CN" sz="2000" dirty="0"/>
              <a:t>catch(</a:t>
            </a:r>
            <a:r>
              <a:rPr lang="en-US" altLang="zh-CN" sz="2000" dirty="0" err="1"/>
              <a:t>int</a:t>
            </a:r>
            <a:r>
              <a:rPr lang="en-US" altLang="zh-CN" sz="2000" dirty="0"/>
              <a:t> e</a:t>
            </a:r>
            <a:r>
              <a:rPr lang="en-US" altLang="zh-CN" sz="2000" dirty="0" smtClean="0"/>
              <a:t>)</a:t>
            </a:r>
            <a:r>
              <a:rPr lang="zh-CN" altLang="en-US" sz="2000" dirty="0"/>
              <a:t>块执行，该 </a:t>
            </a:r>
            <a:r>
              <a:rPr lang="en-US" altLang="zh-CN" sz="2000" dirty="0"/>
              <a:t>catch </a:t>
            </a:r>
            <a:r>
              <a:rPr lang="zh-CN" altLang="en-US" sz="2000" dirty="0"/>
              <a:t>块执行完毕后，程序继续往后执行，直到正常</a:t>
            </a:r>
            <a:r>
              <a:rPr lang="zh-CN" altLang="en-US" sz="2000" dirty="0" smtClean="0"/>
              <a:t>结束。</a:t>
            </a:r>
            <a:endParaRPr lang="en-US" altLang="zh-CN" sz="2000" dirty="0" smtClean="0"/>
          </a:p>
          <a:p>
            <a:pPr marL="738336" indent="-457291" algn="l">
              <a:buFont typeface="Wingdings" panose="05000000000000000000" pitchFamily="2" charset="2"/>
              <a:buChar char="l"/>
              <a:defRPr/>
            </a:pPr>
            <a:r>
              <a:rPr lang="zh-CN" altLang="en-US" sz="2000" dirty="0"/>
              <a:t>如果拋出的异常没有被 </a:t>
            </a:r>
            <a:r>
              <a:rPr lang="en-US" altLang="zh-CN" sz="2000" dirty="0"/>
              <a:t>catch </a:t>
            </a:r>
            <a:r>
              <a:rPr lang="zh-CN" altLang="en-US" sz="2000" dirty="0"/>
              <a:t>块捕获，例如，将</a:t>
            </a:r>
            <a:r>
              <a:rPr lang="en-US" altLang="zh-CN" sz="2000" dirty="0"/>
              <a:t>catch(char e)</a:t>
            </a:r>
            <a:r>
              <a:rPr lang="zh-CN" altLang="en-US" sz="2000" dirty="0"/>
              <a:t> ，当输入的 </a:t>
            </a:r>
            <a:r>
              <a:rPr lang="en-US" altLang="zh-CN" sz="2000" dirty="0"/>
              <a:t>n </a:t>
            </a:r>
            <a:r>
              <a:rPr lang="zh-CN" altLang="en-US" sz="2000" dirty="0"/>
              <a:t>为 </a:t>
            </a:r>
            <a:r>
              <a:rPr lang="en-US" altLang="zh-CN" sz="2000" dirty="0"/>
              <a:t>0 </a:t>
            </a:r>
            <a:r>
              <a:rPr lang="zh-CN" altLang="en-US" sz="2000" dirty="0"/>
              <a:t>时，拋出的整型异常就没有 </a:t>
            </a:r>
            <a:r>
              <a:rPr lang="en-US" altLang="zh-CN" sz="2000" dirty="0"/>
              <a:t>catch </a:t>
            </a:r>
            <a:r>
              <a:rPr lang="zh-CN" altLang="en-US" sz="2000" dirty="0"/>
              <a:t>块能捕获，这个异常也就得不到处理，那么程序就会立即中止，</a:t>
            </a:r>
            <a:r>
              <a:rPr lang="en-US" altLang="zh-CN" sz="2000" dirty="0"/>
              <a:t>try...catch </a:t>
            </a:r>
            <a:r>
              <a:rPr lang="zh-CN" altLang="en-US" sz="2000" dirty="0"/>
              <a:t>后面的内容都不会被执行。</a:t>
            </a:r>
            <a:endParaRPr lang="en-US" altLang="zh-CN" sz="2000" dirty="0"/>
          </a:p>
          <a:p>
            <a:pPr marL="738336" indent="-457291" algn="l">
              <a:buFont typeface="Wingdings" panose="05000000000000000000" pitchFamily="2" charset="2"/>
              <a:buChar char="l"/>
              <a:defRPr/>
            </a:pPr>
            <a:endParaRPr lang="zh-CN" altLang="en-US" sz="2000" b="0" dirty="0" smtClean="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4819700"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200" kern="0" dirty="0" smtClean="0">
                <a:solidFill>
                  <a:schemeClr val="bg1"/>
                </a:solidFill>
              </a:rPr>
              <a:t>1. </a:t>
            </a:r>
            <a:r>
              <a:rPr lang="zh-CN" altLang="en-US" sz="3200" kern="0" dirty="0" smtClean="0">
                <a:solidFill>
                  <a:schemeClr val="bg1"/>
                </a:solidFill>
              </a:rPr>
              <a:t>异常处理基本语法</a:t>
            </a:r>
            <a:endParaRPr lang="zh-CN" altLang="en-US" sz="3000" dirty="0">
              <a:solidFill>
                <a:schemeClr val="bg1"/>
              </a:solidFill>
              <a:latin typeface="Rockwell" pitchFamily="18" charset="0"/>
              <a:ea typeface="微软雅黑" pitchFamily="34" charset="-122"/>
            </a:endParaRP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1024027165"/>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62936" y="1413570"/>
            <a:ext cx="11242378" cy="4768478"/>
          </a:xfrm>
        </p:spPr>
        <p:txBody>
          <a:bodyPr/>
          <a:lstStyle/>
          <a:p>
            <a:pPr marL="738336" indent="-457291" algn="l">
              <a:buFont typeface="Wingdings" panose="05000000000000000000" pitchFamily="2" charset="2"/>
              <a:buChar char="l"/>
              <a:defRPr/>
            </a:pPr>
            <a:r>
              <a:rPr lang="zh-CN" altLang="en-US" sz="2400" dirty="0"/>
              <a:t>如果希望不论拋出哪种类型的异常都能捕获，可以编写如下 </a:t>
            </a:r>
            <a:r>
              <a:rPr lang="en-US" altLang="zh-CN" sz="2400" dirty="0"/>
              <a:t>catch </a:t>
            </a:r>
            <a:r>
              <a:rPr lang="zh-CN" altLang="en-US" sz="2400" dirty="0"/>
              <a:t>块</a:t>
            </a:r>
            <a:r>
              <a:rPr lang="zh-CN" altLang="en-US" sz="2400" dirty="0" smtClean="0"/>
              <a:t>：</a:t>
            </a:r>
            <a:endParaRPr lang="en-US" altLang="zh-CN" sz="2400" dirty="0" smtClean="0"/>
          </a:p>
          <a:p>
            <a:pPr marL="281045" algn="l">
              <a:defRPr/>
            </a:pPr>
            <a:r>
              <a:rPr lang="en-US" altLang="zh-CN" sz="2400" dirty="0">
                <a:solidFill>
                  <a:schemeClr val="bg2"/>
                </a:solidFill>
              </a:rPr>
              <a:t>catch(...) {</a:t>
            </a:r>
            <a:br>
              <a:rPr lang="en-US" altLang="zh-CN" sz="2400" dirty="0">
                <a:solidFill>
                  <a:schemeClr val="bg2"/>
                </a:solidFill>
              </a:rPr>
            </a:br>
            <a:r>
              <a:rPr lang="en-US" altLang="zh-CN" sz="2400" dirty="0">
                <a:solidFill>
                  <a:schemeClr val="bg2"/>
                </a:solidFill>
              </a:rPr>
              <a:t>    ...</a:t>
            </a:r>
            <a:br>
              <a:rPr lang="en-US" altLang="zh-CN" sz="2400" dirty="0">
                <a:solidFill>
                  <a:schemeClr val="bg2"/>
                </a:solidFill>
              </a:rPr>
            </a:br>
            <a:r>
              <a:rPr lang="en-US" altLang="zh-CN" sz="2400" dirty="0" smtClean="0">
                <a:solidFill>
                  <a:schemeClr val="bg2"/>
                </a:solidFill>
              </a:rPr>
              <a:t>}</a:t>
            </a:r>
          </a:p>
          <a:p>
            <a:pPr marL="281045" algn="l">
              <a:defRPr/>
            </a:pPr>
            <a:r>
              <a:rPr lang="zh-CN" altLang="en-US" sz="2400" dirty="0"/>
              <a:t>这样的 </a:t>
            </a:r>
            <a:r>
              <a:rPr lang="en-US" altLang="zh-CN" sz="2400" dirty="0"/>
              <a:t>catch </a:t>
            </a:r>
            <a:r>
              <a:rPr lang="zh-CN" altLang="en-US" sz="2400" dirty="0"/>
              <a:t>块能够捕获任何还没有被捕获的异常。</a:t>
            </a:r>
            <a:endParaRPr lang="zh-CN" altLang="en-US" sz="2400" b="0" dirty="0" smtClean="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5305828"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smtClean="0">
                <a:solidFill>
                  <a:schemeClr val="bg1"/>
                </a:solidFill>
              </a:rPr>
              <a:t>2.</a:t>
            </a:r>
            <a:r>
              <a:rPr lang="zh-CN" altLang="en-US" b="1" dirty="0">
                <a:solidFill>
                  <a:schemeClr val="bg1"/>
                </a:solidFill>
              </a:rPr>
              <a:t>能够捕获任何异常的 </a:t>
            </a:r>
            <a:r>
              <a:rPr lang="en-US" altLang="zh-CN" b="1" dirty="0">
                <a:solidFill>
                  <a:schemeClr val="bg1"/>
                </a:solidFill>
              </a:rPr>
              <a:t>catch </a:t>
            </a:r>
            <a:r>
              <a:rPr lang="zh-CN" altLang="en-US" b="1" dirty="0">
                <a:solidFill>
                  <a:schemeClr val="bg1"/>
                </a:solidFill>
              </a:rPr>
              <a:t>语句</a:t>
            </a: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2128675029"/>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0611" name="文本框 45"/>
          <p:cNvSpPr txBox="1">
            <a:spLocks noChangeArrowheads="1"/>
          </p:cNvSpPr>
          <p:nvPr/>
        </p:nvSpPr>
        <p:spPr bwMode="auto">
          <a:xfrm>
            <a:off x="3028950" y="49895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pic>
        <p:nvPicPr>
          <p:cNvPr id="960612" name="Picture 100" descr="未标题-84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1575" y="838200"/>
            <a:ext cx="4103688" cy="3533775"/>
          </a:xfrm>
          <a:prstGeom prst="rect">
            <a:avLst/>
          </a:prstGeom>
          <a:noFill/>
          <a:extLst>
            <a:ext uri="{909E8E84-426E-40DD-AFC4-6F175D3DCCD1}">
              <a14:hiddenFill xmlns:a14="http://schemas.microsoft.com/office/drawing/2010/main">
                <a:solidFill>
                  <a:srgbClr val="FFFFFF"/>
                </a:solidFill>
              </a14:hiddenFill>
            </a:ext>
          </a:extLst>
        </p:spPr>
      </p:pic>
      <p:sp>
        <p:nvSpPr>
          <p:cNvPr id="960613" name="矩形 134"/>
          <p:cNvSpPr>
            <a:spLocks noChangeArrowheads="1"/>
          </p:cNvSpPr>
          <p:nvPr/>
        </p:nvSpPr>
        <p:spPr bwMode="auto">
          <a:xfrm>
            <a:off x="4895850" y="1306513"/>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a:solidFill>
                  <a:schemeClr val="bg1"/>
                </a:solidFill>
                <a:latin typeface="微软雅黑" pitchFamily="34" charset="-122"/>
                <a:ea typeface="微软雅黑" pitchFamily="34" charset="-122"/>
                <a:cs typeface="方正兰亭细黑_GBK"/>
                <a:sym typeface="微软雅黑" pitchFamily="34" charset="-122"/>
              </a:rPr>
              <a:t>1</a:t>
            </a:r>
          </a:p>
        </p:txBody>
      </p:sp>
      <p:grpSp>
        <p:nvGrpSpPr>
          <p:cNvPr id="91" name="组合 90"/>
          <p:cNvGrpSpPr>
            <a:grpSpLocks/>
          </p:cNvGrpSpPr>
          <p:nvPr/>
        </p:nvGrpSpPr>
        <p:grpSpPr bwMode="auto">
          <a:xfrm>
            <a:off x="4216400" y="944563"/>
            <a:ext cx="466725" cy="468312"/>
            <a:chOff x="1192404" y="608225"/>
            <a:chExt cx="1755828" cy="1759616"/>
          </a:xfrm>
        </p:grpSpPr>
        <p:grpSp>
          <p:nvGrpSpPr>
            <p:cNvPr id="960620"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60623"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24" name="Text Box 1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60629"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60632"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33" name="Text Box 121"/>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60638"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60641"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42" name="Text Box 130"/>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60647"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60650"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51" name="Text Box 139"/>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60656"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60659"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60" name="Text Box 148"/>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60671"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60674"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75" name="Text Box 163"/>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60679"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a:latin typeface="Impact" pitchFamily="34" charset="0"/>
                <a:ea typeface="方正大黑简体" pitchFamily="65" charset="-122"/>
              </a:rPr>
              <a:t>第一部分</a:t>
            </a:r>
          </a:p>
        </p:txBody>
      </p:sp>
      <p:grpSp>
        <p:nvGrpSpPr>
          <p:cNvPr id="960680" name="Group 168"/>
          <p:cNvGrpSpPr>
            <a:grpSpLocks/>
          </p:cNvGrpSpPr>
          <p:nvPr/>
        </p:nvGrpSpPr>
        <p:grpSpPr bwMode="auto">
          <a:xfrm>
            <a:off x="3673475" y="4724400"/>
            <a:ext cx="4586288"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60683" name="圆角矩形 606"/>
          <p:cNvSpPr>
            <a:spLocks noChangeArrowheads="1"/>
          </p:cNvSpPr>
          <p:nvPr/>
        </p:nvSpPr>
        <p:spPr bwMode="auto">
          <a:xfrm>
            <a:off x="3578225" y="4662488"/>
            <a:ext cx="4537075"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r>
              <a:rPr lang="zh-CN" altLang="en-US" dirty="0"/>
              <a:t>强制类型转换运算符</a:t>
            </a:r>
          </a:p>
        </p:txBody>
      </p:sp>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60612"/>
                                        </p:tgtEl>
                                        <p:attrNameLst>
                                          <p:attrName>style.visibility</p:attrName>
                                        </p:attrNameLst>
                                      </p:cBhvr>
                                      <p:to>
                                        <p:strVal val="visible"/>
                                      </p:to>
                                    </p:set>
                                    <p:anim calcmode="lin" valueType="num">
                                      <p:cBhvr>
                                        <p:cTn id="7" dur="1000" fill="hold"/>
                                        <p:tgtEl>
                                          <p:spTgt spid="960612"/>
                                        </p:tgtEl>
                                        <p:attrNameLst>
                                          <p:attrName>ppt_w</p:attrName>
                                        </p:attrNameLst>
                                      </p:cBhvr>
                                      <p:tavLst>
                                        <p:tav tm="0">
                                          <p:val>
                                            <p:fltVal val="0"/>
                                          </p:val>
                                        </p:tav>
                                        <p:tav tm="100000">
                                          <p:val>
                                            <p:strVal val="#ppt_w"/>
                                          </p:val>
                                        </p:tav>
                                      </p:tavLst>
                                    </p:anim>
                                    <p:anim calcmode="lin" valueType="num">
                                      <p:cBhvr>
                                        <p:cTn id="8" dur="1000" fill="hold"/>
                                        <p:tgtEl>
                                          <p:spTgt spid="960612"/>
                                        </p:tgtEl>
                                        <p:attrNameLst>
                                          <p:attrName>ppt_h</p:attrName>
                                        </p:attrNameLst>
                                      </p:cBhvr>
                                      <p:tavLst>
                                        <p:tav tm="0">
                                          <p:val>
                                            <p:fltVal val="0"/>
                                          </p:val>
                                        </p:tav>
                                        <p:tav tm="100000">
                                          <p:val>
                                            <p:strVal val="#ppt_h"/>
                                          </p:val>
                                        </p:tav>
                                      </p:tavLst>
                                    </p:anim>
                                    <p:anim calcmode="lin" valueType="num">
                                      <p:cBhvr>
                                        <p:cTn id="9" dur="1000" fill="hold"/>
                                        <p:tgtEl>
                                          <p:spTgt spid="960612"/>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60612"/>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60613"/>
                                        </p:tgtEl>
                                        <p:attrNameLst>
                                          <p:attrName>style.visibility</p:attrName>
                                        </p:attrNameLst>
                                      </p:cBhvr>
                                      <p:to>
                                        <p:strVal val="visible"/>
                                      </p:to>
                                    </p:set>
                                    <p:animEffect transition="in" filter="fade">
                                      <p:cBhvr>
                                        <p:cTn id="14" dur="1000"/>
                                        <p:tgtEl>
                                          <p:spTgt spid="960613"/>
                                        </p:tgtEl>
                                      </p:cBhvr>
                                    </p:animEffect>
                                    <p:anim calcmode="lin" valueType="num">
                                      <p:cBhvr>
                                        <p:cTn id="15" dur="1000" fill="hold"/>
                                        <p:tgtEl>
                                          <p:spTgt spid="960613"/>
                                        </p:tgtEl>
                                        <p:attrNameLst>
                                          <p:attrName>ppt_x</p:attrName>
                                        </p:attrNameLst>
                                      </p:cBhvr>
                                      <p:tavLst>
                                        <p:tav tm="0">
                                          <p:val>
                                            <p:strVal val="#ppt_x"/>
                                          </p:val>
                                        </p:tav>
                                        <p:tav tm="100000">
                                          <p:val>
                                            <p:strVal val="#ppt_x"/>
                                          </p:val>
                                        </p:tav>
                                      </p:tavLst>
                                    </p:anim>
                                    <p:anim calcmode="lin" valueType="num">
                                      <p:cBhvr>
                                        <p:cTn id="16" dur="1000" fill="hold"/>
                                        <p:tgtEl>
                                          <p:spTgt spid="960613"/>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60679"/>
                                        </p:tgtEl>
                                        <p:attrNameLst>
                                          <p:attrName>style.visibility</p:attrName>
                                        </p:attrNameLst>
                                      </p:cBhvr>
                                      <p:to>
                                        <p:strVal val="visible"/>
                                      </p:to>
                                    </p:set>
                                    <p:animEffect transition="in" filter="fade">
                                      <p:cBhvr>
                                        <p:cTn id="93" dur="750"/>
                                        <p:tgtEl>
                                          <p:spTgt spid="960679"/>
                                        </p:tgtEl>
                                      </p:cBhvr>
                                    </p:animEffect>
                                    <p:anim calcmode="lin" valueType="num">
                                      <p:cBhvr>
                                        <p:cTn id="94" dur="750" fill="hold"/>
                                        <p:tgtEl>
                                          <p:spTgt spid="960679"/>
                                        </p:tgtEl>
                                        <p:attrNameLst>
                                          <p:attrName>ppt_w</p:attrName>
                                        </p:attrNameLst>
                                      </p:cBhvr>
                                      <p:tavLst>
                                        <p:tav tm="0" fmla="#ppt_w*sin(2.5*pi*$)">
                                          <p:val>
                                            <p:fltVal val="0"/>
                                          </p:val>
                                        </p:tav>
                                        <p:tav tm="100000">
                                          <p:val>
                                            <p:fltVal val="1"/>
                                          </p:val>
                                        </p:tav>
                                      </p:tavLst>
                                    </p:anim>
                                    <p:anim calcmode="lin" valueType="num">
                                      <p:cBhvr>
                                        <p:cTn id="95" dur="750" fill="hold"/>
                                        <p:tgtEl>
                                          <p:spTgt spid="960679"/>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60680"/>
                                        </p:tgtEl>
                                        <p:attrNameLst>
                                          <p:attrName>style.visibility</p:attrName>
                                        </p:attrNameLst>
                                      </p:cBhvr>
                                      <p:to>
                                        <p:strVal val="visible"/>
                                      </p:to>
                                    </p:set>
                                    <p:anim calcmode="lin" valueType="num">
                                      <p:cBhvr>
                                        <p:cTn id="99" dur="2000" fill="hold"/>
                                        <p:tgtEl>
                                          <p:spTgt spid="960680"/>
                                        </p:tgtEl>
                                        <p:attrNameLst>
                                          <p:attrName>ppt_w</p:attrName>
                                        </p:attrNameLst>
                                      </p:cBhvr>
                                      <p:tavLst>
                                        <p:tav tm="0">
                                          <p:val>
                                            <p:fltVal val="0"/>
                                          </p:val>
                                        </p:tav>
                                        <p:tav tm="100000">
                                          <p:val>
                                            <p:strVal val="#ppt_w"/>
                                          </p:val>
                                        </p:tav>
                                      </p:tavLst>
                                    </p:anim>
                                    <p:anim calcmode="lin" valueType="num">
                                      <p:cBhvr>
                                        <p:cTn id="100" dur="2000" fill="hold"/>
                                        <p:tgtEl>
                                          <p:spTgt spid="960680"/>
                                        </p:tgtEl>
                                        <p:attrNameLst>
                                          <p:attrName>ppt_h</p:attrName>
                                        </p:attrNameLst>
                                      </p:cBhvr>
                                      <p:tavLst>
                                        <p:tav tm="0">
                                          <p:val>
                                            <p:fltVal val="0"/>
                                          </p:val>
                                        </p:tav>
                                        <p:tav tm="100000">
                                          <p:val>
                                            <p:strVal val="#ppt_h"/>
                                          </p:val>
                                        </p:tav>
                                      </p:tavLst>
                                    </p:anim>
                                    <p:anim calcmode="lin" valueType="num">
                                      <p:cBhvr>
                                        <p:cTn id="101" dur="2000" fill="hold"/>
                                        <p:tgtEl>
                                          <p:spTgt spid="960680"/>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60680"/>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60683"/>
                                        </p:tgtEl>
                                        <p:attrNameLst>
                                          <p:attrName>style.visibility</p:attrName>
                                        </p:attrNameLst>
                                      </p:cBhvr>
                                      <p:to>
                                        <p:strVal val="visible"/>
                                      </p:to>
                                    </p:set>
                                    <p:animEffect transition="in" filter="wipe(left)">
                                      <p:cBhvr>
                                        <p:cTn id="106" dur="3000"/>
                                        <p:tgtEl>
                                          <p:spTgt spid="9606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0613" grpId="0"/>
      <p:bldP spid="960679" grpId="0"/>
      <p:bldP spid="96068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62936" y="1413570"/>
            <a:ext cx="5476199" cy="5328592"/>
          </a:xfrm>
        </p:spPr>
        <p:txBody>
          <a:bodyPr/>
          <a:lstStyle/>
          <a:p>
            <a:pPr algn="l"/>
            <a:r>
              <a:rPr lang="en-US" altLang="zh-CN" sz="1800" dirty="0"/>
              <a:t>#include &lt;</a:t>
            </a:r>
            <a:r>
              <a:rPr lang="en-US" altLang="zh-CN" sz="1800" dirty="0" err="1"/>
              <a:t>iostream</a:t>
            </a:r>
            <a:r>
              <a:rPr lang="en-US" altLang="zh-CN" sz="1800" dirty="0"/>
              <a:t>&gt;</a:t>
            </a:r>
          </a:p>
          <a:p>
            <a:pPr algn="l"/>
            <a:r>
              <a:rPr lang="en-US" altLang="zh-CN" sz="1800" b="1" dirty="0"/>
              <a:t>using</a:t>
            </a:r>
            <a:r>
              <a:rPr lang="en-US" altLang="zh-CN" sz="1800" dirty="0"/>
              <a:t> </a:t>
            </a:r>
            <a:r>
              <a:rPr lang="en-US" altLang="zh-CN" sz="1800" b="1" dirty="0"/>
              <a:t>namespace</a:t>
            </a:r>
            <a:r>
              <a:rPr lang="en-US" altLang="zh-CN" sz="1800" dirty="0"/>
              <a:t> </a:t>
            </a:r>
            <a:r>
              <a:rPr lang="en-US" altLang="zh-CN" sz="1800" dirty="0" err="1"/>
              <a:t>std</a:t>
            </a:r>
            <a:r>
              <a:rPr lang="en-US" altLang="zh-CN" sz="1800" dirty="0"/>
              <a:t>;</a:t>
            </a:r>
          </a:p>
          <a:p>
            <a:pPr algn="l"/>
            <a:r>
              <a:rPr lang="en-US" altLang="zh-CN" sz="1800" dirty="0" err="1"/>
              <a:t>int</a:t>
            </a:r>
            <a:r>
              <a:rPr lang="en-US" altLang="zh-CN" sz="1800" dirty="0"/>
              <a:t> main()</a:t>
            </a:r>
          </a:p>
          <a:p>
            <a:pPr algn="l"/>
            <a:r>
              <a:rPr lang="en-US" altLang="zh-CN" sz="1800" dirty="0"/>
              <a:t>{</a:t>
            </a:r>
          </a:p>
          <a:p>
            <a:pPr algn="l"/>
            <a:r>
              <a:rPr lang="en-US" altLang="zh-CN" sz="1800" dirty="0" smtClean="0"/>
              <a:t>        double </a:t>
            </a:r>
            <a:r>
              <a:rPr lang="en-US" altLang="zh-CN" sz="1800" dirty="0"/>
              <a:t>m, n;</a:t>
            </a:r>
          </a:p>
          <a:p>
            <a:pPr algn="l"/>
            <a:r>
              <a:rPr lang="en-US" altLang="zh-CN" sz="1800" dirty="0" smtClean="0"/>
              <a:t>        </a:t>
            </a:r>
            <a:r>
              <a:rPr lang="en-US" altLang="zh-CN" sz="1800" dirty="0" err="1" smtClean="0"/>
              <a:t>cin</a:t>
            </a:r>
            <a:r>
              <a:rPr lang="en-US" altLang="zh-CN" sz="1800" dirty="0" smtClean="0"/>
              <a:t> </a:t>
            </a:r>
            <a:r>
              <a:rPr lang="en-US" altLang="zh-CN" sz="1800" dirty="0"/>
              <a:t>&gt;&gt; m &gt;&gt; n;</a:t>
            </a:r>
          </a:p>
          <a:p>
            <a:pPr algn="l"/>
            <a:r>
              <a:rPr lang="en-US" altLang="zh-CN" sz="1800" b="1" dirty="0" smtClean="0"/>
              <a:t>        try</a:t>
            </a:r>
            <a:r>
              <a:rPr lang="en-US" altLang="zh-CN" sz="1800" dirty="0" smtClean="0"/>
              <a:t> </a:t>
            </a:r>
            <a:r>
              <a:rPr lang="en-US" altLang="zh-CN" sz="1800" dirty="0"/>
              <a:t>{</a:t>
            </a:r>
          </a:p>
          <a:p>
            <a:pPr algn="l"/>
            <a:r>
              <a:rPr lang="en-US" altLang="zh-CN" sz="1800" dirty="0" smtClean="0"/>
              <a:t>                    </a:t>
            </a:r>
            <a:r>
              <a:rPr lang="en-US" altLang="zh-CN" sz="1800" dirty="0" err="1" smtClean="0"/>
              <a:t>cout</a:t>
            </a:r>
            <a:r>
              <a:rPr lang="en-US" altLang="zh-CN" sz="1800" dirty="0" smtClean="0"/>
              <a:t> </a:t>
            </a:r>
            <a:r>
              <a:rPr lang="en-US" altLang="zh-CN" sz="1800" dirty="0"/>
              <a:t>&lt;&lt; "before dividing." &lt;&lt; </a:t>
            </a:r>
            <a:r>
              <a:rPr lang="en-US" altLang="zh-CN" sz="1800" dirty="0" err="1"/>
              <a:t>endl</a:t>
            </a:r>
            <a:r>
              <a:rPr lang="en-US" altLang="zh-CN" sz="1800" dirty="0"/>
              <a:t>;</a:t>
            </a:r>
          </a:p>
          <a:p>
            <a:pPr algn="l"/>
            <a:r>
              <a:rPr lang="en-US" altLang="zh-CN" sz="1800" b="1" dirty="0" smtClean="0"/>
              <a:t>                    if</a:t>
            </a:r>
            <a:r>
              <a:rPr lang="en-US" altLang="zh-CN" sz="1800" dirty="0" smtClean="0"/>
              <a:t> </a:t>
            </a:r>
            <a:r>
              <a:rPr lang="en-US" altLang="zh-CN" sz="1800" dirty="0"/>
              <a:t>(n == 0)</a:t>
            </a:r>
          </a:p>
          <a:p>
            <a:pPr algn="l"/>
            <a:r>
              <a:rPr lang="en-US" altLang="zh-CN" sz="1800" b="1" dirty="0" smtClean="0"/>
              <a:t>                            throw</a:t>
            </a:r>
            <a:r>
              <a:rPr lang="en-US" altLang="zh-CN" sz="1800" dirty="0" smtClean="0"/>
              <a:t> </a:t>
            </a:r>
            <a:r>
              <a:rPr lang="en-US" altLang="zh-CN" sz="1800" dirty="0"/>
              <a:t>- 1; //</a:t>
            </a:r>
            <a:r>
              <a:rPr lang="zh-CN" altLang="en-US" sz="1800" dirty="0"/>
              <a:t>抛出整型异常</a:t>
            </a:r>
          </a:p>
          <a:p>
            <a:pPr algn="l"/>
            <a:r>
              <a:rPr lang="en-US" altLang="zh-CN" sz="1800" b="1" dirty="0" smtClean="0"/>
              <a:t>                   else</a:t>
            </a:r>
            <a:r>
              <a:rPr lang="en-US" altLang="zh-CN" sz="1800" dirty="0" smtClean="0"/>
              <a:t> </a:t>
            </a:r>
            <a:r>
              <a:rPr lang="en-US" altLang="zh-CN" sz="1800" b="1" dirty="0"/>
              <a:t>if</a:t>
            </a:r>
            <a:r>
              <a:rPr lang="en-US" altLang="zh-CN" sz="1800" dirty="0"/>
              <a:t> (m == 0)</a:t>
            </a:r>
          </a:p>
          <a:p>
            <a:pPr algn="l"/>
            <a:r>
              <a:rPr lang="en-US" altLang="zh-CN" sz="1800" b="1" dirty="0" smtClean="0"/>
              <a:t>                         throw</a:t>
            </a:r>
            <a:r>
              <a:rPr lang="en-US" altLang="zh-CN" sz="1800" dirty="0" smtClean="0"/>
              <a:t> </a:t>
            </a:r>
            <a:r>
              <a:rPr lang="en-US" altLang="zh-CN" sz="1800" dirty="0"/>
              <a:t>- 1.0; //</a:t>
            </a:r>
            <a:r>
              <a:rPr lang="zh-CN" altLang="en-US" sz="1800" dirty="0"/>
              <a:t>拋出 </a:t>
            </a:r>
            <a:r>
              <a:rPr lang="en-US" altLang="zh-CN" sz="1800" dirty="0"/>
              <a:t>double </a:t>
            </a:r>
            <a:r>
              <a:rPr lang="zh-CN" altLang="en-US" sz="1800" dirty="0"/>
              <a:t>型异常</a:t>
            </a:r>
          </a:p>
          <a:p>
            <a:pPr algn="l"/>
            <a:r>
              <a:rPr lang="en-US" altLang="zh-CN" sz="1800" b="1" dirty="0" smtClean="0"/>
              <a:t>                   else</a:t>
            </a:r>
            <a:endParaRPr lang="en-US" altLang="zh-CN" sz="1800" dirty="0"/>
          </a:p>
          <a:p>
            <a:pPr algn="l"/>
            <a:r>
              <a:rPr lang="en-US" altLang="zh-CN" sz="1800" dirty="0" smtClean="0"/>
              <a:t>                         </a:t>
            </a:r>
            <a:r>
              <a:rPr lang="en-US" altLang="zh-CN" sz="1800" dirty="0" err="1" smtClean="0"/>
              <a:t>cout</a:t>
            </a:r>
            <a:r>
              <a:rPr lang="en-US" altLang="zh-CN" sz="1800" dirty="0" smtClean="0"/>
              <a:t> </a:t>
            </a:r>
            <a:r>
              <a:rPr lang="en-US" altLang="zh-CN" sz="1800" dirty="0"/>
              <a:t>&lt;&lt; m / n &lt;&lt; </a:t>
            </a:r>
            <a:r>
              <a:rPr lang="en-US" altLang="zh-CN" sz="1800" dirty="0" err="1"/>
              <a:t>endl</a:t>
            </a:r>
            <a:r>
              <a:rPr lang="en-US" altLang="zh-CN" sz="1800" dirty="0"/>
              <a:t>;</a:t>
            </a:r>
          </a:p>
          <a:p>
            <a:pPr algn="l"/>
            <a:r>
              <a:rPr lang="en-US" altLang="zh-CN" sz="1800" dirty="0" smtClean="0"/>
              <a:t>                   </a:t>
            </a:r>
            <a:r>
              <a:rPr lang="en-US" altLang="zh-CN" sz="1800" dirty="0" err="1" smtClean="0"/>
              <a:t>cout</a:t>
            </a:r>
            <a:r>
              <a:rPr lang="en-US" altLang="zh-CN" sz="1800" dirty="0" smtClean="0"/>
              <a:t> </a:t>
            </a:r>
            <a:r>
              <a:rPr lang="en-US" altLang="zh-CN" sz="1800" dirty="0"/>
              <a:t>&lt;&lt; "after dividing." &lt;&lt; </a:t>
            </a:r>
            <a:r>
              <a:rPr lang="en-US" altLang="zh-CN" sz="1800" dirty="0" err="1"/>
              <a:t>endl</a:t>
            </a:r>
            <a:r>
              <a:rPr lang="en-US" altLang="zh-CN" sz="1800" dirty="0"/>
              <a:t>;</a:t>
            </a:r>
          </a:p>
          <a:p>
            <a:pPr algn="l"/>
            <a:r>
              <a:rPr lang="en-US" altLang="zh-CN" sz="1800" dirty="0" smtClean="0"/>
              <a:t>             }</a:t>
            </a:r>
            <a:endParaRPr lang="en-US" altLang="zh-CN" sz="1800" dirty="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5305828"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smtClean="0">
                <a:solidFill>
                  <a:schemeClr val="bg1"/>
                </a:solidFill>
              </a:rPr>
              <a:t>2.</a:t>
            </a:r>
            <a:r>
              <a:rPr lang="zh-CN" altLang="en-US" b="1" dirty="0">
                <a:solidFill>
                  <a:schemeClr val="bg1"/>
                </a:solidFill>
              </a:rPr>
              <a:t>能够捕获任何异常的 </a:t>
            </a:r>
            <a:r>
              <a:rPr lang="en-US" altLang="zh-CN" b="1" dirty="0">
                <a:solidFill>
                  <a:schemeClr val="bg1"/>
                </a:solidFill>
              </a:rPr>
              <a:t>catch </a:t>
            </a:r>
            <a:r>
              <a:rPr lang="zh-CN" altLang="en-US" b="1" dirty="0">
                <a:solidFill>
                  <a:schemeClr val="bg1"/>
                </a:solidFill>
              </a:rPr>
              <a:t>语句</a:t>
            </a: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
        <p:nvSpPr>
          <p:cNvPr id="16" name="Rectangle 2"/>
          <p:cNvSpPr txBox="1">
            <a:spLocks noChangeArrowheads="1"/>
          </p:cNvSpPr>
          <p:nvPr/>
        </p:nvSpPr>
        <p:spPr>
          <a:xfrm>
            <a:off x="6527632" y="1565970"/>
            <a:ext cx="5496167" cy="4768478"/>
          </a:xfrm>
          <a:prstGeom prst="rect">
            <a:avLst/>
          </a:prstGeom>
        </p:spPr>
        <p:txBody>
          <a:bodyPr/>
          <a:lstStyle>
            <a:lvl1pPr marL="0" indent="0" algn="ctr" defTabSz="1217613" rtl="0" eaLnBrk="1" fontAlgn="base" hangingPunct="1">
              <a:spcBef>
                <a:spcPct val="20000"/>
              </a:spcBef>
              <a:spcAft>
                <a:spcPct val="0"/>
              </a:spcAft>
              <a:buFont typeface="Arial" pitchFamily="34" charset="0"/>
              <a:buNone/>
              <a:defRPr sz="4300">
                <a:solidFill>
                  <a:schemeClr val="tx1"/>
                </a:solidFill>
                <a:latin typeface="+mn-lt"/>
                <a:ea typeface="+mn-ea"/>
                <a:cs typeface="+mn-cs"/>
              </a:defRPr>
            </a:lvl1pPr>
            <a:lvl2pPr marL="457200" indent="0" algn="ctr" defTabSz="1217613" rtl="0" eaLnBrk="1" fontAlgn="base" hangingPunct="1">
              <a:spcBef>
                <a:spcPct val="20000"/>
              </a:spcBef>
              <a:spcAft>
                <a:spcPct val="0"/>
              </a:spcAft>
              <a:buFont typeface="Arial" pitchFamily="34" charset="0"/>
              <a:buNone/>
              <a:defRPr sz="3800">
                <a:solidFill>
                  <a:schemeClr val="tx1"/>
                </a:solidFill>
                <a:latin typeface="+mn-lt"/>
                <a:ea typeface="+mn-ea"/>
              </a:defRPr>
            </a:lvl2pPr>
            <a:lvl3pPr marL="914400" indent="0" algn="ctr" defTabSz="1217613" rtl="0" eaLnBrk="1" fontAlgn="base" hangingPunct="1">
              <a:spcBef>
                <a:spcPct val="20000"/>
              </a:spcBef>
              <a:spcAft>
                <a:spcPct val="0"/>
              </a:spcAft>
              <a:buFont typeface="Arial" pitchFamily="34" charset="0"/>
              <a:buNone/>
              <a:defRPr sz="3100">
                <a:solidFill>
                  <a:schemeClr val="tx1"/>
                </a:solidFill>
                <a:latin typeface="+mn-lt"/>
                <a:ea typeface="+mn-ea"/>
              </a:defRPr>
            </a:lvl3pPr>
            <a:lvl4pPr marL="13716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4pPr>
            <a:lvl5pPr marL="18288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5pPr>
            <a:lvl6pPr marL="22860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6pPr>
            <a:lvl7pPr marL="27432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7pPr>
            <a:lvl8pPr marL="32004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8pPr>
            <a:lvl9pPr marL="36576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9pPr>
          </a:lstStyle>
          <a:p>
            <a:pPr algn="l"/>
            <a:r>
              <a:rPr lang="en-US" altLang="zh-CN" sz="1800" b="1" kern="0" dirty="0" smtClean="0"/>
              <a:t>    catch</a:t>
            </a:r>
            <a:r>
              <a:rPr lang="en-US" altLang="zh-CN" sz="1800" kern="0" dirty="0" smtClean="0"/>
              <a:t> (double d) {</a:t>
            </a:r>
          </a:p>
          <a:p>
            <a:pPr algn="l"/>
            <a:r>
              <a:rPr lang="en-US" altLang="zh-CN" sz="1800" kern="0" dirty="0" smtClean="0"/>
              <a:t>            </a:t>
            </a:r>
            <a:r>
              <a:rPr lang="en-US" altLang="zh-CN" sz="1800" kern="0" dirty="0" err="1" smtClean="0"/>
              <a:t>cout</a:t>
            </a:r>
            <a:r>
              <a:rPr lang="en-US" altLang="zh-CN" sz="1800" kern="0" dirty="0" smtClean="0"/>
              <a:t> &lt;&lt; "catch (double)" &lt;&lt; d &lt;&lt; </a:t>
            </a:r>
            <a:r>
              <a:rPr lang="en-US" altLang="zh-CN" sz="1800" kern="0" dirty="0" err="1" smtClean="0"/>
              <a:t>endl</a:t>
            </a:r>
            <a:r>
              <a:rPr lang="en-US" altLang="zh-CN" sz="1800" kern="0" dirty="0" smtClean="0"/>
              <a:t>;</a:t>
            </a:r>
          </a:p>
          <a:p>
            <a:pPr algn="l"/>
            <a:r>
              <a:rPr lang="en-US" altLang="zh-CN" sz="1800" kern="0" dirty="0" smtClean="0"/>
              <a:t>      }</a:t>
            </a:r>
          </a:p>
          <a:p>
            <a:pPr algn="l"/>
            <a:r>
              <a:rPr lang="en-US" altLang="zh-CN" sz="1800" b="1" kern="0" dirty="0" smtClean="0"/>
              <a:t>      catch</a:t>
            </a:r>
            <a:r>
              <a:rPr lang="en-US" altLang="zh-CN" sz="1800" kern="0" dirty="0" smtClean="0"/>
              <a:t> (...) {</a:t>
            </a:r>
          </a:p>
          <a:p>
            <a:pPr algn="l"/>
            <a:r>
              <a:rPr lang="en-US" altLang="zh-CN" sz="1800" kern="0" dirty="0" smtClean="0"/>
              <a:t>             </a:t>
            </a:r>
            <a:r>
              <a:rPr lang="en-US" altLang="zh-CN" sz="1800" kern="0" dirty="0" err="1" smtClean="0"/>
              <a:t>cout</a:t>
            </a:r>
            <a:r>
              <a:rPr lang="en-US" altLang="zh-CN" sz="1800" kern="0" dirty="0" smtClean="0"/>
              <a:t> &lt;&lt; "catch (...)" &lt;&lt; </a:t>
            </a:r>
            <a:r>
              <a:rPr lang="en-US" altLang="zh-CN" sz="1800" kern="0" dirty="0" err="1" smtClean="0"/>
              <a:t>endl</a:t>
            </a:r>
            <a:r>
              <a:rPr lang="en-US" altLang="zh-CN" sz="1800" kern="0" dirty="0" smtClean="0"/>
              <a:t>;</a:t>
            </a:r>
          </a:p>
          <a:p>
            <a:pPr algn="l"/>
            <a:r>
              <a:rPr lang="en-US" altLang="zh-CN" sz="1800" kern="0" dirty="0" smtClean="0"/>
              <a:t>       }</a:t>
            </a:r>
          </a:p>
          <a:p>
            <a:pPr algn="l"/>
            <a:r>
              <a:rPr lang="en-US" altLang="zh-CN" sz="1800" kern="0" dirty="0" smtClean="0"/>
              <a:t>        </a:t>
            </a:r>
            <a:r>
              <a:rPr lang="en-US" altLang="zh-CN" sz="1800" kern="0" dirty="0" err="1" smtClean="0"/>
              <a:t>cout</a:t>
            </a:r>
            <a:r>
              <a:rPr lang="en-US" altLang="zh-CN" sz="1800" kern="0" dirty="0" smtClean="0"/>
              <a:t> &lt;&lt; "finished" &lt;&lt; </a:t>
            </a:r>
            <a:r>
              <a:rPr lang="en-US" altLang="zh-CN" sz="1800" kern="0" dirty="0" err="1" smtClean="0"/>
              <a:t>endl</a:t>
            </a:r>
            <a:r>
              <a:rPr lang="en-US" altLang="zh-CN" sz="1800" kern="0" dirty="0" smtClean="0"/>
              <a:t>;</a:t>
            </a:r>
          </a:p>
          <a:p>
            <a:pPr algn="l"/>
            <a:r>
              <a:rPr lang="en-US" altLang="zh-CN" sz="1800" b="1" kern="0" dirty="0" smtClean="0"/>
              <a:t>        return</a:t>
            </a:r>
            <a:r>
              <a:rPr lang="en-US" altLang="zh-CN" sz="1800" kern="0" dirty="0" smtClean="0"/>
              <a:t> 0;</a:t>
            </a:r>
          </a:p>
          <a:p>
            <a:pPr algn="l"/>
            <a:r>
              <a:rPr lang="en-US" altLang="zh-CN" sz="1800" kern="0" dirty="0" smtClean="0"/>
              <a:t>}</a:t>
            </a:r>
          </a:p>
          <a:p>
            <a:pPr algn="l"/>
            <a:endParaRPr lang="en-US" altLang="zh-CN" sz="1800" kern="0" dirty="0"/>
          </a:p>
          <a:p>
            <a:pPr algn="l"/>
            <a:r>
              <a:rPr lang="zh-CN" altLang="en-US" sz="1800" dirty="0"/>
              <a:t>程序的运行结果如下：</a:t>
            </a:r>
            <a:br>
              <a:rPr lang="zh-CN" altLang="en-US" sz="1800" dirty="0"/>
            </a:br>
            <a:r>
              <a:rPr lang="en-US" altLang="zh-CN" sz="1800" dirty="0"/>
              <a:t>9 0↙</a:t>
            </a:r>
            <a:r>
              <a:rPr lang="zh-CN" altLang="en-US" sz="1800" dirty="0"/>
              <a:t/>
            </a:r>
            <a:br>
              <a:rPr lang="zh-CN" altLang="en-US" sz="1800" dirty="0"/>
            </a:br>
            <a:r>
              <a:rPr lang="en-US" altLang="zh-CN" sz="1800" dirty="0"/>
              <a:t>before dividing.</a:t>
            </a:r>
            <a:br>
              <a:rPr lang="en-US" altLang="zh-CN" sz="1800" dirty="0"/>
            </a:br>
            <a:r>
              <a:rPr lang="en-US" altLang="zh-CN" sz="1800" dirty="0"/>
              <a:t>catch (...)</a:t>
            </a:r>
            <a:br>
              <a:rPr lang="en-US" altLang="zh-CN" sz="1800" dirty="0"/>
            </a:br>
            <a:r>
              <a:rPr lang="en-US" altLang="zh-CN" sz="1800" dirty="0"/>
              <a:t>finished</a:t>
            </a:r>
            <a:br>
              <a:rPr lang="en-US" altLang="zh-CN" sz="1800" dirty="0"/>
            </a:br>
            <a:endParaRPr lang="en-US" altLang="zh-CN" sz="1800" kern="0" dirty="0" smtClean="0"/>
          </a:p>
          <a:p>
            <a:pPr marL="281045" algn="l">
              <a:defRPr/>
            </a:pPr>
            <a:endParaRPr lang="zh-CN" altLang="en-US" sz="2800" kern="0" dirty="0" smtClean="0"/>
          </a:p>
        </p:txBody>
      </p:sp>
    </p:spTree>
    <p:extLst>
      <p:ext uri="{BB962C8B-B14F-4D97-AF65-F5344CB8AC3E}">
        <p14:creationId xmlns:p14="http://schemas.microsoft.com/office/powerpoint/2010/main" val="371096057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87706" y="942283"/>
            <a:ext cx="11242378" cy="4768478"/>
          </a:xfrm>
        </p:spPr>
        <p:txBody>
          <a:bodyPr/>
          <a:lstStyle/>
          <a:p>
            <a:pPr marL="738336" indent="-457291" algn="l">
              <a:buFont typeface="Wingdings" panose="05000000000000000000" pitchFamily="2" charset="2"/>
              <a:buChar char="l"/>
              <a:defRPr/>
            </a:pPr>
            <a:r>
              <a:rPr lang="zh-CN" altLang="en-US" sz="2400" dirty="0" smtClean="0"/>
              <a:t>当 </a:t>
            </a:r>
            <a:r>
              <a:rPr lang="en-US" altLang="zh-CN" sz="2400" dirty="0" smtClean="0"/>
              <a:t>n </a:t>
            </a:r>
            <a:r>
              <a:rPr lang="zh-CN" altLang="en-US" sz="2400" dirty="0" smtClean="0"/>
              <a:t>为 </a:t>
            </a:r>
            <a:r>
              <a:rPr lang="en-US" altLang="zh-CN" sz="2400" dirty="0" smtClean="0"/>
              <a:t>0 </a:t>
            </a:r>
            <a:r>
              <a:rPr lang="zh-CN" altLang="en-US" sz="2400" dirty="0" smtClean="0"/>
              <a:t>时，拋出的整型异常被</a:t>
            </a:r>
            <a:r>
              <a:rPr lang="en-US" altLang="zh-CN" sz="2400" dirty="0" smtClean="0"/>
              <a:t>catchy(...)</a:t>
            </a:r>
            <a:r>
              <a:rPr lang="zh-CN" altLang="en-US" sz="2400" dirty="0" smtClean="0"/>
              <a:t>捕获。</a:t>
            </a:r>
            <a:endParaRPr lang="en-US" altLang="zh-CN" sz="2400" dirty="0" smtClean="0"/>
          </a:p>
          <a:p>
            <a:pPr marL="738336" indent="-457291" algn="l">
              <a:buFont typeface="Wingdings" panose="05000000000000000000" pitchFamily="2" charset="2"/>
              <a:buChar char="l"/>
              <a:defRPr/>
            </a:pPr>
            <a:r>
              <a:rPr lang="zh-CN" altLang="en-US" sz="2400" dirty="0" smtClean="0"/>
              <a:t>程序的运行结果也可能如下：</a:t>
            </a:r>
            <a:br>
              <a:rPr lang="zh-CN" altLang="en-US" sz="2400" dirty="0" smtClean="0"/>
            </a:br>
            <a:r>
              <a:rPr lang="en-US" altLang="zh-CN" sz="2400" dirty="0" smtClean="0"/>
              <a:t>0 6↙</a:t>
            </a:r>
            <a:r>
              <a:rPr lang="zh-CN" altLang="en-US" sz="2400" dirty="0" smtClean="0"/>
              <a:t/>
            </a:r>
            <a:br>
              <a:rPr lang="zh-CN" altLang="en-US" sz="2400" dirty="0" smtClean="0"/>
            </a:br>
            <a:r>
              <a:rPr lang="en-US" altLang="zh-CN" sz="2400" dirty="0" smtClean="0"/>
              <a:t>before dividing.</a:t>
            </a:r>
            <a:br>
              <a:rPr lang="en-US" altLang="zh-CN" sz="2400" dirty="0" smtClean="0"/>
            </a:br>
            <a:r>
              <a:rPr lang="en-US" altLang="zh-CN" sz="2400" dirty="0" smtClean="0"/>
              <a:t>catch (double) -1</a:t>
            </a:r>
            <a:br>
              <a:rPr lang="en-US" altLang="zh-CN" sz="2400" dirty="0" smtClean="0"/>
            </a:br>
            <a:r>
              <a:rPr lang="en-US" altLang="zh-CN" sz="2400" dirty="0" smtClean="0"/>
              <a:t>finished</a:t>
            </a:r>
          </a:p>
          <a:p>
            <a:pPr marL="738336" indent="-457291" algn="l">
              <a:buFont typeface="Wingdings" panose="05000000000000000000" pitchFamily="2" charset="2"/>
              <a:buChar char="l"/>
              <a:defRPr/>
            </a:pPr>
            <a:r>
              <a:rPr lang="zh-CN" altLang="en-US" sz="2400" dirty="0"/>
              <a:t>当 </a:t>
            </a:r>
            <a:r>
              <a:rPr lang="en-US" altLang="zh-CN" sz="2400" dirty="0"/>
              <a:t>m </a:t>
            </a:r>
            <a:r>
              <a:rPr lang="zh-CN" altLang="en-US" sz="2400" dirty="0"/>
              <a:t>为 </a:t>
            </a:r>
            <a:r>
              <a:rPr lang="en-US" altLang="zh-CN" sz="2400" dirty="0"/>
              <a:t>0 </a:t>
            </a:r>
            <a:r>
              <a:rPr lang="zh-CN" altLang="en-US" sz="2400" dirty="0"/>
              <a:t>时，拋出一个 </a:t>
            </a:r>
            <a:r>
              <a:rPr lang="en-US" altLang="zh-CN" sz="2400" dirty="0"/>
              <a:t>double </a:t>
            </a:r>
            <a:r>
              <a:rPr lang="zh-CN" altLang="en-US" sz="2400" dirty="0"/>
              <a:t>类型的异常。虽然</a:t>
            </a:r>
            <a:r>
              <a:rPr lang="en-US" altLang="zh-CN" sz="2400" dirty="0"/>
              <a:t>catch (double)</a:t>
            </a:r>
            <a:r>
              <a:rPr lang="zh-CN" altLang="en-US" sz="2400" dirty="0"/>
              <a:t>和</a:t>
            </a:r>
            <a:r>
              <a:rPr lang="en-US" altLang="zh-CN" sz="2400" dirty="0"/>
              <a:t>catch(...)</a:t>
            </a:r>
            <a:r>
              <a:rPr lang="zh-CN" altLang="en-US" sz="2400" dirty="0"/>
              <a:t>都能匹配该异常，但是</a:t>
            </a:r>
            <a:r>
              <a:rPr lang="en-US" altLang="zh-CN" sz="2400" dirty="0"/>
              <a:t>catch(double)</a:t>
            </a:r>
            <a:r>
              <a:rPr lang="zh-CN" altLang="en-US" sz="2400" dirty="0"/>
              <a:t>是第一个能匹配的 </a:t>
            </a:r>
            <a:r>
              <a:rPr lang="en-US" altLang="zh-CN" sz="2400" dirty="0"/>
              <a:t>catch </a:t>
            </a:r>
            <a:r>
              <a:rPr lang="zh-CN" altLang="en-US" sz="2400" dirty="0"/>
              <a:t>块，因此会执行它，而不会执行</a:t>
            </a:r>
            <a:r>
              <a:rPr lang="en-US" altLang="zh-CN" sz="2400" dirty="0"/>
              <a:t>catch(...)</a:t>
            </a:r>
            <a:r>
              <a:rPr lang="zh-CN" altLang="en-US" sz="2400" dirty="0"/>
              <a:t>块</a:t>
            </a:r>
            <a:r>
              <a:rPr lang="zh-CN" altLang="en-US" sz="2400" dirty="0" smtClean="0"/>
              <a:t>。</a:t>
            </a:r>
            <a:endParaRPr lang="en-US" altLang="zh-CN" sz="2400" dirty="0" smtClean="0"/>
          </a:p>
          <a:p>
            <a:pPr marL="738336" indent="-457291" algn="l">
              <a:buFont typeface="Wingdings" panose="05000000000000000000" pitchFamily="2" charset="2"/>
              <a:buChar char="l"/>
              <a:defRPr/>
            </a:pPr>
            <a:r>
              <a:rPr lang="zh-CN" altLang="en-US" sz="2400" dirty="0"/>
              <a:t>由于</a:t>
            </a:r>
            <a:r>
              <a:rPr lang="en-US" altLang="zh-CN" sz="2400" dirty="0"/>
              <a:t>catch(...)</a:t>
            </a:r>
            <a:r>
              <a:rPr lang="zh-CN" altLang="en-US" sz="2400" dirty="0"/>
              <a:t>能匹配任何类型的异常，它后面的 </a:t>
            </a:r>
            <a:r>
              <a:rPr lang="en-US" altLang="zh-CN" sz="2400" dirty="0"/>
              <a:t>catch </a:t>
            </a:r>
            <a:r>
              <a:rPr lang="zh-CN" altLang="en-US" sz="2400" dirty="0"/>
              <a:t>块实际上就不起作用，因此不要将它写在其他 </a:t>
            </a:r>
            <a:r>
              <a:rPr lang="en-US" altLang="zh-CN" sz="2400" dirty="0"/>
              <a:t>catch </a:t>
            </a:r>
            <a:r>
              <a:rPr lang="zh-CN" altLang="en-US" sz="2400" dirty="0"/>
              <a:t>块前面。</a:t>
            </a:r>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5305828"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smtClean="0">
                <a:solidFill>
                  <a:schemeClr val="bg1"/>
                </a:solidFill>
              </a:rPr>
              <a:t>2.</a:t>
            </a:r>
            <a:r>
              <a:rPr lang="zh-CN" altLang="en-US" b="1" dirty="0">
                <a:solidFill>
                  <a:schemeClr val="bg1"/>
                </a:solidFill>
              </a:rPr>
              <a:t>能够捕获任何异常的 </a:t>
            </a:r>
            <a:r>
              <a:rPr lang="en-US" altLang="zh-CN" b="1" dirty="0">
                <a:solidFill>
                  <a:schemeClr val="bg1"/>
                </a:solidFill>
              </a:rPr>
              <a:t>catch </a:t>
            </a:r>
            <a:r>
              <a:rPr lang="zh-CN" altLang="en-US" b="1" dirty="0">
                <a:solidFill>
                  <a:schemeClr val="bg1"/>
                </a:solidFill>
              </a:rPr>
              <a:t>语句</a:t>
            </a: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3434841325"/>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175095" y="930008"/>
            <a:ext cx="11848704" cy="5812153"/>
          </a:xfrm>
        </p:spPr>
        <p:txBody>
          <a:bodyPr/>
          <a:lstStyle/>
          <a:p>
            <a:pPr marL="738336" indent="-457291" algn="l">
              <a:buFont typeface="Wingdings" panose="05000000000000000000" pitchFamily="2" charset="2"/>
              <a:buChar char="l"/>
              <a:defRPr/>
            </a:pPr>
            <a:r>
              <a:rPr lang="zh-CN" altLang="en-US" sz="2000" dirty="0"/>
              <a:t>如果一个函数在执行过程中拋出的异常在本函数内就被 </a:t>
            </a:r>
            <a:r>
              <a:rPr lang="en-US" altLang="zh-CN" sz="2000" dirty="0"/>
              <a:t>catch </a:t>
            </a:r>
            <a:r>
              <a:rPr lang="zh-CN" altLang="en-US" sz="2000" dirty="0"/>
              <a:t>块捕获并处理，那么该异常就不会拋给这个函数的调用者（也称为“上一层的函数”）；如果异常在本函数中没有被处理，则它就会被拋给上一层的函数。例如下面的程序</a:t>
            </a:r>
            <a:r>
              <a:rPr lang="zh-CN" altLang="en-US" sz="2000" dirty="0" smtClean="0"/>
              <a:t>：</a:t>
            </a:r>
            <a:endParaRPr lang="en-US" altLang="zh-CN" sz="2000" dirty="0" smtClean="0"/>
          </a:p>
          <a:p>
            <a:pPr algn="l"/>
            <a:r>
              <a:rPr lang="en-US" altLang="zh-CN" sz="1600" dirty="0"/>
              <a:t>#include &lt;</a:t>
            </a:r>
            <a:r>
              <a:rPr lang="en-US" altLang="zh-CN" sz="1600" dirty="0" err="1"/>
              <a:t>iostream</a:t>
            </a:r>
            <a:r>
              <a:rPr lang="en-US" altLang="zh-CN" sz="1600" dirty="0"/>
              <a:t>&gt;</a:t>
            </a:r>
          </a:p>
          <a:p>
            <a:pPr algn="l"/>
            <a:r>
              <a:rPr lang="en-US" altLang="zh-CN" sz="1600" dirty="0"/>
              <a:t>#include &lt;string&gt;</a:t>
            </a:r>
          </a:p>
          <a:p>
            <a:pPr algn="l"/>
            <a:r>
              <a:rPr lang="en-US" altLang="zh-CN" sz="1600" b="1" dirty="0"/>
              <a:t>using</a:t>
            </a:r>
            <a:r>
              <a:rPr lang="en-US" altLang="zh-CN" sz="1600" dirty="0"/>
              <a:t> </a:t>
            </a:r>
            <a:r>
              <a:rPr lang="en-US" altLang="zh-CN" sz="1600" b="1" dirty="0"/>
              <a:t>namespace</a:t>
            </a:r>
            <a:r>
              <a:rPr lang="en-US" altLang="zh-CN" sz="1600" dirty="0"/>
              <a:t> </a:t>
            </a:r>
            <a:r>
              <a:rPr lang="en-US" altLang="zh-CN" sz="1600" dirty="0" err="1"/>
              <a:t>std</a:t>
            </a:r>
            <a:r>
              <a:rPr lang="en-US" altLang="zh-CN" sz="1600" dirty="0"/>
              <a:t>;</a:t>
            </a:r>
          </a:p>
          <a:p>
            <a:pPr algn="l"/>
            <a:r>
              <a:rPr lang="en-US" altLang="zh-CN" sz="1600" b="1" dirty="0"/>
              <a:t>class</a:t>
            </a:r>
            <a:r>
              <a:rPr lang="en-US" altLang="zh-CN" sz="1600" dirty="0"/>
              <a:t> </a:t>
            </a:r>
            <a:r>
              <a:rPr lang="en-US" altLang="zh-CN" sz="1600" dirty="0" err="1"/>
              <a:t>CException</a:t>
            </a:r>
            <a:endParaRPr lang="en-US" altLang="zh-CN" sz="1600" dirty="0"/>
          </a:p>
          <a:p>
            <a:pPr algn="l"/>
            <a:r>
              <a:rPr lang="en-US" altLang="zh-CN" sz="1600" dirty="0"/>
              <a:t>{</a:t>
            </a:r>
          </a:p>
          <a:p>
            <a:pPr algn="l"/>
            <a:r>
              <a:rPr lang="en-US" altLang="zh-CN" sz="1600" b="1" dirty="0"/>
              <a:t>public</a:t>
            </a:r>
            <a:r>
              <a:rPr lang="en-US" altLang="zh-CN" sz="1600" dirty="0"/>
              <a:t>:</a:t>
            </a:r>
          </a:p>
          <a:p>
            <a:pPr algn="l"/>
            <a:r>
              <a:rPr lang="en-US" altLang="zh-CN" sz="1600" dirty="0" smtClean="0"/>
              <a:t>         string </a:t>
            </a:r>
            <a:r>
              <a:rPr lang="en-US" altLang="zh-CN" sz="1600" dirty="0" err="1"/>
              <a:t>msg</a:t>
            </a:r>
            <a:r>
              <a:rPr lang="en-US" altLang="zh-CN" sz="1600" dirty="0"/>
              <a:t>;</a:t>
            </a:r>
          </a:p>
          <a:p>
            <a:pPr algn="l"/>
            <a:r>
              <a:rPr lang="en-US" altLang="zh-CN" sz="1600" dirty="0" smtClean="0"/>
              <a:t>         </a:t>
            </a:r>
            <a:r>
              <a:rPr lang="en-US" altLang="zh-CN" sz="1600" dirty="0" err="1" smtClean="0"/>
              <a:t>CException</a:t>
            </a:r>
            <a:r>
              <a:rPr lang="en-US" altLang="zh-CN" sz="1600" dirty="0" smtClean="0"/>
              <a:t>(string </a:t>
            </a:r>
            <a:r>
              <a:rPr lang="en-US" altLang="zh-CN" sz="1600" dirty="0"/>
              <a:t>s) : </a:t>
            </a:r>
            <a:r>
              <a:rPr lang="en-US" altLang="zh-CN" sz="1600" dirty="0" err="1"/>
              <a:t>msg</a:t>
            </a:r>
            <a:r>
              <a:rPr lang="en-US" altLang="zh-CN" sz="1600" dirty="0"/>
              <a:t>(s) {}</a:t>
            </a:r>
          </a:p>
          <a:p>
            <a:pPr algn="l"/>
            <a:r>
              <a:rPr lang="en-US" altLang="zh-CN" sz="1600" dirty="0"/>
              <a:t>};</a:t>
            </a:r>
          </a:p>
          <a:p>
            <a:pPr algn="l"/>
            <a:r>
              <a:rPr lang="en-US" altLang="zh-CN" sz="1600" dirty="0"/>
              <a:t>double </a:t>
            </a:r>
            <a:r>
              <a:rPr lang="en-US" altLang="zh-CN" sz="1600" dirty="0" err="1"/>
              <a:t>Devide</a:t>
            </a:r>
            <a:r>
              <a:rPr lang="en-US" altLang="zh-CN" sz="1600" dirty="0"/>
              <a:t>(double x, double y)</a:t>
            </a:r>
          </a:p>
          <a:p>
            <a:pPr algn="l"/>
            <a:r>
              <a:rPr lang="en-US" altLang="zh-CN" sz="1600" dirty="0"/>
              <a:t>{</a:t>
            </a:r>
          </a:p>
          <a:p>
            <a:pPr algn="l"/>
            <a:r>
              <a:rPr lang="en-US" altLang="zh-CN" sz="1600" b="1" dirty="0" smtClean="0"/>
              <a:t>         if</a:t>
            </a:r>
            <a:r>
              <a:rPr lang="en-US" altLang="zh-CN" sz="1600" dirty="0" smtClean="0"/>
              <a:t> </a:t>
            </a:r>
            <a:r>
              <a:rPr lang="en-US" altLang="zh-CN" sz="1600" dirty="0"/>
              <a:t>(y == 0)</a:t>
            </a:r>
          </a:p>
          <a:p>
            <a:pPr algn="l"/>
            <a:r>
              <a:rPr lang="en-US" altLang="zh-CN" sz="1600" b="1" dirty="0" smtClean="0"/>
              <a:t>                  throw</a:t>
            </a:r>
            <a:r>
              <a:rPr lang="en-US" altLang="zh-CN" sz="1600" dirty="0" smtClean="0"/>
              <a:t> </a:t>
            </a:r>
            <a:r>
              <a:rPr lang="en-US" altLang="zh-CN" sz="1600" dirty="0" err="1"/>
              <a:t>CException</a:t>
            </a:r>
            <a:r>
              <a:rPr lang="en-US" altLang="zh-CN" sz="1600" dirty="0"/>
              <a:t>("</a:t>
            </a:r>
            <a:r>
              <a:rPr lang="en-US" altLang="zh-CN" sz="1600" dirty="0" err="1"/>
              <a:t>devided</a:t>
            </a:r>
            <a:r>
              <a:rPr lang="en-US" altLang="zh-CN" sz="1600" dirty="0"/>
              <a:t> by zero");</a:t>
            </a:r>
          </a:p>
          <a:p>
            <a:pPr algn="l"/>
            <a:r>
              <a:rPr lang="en-US" altLang="zh-CN" sz="1600" dirty="0" smtClean="0"/>
              <a:t>          </a:t>
            </a:r>
            <a:r>
              <a:rPr lang="en-US" altLang="zh-CN" sz="1600" dirty="0" err="1" smtClean="0"/>
              <a:t>cout</a:t>
            </a:r>
            <a:r>
              <a:rPr lang="en-US" altLang="zh-CN" sz="1600" dirty="0" smtClean="0"/>
              <a:t> </a:t>
            </a:r>
            <a:r>
              <a:rPr lang="en-US" altLang="zh-CN" sz="1600" dirty="0"/>
              <a:t>&lt;&lt; "in </a:t>
            </a:r>
            <a:r>
              <a:rPr lang="en-US" altLang="zh-CN" sz="1600" dirty="0" err="1"/>
              <a:t>Devide</a:t>
            </a:r>
            <a:r>
              <a:rPr lang="en-US" altLang="zh-CN" sz="1600" dirty="0"/>
              <a:t>" &lt;&lt; </a:t>
            </a:r>
            <a:r>
              <a:rPr lang="en-US" altLang="zh-CN" sz="1600" dirty="0" err="1"/>
              <a:t>endl</a:t>
            </a:r>
            <a:r>
              <a:rPr lang="en-US" altLang="zh-CN" sz="1600" dirty="0"/>
              <a:t>;</a:t>
            </a:r>
          </a:p>
          <a:p>
            <a:pPr algn="l"/>
            <a:r>
              <a:rPr lang="en-US" altLang="zh-CN" sz="1600" b="1" dirty="0" smtClean="0"/>
              <a:t>          return</a:t>
            </a:r>
            <a:r>
              <a:rPr lang="en-US" altLang="zh-CN" sz="1600" dirty="0" smtClean="0"/>
              <a:t> </a:t>
            </a:r>
            <a:r>
              <a:rPr lang="en-US" altLang="zh-CN" sz="1600" dirty="0"/>
              <a:t>x / y;</a:t>
            </a:r>
          </a:p>
          <a:p>
            <a:pPr algn="l"/>
            <a:r>
              <a:rPr lang="en-US" altLang="zh-CN" sz="1600" dirty="0"/>
              <a:t>}</a:t>
            </a:r>
          </a:p>
          <a:p>
            <a:pPr marL="281045" algn="l">
              <a:defRPr/>
            </a:pPr>
            <a:endParaRPr lang="zh-CN" altLang="en-US" sz="2000" b="0" dirty="0" smtClean="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5305828"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smtClean="0">
                <a:solidFill>
                  <a:schemeClr val="bg1"/>
                </a:solidFill>
              </a:rPr>
              <a:t>3.</a:t>
            </a:r>
            <a:r>
              <a:rPr lang="zh-TW" altLang="en-US" b="1" dirty="0">
                <a:solidFill>
                  <a:schemeClr val="bg1"/>
                </a:solidFill>
              </a:rPr>
              <a:t>异常的再拋</a:t>
            </a:r>
            <a:r>
              <a:rPr lang="zh-TW" altLang="en-US" b="1" dirty="0" smtClean="0">
                <a:solidFill>
                  <a:schemeClr val="bg1"/>
                </a:solidFill>
              </a:rPr>
              <a:t>出</a:t>
            </a:r>
            <a:endParaRPr lang="zh-CN" altLang="en-US" b="1" dirty="0">
              <a:solidFill>
                <a:schemeClr val="bg1"/>
              </a:solidFill>
            </a:endParaRP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1135275342"/>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62936" y="930009"/>
            <a:ext cx="5620215" cy="4768478"/>
          </a:xfrm>
        </p:spPr>
        <p:txBody>
          <a:bodyPr/>
          <a:lstStyle/>
          <a:p>
            <a:pPr algn="l"/>
            <a:r>
              <a:rPr lang="en-US" altLang="zh-CN" sz="2000" dirty="0" err="1"/>
              <a:t>int</a:t>
            </a:r>
            <a:r>
              <a:rPr lang="en-US" altLang="zh-CN" sz="2000" dirty="0"/>
              <a:t> </a:t>
            </a:r>
            <a:r>
              <a:rPr lang="en-US" altLang="zh-CN" sz="2000" dirty="0" err="1"/>
              <a:t>CountTax</a:t>
            </a:r>
            <a:r>
              <a:rPr lang="en-US" altLang="zh-CN" sz="2000" dirty="0"/>
              <a:t>(</a:t>
            </a:r>
            <a:r>
              <a:rPr lang="en-US" altLang="zh-CN" sz="2000" dirty="0" err="1"/>
              <a:t>int</a:t>
            </a:r>
            <a:r>
              <a:rPr lang="en-US" altLang="zh-CN" sz="2000" dirty="0"/>
              <a:t> salary)</a:t>
            </a:r>
          </a:p>
          <a:p>
            <a:pPr algn="l"/>
            <a:r>
              <a:rPr lang="en-US" altLang="zh-CN" sz="2000" dirty="0"/>
              <a:t>{</a:t>
            </a:r>
          </a:p>
          <a:p>
            <a:pPr algn="l"/>
            <a:r>
              <a:rPr lang="en-US" altLang="zh-CN" sz="2000" b="1" dirty="0" smtClean="0"/>
              <a:t>        try</a:t>
            </a:r>
            <a:r>
              <a:rPr lang="en-US" altLang="zh-CN" sz="2000" dirty="0" smtClean="0"/>
              <a:t> </a:t>
            </a:r>
            <a:r>
              <a:rPr lang="en-US" altLang="zh-CN" sz="2000" dirty="0"/>
              <a:t>{</a:t>
            </a:r>
          </a:p>
          <a:p>
            <a:pPr algn="l"/>
            <a:r>
              <a:rPr lang="en-US" altLang="zh-CN" sz="2000" b="1" dirty="0" smtClean="0"/>
              <a:t>              if</a:t>
            </a:r>
            <a:r>
              <a:rPr lang="en-US" altLang="zh-CN" sz="2000" dirty="0" smtClean="0"/>
              <a:t> </a:t>
            </a:r>
            <a:r>
              <a:rPr lang="en-US" altLang="zh-CN" sz="2000" dirty="0"/>
              <a:t>(salary &lt; 0)</a:t>
            </a:r>
          </a:p>
          <a:p>
            <a:pPr algn="l"/>
            <a:r>
              <a:rPr lang="en-US" altLang="zh-CN" sz="2000" b="1" dirty="0" smtClean="0"/>
              <a:t>                      throw</a:t>
            </a:r>
            <a:r>
              <a:rPr lang="en-US" altLang="zh-CN" sz="2000" dirty="0" smtClean="0"/>
              <a:t> </a:t>
            </a:r>
            <a:r>
              <a:rPr lang="en-US" altLang="zh-CN" sz="2000" dirty="0"/>
              <a:t>- 1;</a:t>
            </a:r>
          </a:p>
          <a:p>
            <a:pPr algn="l"/>
            <a:r>
              <a:rPr lang="en-US" altLang="zh-CN" sz="2000" dirty="0" smtClean="0"/>
              <a:t>              </a:t>
            </a:r>
            <a:r>
              <a:rPr lang="en-US" altLang="zh-CN" sz="2000" dirty="0" err="1" smtClean="0"/>
              <a:t>cout</a:t>
            </a:r>
            <a:r>
              <a:rPr lang="en-US" altLang="zh-CN" sz="2000" dirty="0" smtClean="0"/>
              <a:t> </a:t>
            </a:r>
            <a:r>
              <a:rPr lang="en-US" altLang="zh-CN" sz="2000" dirty="0"/>
              <a:t>&lt;&lt; "counting tax" &lt;&lt; </a:t>
            </a:r>
            <a:r>
              <a:rPr lang="en-US" altLang="zh-CN" sz="2000" dirty="0" err="1"/>
              <a:t>endl</a:t>
            </a:r>
            <a:r>
              <a:rPr lang="en-US" altLang="zh-CN" sz="2000" dirty="0"/>
              <a:t>;</a:t>
            </a:r>
          </a:p>
          <a:p>
            <a:pPr algn="l"/>
            <a:r>
              <a:rPr lang="en-US" altLang="zh-CN" sz="2000" dirty="0" smtClean="0"/>
              <a:t>         }</a:t>
            </a:r>
            <a:endParaRPr lang="en-US" altLang="zh-CN" sz="2000" dirty="0"/>
          </a:p>
          <a:p>
            <a:pPr algn="l"/>
            <a:r>
              <a:rPr lang="en-US" altLang="zh-CN" sz="2000" b="1" dirty="0" smtClean="0"/>
              <a:t>         catch</a:t>
            </a:r>
            <a:r>
              <a:rPr lang="en-US" altLang="zh-CN" sz="2000" dirty="0" smtClean="0"/>
              <a:t> </a:t>
            </a:r>
            <a:r>
              <a:rPr lang="en-US" altLang="zh-CN" sz="2000" dirty="0"/>
              <a:t>(</a:t>
            </a:r>
            <a:r>
              <a:rPr lang="en-US" altLang="zh-CN" sz="2000" dirty="0" err="1"/>
              <a:t>int</a:t>
            </a:r>
            <a:r>
              <a:rPr lang="en-US" altLang="zh-CN" sz="2000" dirty="0"/>
              <a:t>) {</a:t>
            </a:r>
          </a:p>
          <a:p>
            <a:pPr algn="l"/>
            <a:r>
              <a:rPr lang="en-US" altLang="zh-CN" sz="2000" dirty="0" smtClean="0"/>
              <a:t>                </a:t>
            </a:r>
            <a:r>
              <a:rPr lang="en-US" altLang="zh-CN" sz="2000" dirty="0" err="1" smtClean="0"/>
              <a:t>cout</a:t>
            </a:r>
            <a:r>
              <a:rPr lang="en-US" altLang="zh-CN" sz="2000" dirty="0" smtClean="0"/>
              <a:t> </a:t>
            </a:r>
            <a:r>
              <a:rPr lang="en-US" altLang="zh-CN" sz="2000" dirty="0"/>
              <a:t>&lt;&lt; "salary &lt; 0" &lt;&lt; </a:t>
            </a:r>
            <a:r>
              <a:rPr lang="en-US" altLang="zh-CN" sz="2000" dirty="0" err="1"/>
              <a:t>endl</a:t>
            </a:r>
            <a:r>
              <a:rPr lang="en-US" altLang="zh-CN" sz="2000" dirty="0"/>
              <a:t>;</a:t>
            </a:r>
          </a:p>
          <a:p>
            <a:pPr algn="l"/>
            <a:r>
              <a:rPr lang="en-US" altLang="zh-CN" sz="2000" dirty="0" smtClean="0"/>
              <a:t>          }</a:t>
            </a:r>
            <a:endParaRPr lang="en-US" altLang="zh-CN" sz="2000" dirty="0"/>
          </a:p>
          <a:p>
            <a:pPr algn="l"/>
            <a:r>
              <a:rPr lang="en-US" altLang="zh-CN" sz="2000" dirty="0" smtClean="0"/>
              <a:t>         </a:t>
            </a:r>
            <a:r>
              <a:rPr lang="en-US" altLang="zh-CN" sz="2000" dirty="0" err="1" smtClean="0"/>
              <a:t>cout</a:t>
            </a:r>
            <a:r>
              <a:rPr lang="en-US" altLang="zh-CN" sz="2000" dirty="0" smtClean="0"/>
              <a:t> </a:t>
            </a:r>
            <a:r>
              <a:rPr lang="en-US" altLang="zh-CN" sz="2000" dirty="0"/>
              <a:t>&lt;&lt; "tax counted" &lt;&lt; </a:t>
            </a:r>
            <a:r>
              <a:rPr lang="en-US" altLang="zh-CN" sz="2000" dirty="0" err="1"/>
              <a:t>endl</a:t>
            </a:r>
            <a:r>
              <a:rPr lang="en-US" altLang="zh-CN" sz="2000" dirty="0"/>
              <a:t>;</a:t>
            </a:r>
          </a:p>
          <a:p>
            <a:pPr algn="l"/>
            <a:r>
              <a:rPr lang="en-US" altLang="zh-CN" sz="2000" b="1" dirty="0" smtClean="0"/>
              <a:t>         return</a:t>
            </a:r>
            <a:r>
              <a:rPr lang="en-US" altLang="zh-CN" sz="2000" dirty="0" smtClean="0"/>
              <a:t> </a:t>
            </a:r>
            <a:r>
              <a:rPr lang="en-US" altLang="zh-CN" sz="2000" dirty="0"/>
              <a:t>salary * 0.15;</a:t>
            </a:r>
          </a:p>
          <a:p>
            <a:pPr algn="l"/>
            <a:r>
              <a:rPr lang="en-US" altLang="zh-CN" sz="2000" dirty="0" smtClean="0"/>
              <a:t>}</a:t>
            </a:r>
            <a:endParaRPr lang="en-US" altLang="zh-CN" sz="2000" dirty="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5305828"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smtClean="0">
                <a:solidFill>
                  <a:schemeClr val="bg1"/>
                </a:solidFill>
              </a:rPr>
              <a:t>3.</a:t>
            </a:r>
            <a:r>
              <a:rPr lang="zh-TW" altLang="en-US" b="1" dirty="0">
                <a:solidFill>
                  <a:schemeClr val="bg1"/>
                </a:solidFill>
              </a:rPr>
              <a:t>异常的再拋</a:t>
            </a:r>
            <a:r>
              <a:rPr lang="zh-TW" altLang="en-US" b="1" dirty="0" smtClean="0">
                <a:solidFill>
                  <a:schemeClr val="bg1"/>
                </a:solidFill>
              </a:rPr>
              <a:t>出</a:t>
            </a:r>
            <a:endParaRPr lang="zh-CN" altLang="en-US" b="1" dirty="0">
              <a:solidFill>
                <a:schemeClr val="bg1"/>
              </a:solidFill>
            </a:endParaRP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
        <p:nvSpPr>
          <p:cNvPr id="16" name="Rectangle 2"/>
          <p:cNvSpPr txBox="1">
            <a:spLocks noChangeArrowheads="1"/>
          </p:cNvSpPr>
          <p:nvPr/>
        </p:nvSpPr>
        <p:spPr>
          <a:xfrm>
            <a:off x="6531223" y="1082409"/>
            <a:ext cx="5328593" cy="4768478"/>
          </a:xfrm>
          <a:prstGeom prst="rect">
            <a:avLst/>
          </a:prstGeom>
        </p:spPr>
        <p:txBody>
          <a:bodyPr/>
          <a:lstStyle>
            <a:lvl1pPr marL="0" indent="0" algn="ctr" defTabSz="1217613" rtl="0" eaLnBrk="1" fontAlgn="base" hangingPunct="1">
              <a:spcBef>
                <a:spcPct val="20000"/>
              </a:spcBef>
              <a:spcAft>
                <a:spcPct val="0"/>
              </a:spcAft>
              <a:buFont typeface="Arial" pitchFamily="34" charset="0"/>
              <a:buNone/>
              <a:defRPr sz="4300">
                <a:solidFill>
                  <a:schemeClr val="tx1"/>
                </a:solidFill>
                <a:latin typeface="+mn-lt"/>
                <a:ea typeface="+mn-ea"/>
                <a:cs typeface="+mn-cs"/>
              </a:defRPr>
            </a:lvl1pPr>
            <a:lvl2pPr marL="457200" indent="0" algn="ctr" defTabSz="1217613" rtl="0" eaLnBrk="1" fontAlgn="base" hangingPunct="1">
              <a:spcBef>
                <a:spcPct val="20000"/>
              </a:spcBef>
              <a:spcAft>
                <a:spcPct val="0"/>
              </a:spcAft>
              <a:buFont typeface="Arial" pitchFamily="34" charset="0"/>
              <a:buNone/>
              <a:defRPr sz="3800">
                <a:solidFill>
                  <a:schemeClr val="tx1"/>
                </a:solidFill>
                <a:latin typeface="+mn-lt"/>
                <a:ea typeface="+mn-ea"/>
              </a:defRPr>
            </a:lvl2pPr>
            <a:lvl3pPr marL="914400" indent="0" algn="ctr" defTabSz="1217613" rtl="0" eaLnBrk="1" fontAlgn="base" hangingPunct="1">
              <a:spcBef>
                <a:spcPct val="20000"/>
              </a:spcBef>
              <a:spcAft>
                <a:spcPct val="0"/>
              </a:spcAft>
              <a:buFont typeface="Arial" pitchFamily="34" charset="0"/>
              <a:buNone/>
              <a:defRPr sz="3100">
                <a:solidFill>
                  <a:schemeClr val="tx1"/>
                </a:solidFill>
                <a:latin typeface="+mn-lt"/>
                <a:ea typeface="+mn-ea"/>
              </a:defRPr>
            </a:lvl3pPr>
            <a:lvl4pPr marL="13716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4pPr>
            <a:lvl5pPr marL="18288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5pPr>
            <a:lvl6pPr marL="22860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6pPr>
            <a:lvl7pPr marL="27432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7pPr>
            <a:lvl8pPr marL="32004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8pPr>
            <a:lvl9pPr marL="36576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9pPr>
          </a:lstStyle>
          <a:p>
            <a:pPr algn="l"/>
            <a:r>
              <a:rPr lang="en-US" altLang="zh-CN" sz="2000" kern="0" dirty="0" err="1" smtClean="0"/>
              <a:t>int</a:t>
            </a:r>
            <a:r>
              <a:rPr lang="en-US" altLang="zh-CN" sz="2000" kern="0" dirty="0" smtClean="0"/>
              <a:t> main()</a:t>
            </a:r>
          </a:p>
          <a:p>
            <a:pPr algn="l"/>
            <a:r>
              <a:rPr lang="en-US" altLang="zh-CN" sz="2000" kern="0" dirty="0" smtClean="0"/>
              <a:t>{</a:t>
            </a:r>
          </a:p>
          <a:p>
            <a:pPr algn="l"/>
            <a:r>
              <a:rPr lang="en-US" altLang="zh-CN" sz="2000" kern="0" dirty="0" smtClean="0"/>
              <a:t>        double f = 1.2;</a:t>
            </a:r>
          </a:p>
          <a:p>
            <a:pPr algn="l"/>
            <a:r>
              <a:rPr lang="en-US" altLang="zh-CN" sz="2000" b="1" kern="0" dirty="0" smtClean="0"/>
              <a:t>        try</a:t>
            </a:r>
            <a:r>
              <a:rPr lang="en-US" altLang="zh-CN" sz="2000" kern="0" dirty="0" smtClean="0"/>
              <a:t> {</a:t>
            </a:r>
          </a:p>
          <a:p>
            <a:pPr algn="l"/>
            <a:r>
              <a:rPr lang="en-US" altLang="zh-CN" sz="2000" kern="0" dirty="0" smtClean="0"/>
              <a:t>                </a:t>
            </a:r>
            <a:r>
              <a:rPr lang="en-US" altLang="zh-CN" sz="2000" kern="0" dirty="0" err="1" smtClean="0"/>
              <a:t>CountTax</a:t>
            </a:r>
            <a:r>
              <a:rPr lang="en-US" altLang="zh-CN" sz="2000" kern="0" dirty="0" smtClean="0"/>
              <a:t>(-1);</a:t>
            </a:r>
          </a:p>
          <a:p>
            <a:pPr algn="l"/>
            <a:r>
              <a:rPr lang="en-US" altLang="zh-CN" sz="2000" kern="0" dirty="0" smtClean="0"/>
              <a:t>                </a:t>
            </a:r>
            <a:r>
              <a:rPr lang="en-US" altLang="zh-CN" sz="2000" kern="0" dirty="0" smtClean="0">
                <a:solidFill>
                  <a:schemeClr val="bg2"/>
                </a:solidFill>
              </a:rPr>
              <a:t>f = </a:t>
            </a:r>
            <a:r>
              <a:rPr lang="en-US" altLang="zh-CN" sz="2000" kern="0" dirty="0" err="1" smtClean="0">
                <a:solidFill>
                  <a:schemeClr val="bg2"/>
                </a:solidFill>
              </a:rPr>
              <a:t>Devide</a:t>
            </a:r>
            <a:r>
              <a:rPr lang="en-US" altLang="zh-CN" sz="2000" kern="0" dirty="0" smtClean="0">
                <a:solidFill>
                  <a:schemeClr val="bg2"/>
                </a:solidFill>
              </a:rPr>
              <a:t>(3, 0);</a:t>
            </a:r>
          </a:p>
          <a:p>
            <a:pPr algn="l"/>
            <a:r>
              <a:rPr lang="en-US" altLang="zh-CN" sz="2000" kern="0" dirty="0" smtClean="0"/>
              <a:t>                </a:t>
            </a:r>
            <a:r>
              <a:rPr lang="en-US" altLang="zh-CN" sz="2000" kern="0" dirty="0" err="1" smtClean="0"/>
              <a:t>cout</a:t>
            </a:r>
            <a:r>
              <a:rPr lang="en-US" altLang="zh-CN" sz="2000" kern="0" dirty="0" smtClean="0"/>
              <a:t> &lt;&lt; "end of try block" &lt;&lt; </a:t>
            </a:r>
            <a:r>
              <a:rPr lang="en-US" altLang="zh-CN" sz="2000" kern="0" dirty="0" err="1" smtClean="0"/>
              <a:t>endl</a:t>
            </a:r>
            <a:r>
              <a:rPr lang="en-US" altLang="zh-CN" sz="2000" kern="0" dirty="0" smtClean="0"/>
              <a:t>;</a:t>
            </a:r>
          </a:p>
          <a:p>
            <a:pPr algn="l"/>
            <a:r>
              <a:rPr lang="en-US" altLang="zh-CN" sz="2000" kern="0" dirty="0" smtClean="0"/>
              <a:t>            }</a:t>
            </a:r>
          </a:p>
          <a:p>
            <a:pPr algn="l"/>
            <a:r>
              <a:rPr lang="en-US" altLang="zh-CN" sz="2000" b="1" kern="0" dirty="0" smtClean="0"/>
              <a:t>            </a:t>
            </a:r>
            <a:r>
              <a:rPr lang="en-US" altLang="zh-CN" sz="2000" b="1" kern="0" dirty="0" smtClean="0">
                <a:solidFill>
                  <a:schemeClr val="bg2"/>
                </a:solidFill>
              </a:rPr>
              <a:t>catch</a:t>
            </a:r>
            <a:r>
              <a:rPr lang="en-US" altLang="zh-CN" sz="2000" kern="0" dirty="0" smtClean="0">
                <a:solidFill>
                  <a:schemeClr val="bg2"/>
                </a:solidFill>
              </a:rPr>
              <a:t> (</a:t>
            </a:r>
            <a:r>
              <a:rPr lang="en-US" altLang="zh-CN" sz="2000" kern="0" dirty="0" err="1" smtClean="0">
                <a:solidFill>
                  <a:schemeClr val="bg2"/>
                </a:solidFill>
              </a:rPr>
              <a:t>CException</a:t>
            </a:r>
            <a:r>
              <a:rPr lang="en-US" altLang="zh-CN" sz="2000" kern="0" dirty="0" smtClean="0">
                <a:solidFill>
                  <a:schemeClr val="bg2"/>
                </a:solidFill>
              </a:rPr>
              <a:t> e) {</a:t>
            </a:r>
          </a:p>
          <a:p>
            <a:pPr algn="l"/>
            <a:r>
              <a:rPr lang="en-US" altLang="zh-CN" sz="2000" kern="0" dirty="0" smtClean="0"/>
              <a:t>                     </a:t>
            </a:r>
            <a:r>
              <a:rPr lang="en-US" altLang="zh-CN" sz="2000" kern="0" dirty="0" err="1" smtClean="0"/>
              <a:t>cout</a:t>
            </a:r>
            <a:r>
              <a:rPr lang="en-US" altLang="zh-CN" sz="2000" kern="0" dirty="0" smtClean="0"/>
              <a:t> &lt;&lt; e.msg &lt;&lt; </a:t>
            </a:r>
            <a:r>
              <a:rPr lang="en-US" altLang="zh-CN" sz="2000" kern="0" dirty="0" err="1" smtClean="0"/>
              <a:t>endl</a:t>
            </a:r>
            <a:r>
              <a:rPr lang="en-US" altLang="zh-CN" sz="2000" kern="0" dirty="0" smtClean="0"/>
              <a:t>;</a:t>
            </a:r>
          </a:p>
          <a:p>
            <a:pPr algn="l"/>
            <a:r>
              <a:rPr lang="en-US" altLang="zh-CN" sz="2000" kern="0" dirty="0" smtClean="0"/>
              <a:t>               }</a:t>
            </a:r>
          </a:p>
          <a:p>
            <a:pPr algn="l"/>
            <a:r>
              <a:rPr lang="en-US" altLang="zh-CN" sz="2000" kern="0" dirty="0" smtClean="0"/>
              <a:t>             </a:t>
            </a:r>
            <a:r>
              <a:rPr lang="en-US" altLang="zh-CN" sz="2000" kern="0" dirty="0" err="1" smtClean="0"/>
              <a:t>cout</a:t>
            </a:r>
            <a:r>
              <a:rPr lang="en-US" altLang="zh-CN" sz="2000" kern="0" dirty="0" smtClean="0"/>
              <a:t> &lt;&lt; "f = " &lt;&lt; f &lt;&lt; </a:t>
            </a:r>
            <a:r>
              <a:rPr lang="en-US" altLang="zh-CN" sz="2000" kern="0" dirty="0" err="1" smtClean="0"/>
              <a:t>endl</a:t>
            </a:r>
            <a:r>
              <a:rPr lang="en-US" altLang="zh-CN" sz="2000" kern="0" dirty="0" smtClean="0"/>
              <a:t>;</a:t>
            </a:r>
          </a:p>
          <a:p>
            <a:pPr algn="l"/>
            <a:r>
              <a:rPr lang="en-US" altLang="zh-CN" sz="2000" kern="0" dirty="0" smtClean="0"/>
              <a:t>             </a:t>
            </a:r>
            <a:r>
              <a:rPr lang="en-US" altLang="zh-CN" sz="2000" kern="0" dirty="0" err="1" smtClean="0"/>
              <a:t>cout</a:t>
            </a:r>
            <a:r>
              <a:rPr lang="en-US" altLang="zh-CN" sz="2000" kern="0" dirty="0" smtClean="0"/>
              <a:t> &lt;&lt; "finished" &lt;&lt; </a:t>
            </a:r>
            <a:r>
              <a:rPr lang="en-US" altLang="zh-CN" sz="2000" kern="0" dirty="0" err="1" smtClean="0"/>
              <a:t>endl</a:t>
            </a:r>
            <a:r>
              <a:rPr lang="en-US" altLang="zh-CN" sz="2000" kern="0" dirty="0" smtClean="0"/>
              <a:t>;</a:t>
            </a:r>
          </a:p>
          <a:p>
            <a:pPr algn="l"/>
            <a:r>
              <a:rPr lang="en-US" altLang="zh-CN" sz="2000" b="1" kern="0" dirty="0" smtClean="0"/>
              <a:t>             return</a:t>
            </a:r>
            <a:r>
              <a:rPr lang="en-US" altLang="zh-CN" sz="2000" kern="0" dirty="0" smtClean="0"/>
              <a:t> 0;</a:t>
            </a:r>
          </a:p>
          <a:p>
            <a:pPr algn="l"/>
            <a:r>
              <a:rPr lang="en-US" altLang="zh-CN" sz="2000" kern="0" dirty="0" smtClean="0"/>
              <a:t>}</a:t>
            </a:r>
          </a:p>
          <a:p>
            <a:pPr marL="281045" algn="l">
              <a:defRPr/>
            </a:pPr>
            <a:endParaRPr lang="zh-CN" altLang="en-US" sz="2800" kern="0" dirty="0" smtClean="0"/>
          </a:p>
        </p:txBody>
      </p:sp>
    </p:spTree>
    <p:extLst>
      <p:ext uri="{BB962C8B-B14F-4D97-AF65-F5344CB8AC3E}">
        <p14:creationId xmlns:p14="http://schemas.microsoft.com/office/powerpoint/2010/main" val="1166462178"/>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73015" y="1024598"/>
            <a:ext cx="11242378" cy="4768478"/>
          </a:xfrm>
        </p:spPr>
        <p:txBody>
          <a:bodyPr/>
          <a:lstStyle/>
          <a:p>
            <a:pPr marL="738336" indent="-457291" algn="l">
              <a:buFont typeface="Wingdings" panose="05000000000000000000" pitchFamily="2" charset="2"/>
              <a:buChar char="l"/>
              <a:defRPr/>
            </a:pPr>
            <a:r>
              <a:rPr lang="zh-CN" altLang="en-US" sz="2000" dirty="0"/>
              <a:t>程序的输出结果如下：</a:t>
            </a:r>
            <a:br>
              <a:rPr lang="zh-CN" altLang="en-US" sz="2000" dirty="0"/>
            </a:br>
            <a:r>
              <a:rPr lang="en-US" altLang="zh-CN" sz="2000" dirty="0"/>
              <a:t>salary &lt; 0</a:t>
            </a:r>
            <a:br>
              <a:rPr lang="en-US" altLang="zh-CN" sz="2000" dirty="0"/>
            </a:br>
            <a:r>
              <a:rPr lang="en-US" altLang="zh-CN" sz="2000" dirty="0"/>
              <a:t>tax counted</a:t>
            </a:r>
            <a:br>
              <a:rPr lang="en-US" altLang="zh-CN" sz="2000" dirty="0"/>
            </a:br>
            <a:r>
              <a:rPr lang="en-US" altLang="zh-CN" sz="2000" dirty="0" err="1"/>
              <a:t>devided</a:t>
            </a:r>
            <a:r>
              <a:rPr lang="en-US" altLang="zh-CN" sz="2000" dirty="0"/>
              <a:t> by zero</a:t>
            </a:r>
            <a:br>
              <a:rPr lang="en-US" altLang="zh-CN" sz="2000" dirty="0"/>
            </a:br>
            <a:r>
              <a:rPr lang="en-US" altLang="zh-CN" sz="2000" dirty="0"/>
              <a:t>f=1.2</a:t>
            </a:r>
            <a:br>
              <a:rPr lang="en-US" altLang="zh-CN" sz="2000" dirty="0"/>
            </a:br>
            <a:r>
              <a:rPr lang="en-US" altLang="zh-CN" sz="2000" dirty="0" smtClean="0"/>
              <a:t>finished</a:t>
            </a:r>
          </a:p>
          <a:p>
            <a:pPr marL="738336" indent="-457291" algn="l">
              <a:buFont typeface="Wingdings" panose="05000000000000000000" pitchFamily="2" charset="2"/>
              <a:buChar char="l"/>
              <a:defRPr/>
            </a:pPr>
            <a:r>
              <a:rPr lang="en-US" altLang="zh-CN" sz="2000" dirty="0" err="1"/>
              <a:t>CountTa</a:t>
            </a:r>
            <a:r>
              <a:rPr lang="en-US" altLang="zh-CN" sz="2000" dirty="0"/>
              <a:t> </a:t>
            </a:r>
            <a:r>
              <a:rPr lang="zh-CN" altLang="en-US" sz="2000" dirty="0"/>
              <a:t>函数拋出异常后自行处理，这个异常就不会继续被拋给调用者，即 </a:t>
            </a:r>
            <a:r>
              <a:rPr lang="en-US" altLang="zh-CN" sz="2000" dirty="0"/>
              <a:t>main </a:t>
            </a:r>
            <a:r>
              <a:rPr lang="zh-CN" altLang="en-US" sz="2000" dirty="0"/>
              <a:t>函数。因此在 </a:t>
            </a:r>
            <a:r>
              <a:rPr lang="en-US" altLang="zh-CN" sz="2000" dirty="0"/>
              <a:t>main </a:t>
            </a:r>
            <a:r>
              <a:rPr lang="zh-CN" altLang="en-US" sz="2000" dirty="0"/>
              <a:t>函数的 </a:t>
            </a:r>
            <a:r>
              <a:rPr lang="en-US" altLang="zh-CN" sz="2000" dirty="0"/>
              <a:t>try </a:t>
            </a:r>
            <a:r>
              <a:rPr lang="zh-CN" altLang="en-US" sz="2000" dirty="0"/>
              <a:t>块中，</a:t>
            </a:r>
            <a:r>
              <a:rPr lang="en-US" altLang="zh-CN" sz="2000" dirty="0" err="1"/>
              <a:t>CountTax</a:t>
            </a:r>
            <a:r>
              <a:rPr lang="en-US" altLang="zh-CN" sz="2000" dirty="0"/>
              <a:t> </a:t>
            </a:r>
            <a:r>
              <a:rPr lang="zh-CN" altLang="en-US" sz="2000" dirty="0"/>
              <a:t>之后的语句还能正常执行，即会</a:t>
            </a:r>
            <a:r>
              <a:rPr lang="zh-CN" altLang="en-US" sz="2000" dirty="0" smtClean="0"/>
              <a:t>执行</a:t>
            </a:r>
            <a:r>
              <a:rPr lang="en-US" altLang="zh-CN" sz="2000" dirty="0"/>
              <a:t>f = </a:t>
            </a:r>
            <a:r>
              <a:rPr lang="en-US" altLang="zh-CN" sz="2000" dirty="0" err="1"/>
              <a:t>Devide</a:t>
            </a:r>
            <a:r>
              <a:rPr lang="en-US" altLang="zh-CN" sz="2000" dirty="0"/>
              <a:t>(3, 0</a:t>
            </a:r>
            <a:r>
              <a:rPr lang="en-US" altLang="zh-CN" sz="2000" dirty="0" smtClean="0"/>
              <a:t>);</a:t>
            </a:r>
          </a:p>
          <a:p>
            <a:pPr marL="738336" indent="-457291" algn="l">
              <a:buFont typeface="Wingdings" panose="05000000000000000000" pitchFamily="2" charset="2"/>
              <a:buChar char="l"/>
              <a:defRPr/>
            </a:pPr>
            <a:r>
              <a:rPr lang="zh-CN" altLang="en-US" sz="2000" dirty="0"/>
              <a:t>第 </a:t>
            </a:r>
            <a:r>
              <a:rPr lang="en-US" altLang="zh-CN" sz="2000" dirty="0"/>
              <a:t>35 </a:t>
            </a:r>
            <a:r>
              <a:rPr lang="zh-CN" altLang="en-US" sz="2000" dirty="0"/>
              <a:t>行，</a:t>
            </a:r>
            <a:r>
              <a:rPr lang="en-US" altLang="zh-CN" sz="2000" dirty="0" err="1"/>
              <a:t>Devide</a:t>
            </a:r>
            <a:r>
              <a:rPr lang="en-US" altLang="zh-CN" sz="2000" dirty="0"/>
              <a:t> </a:t>
            </a:r>
            <a:r>
              <a:rPr lang="zh-CN" altLang="en-US" sz="2000" dirty="0"/>
              <a:t>函数拋出了异常却不处理，该异常就会被拋给 </a:t>
            </a:r>
            <a:r>
              <a:rPr lang="en-US" altLang="zh-CN" sz="2000" dirty="0" err="1"/>
              <a:t>Devide</a:t>
            </a:r>
            <a:r>
              <a:rPr lang="en-US" altLang="zh-CN" sz="2000" dirty="0"/>
              <a:t> </a:t>
            </a:r>
            <a:r>
              <a:rPr lang="zh-CN" altLang="en-US" sz="2000" dirty="0"/>
              <a:t>函数的调用者，即 </a:t>
            </a:r>
            <a:r>
              <a:rPr lang="en-US" altLang="zh-CN" sz="2000" dirty="0"/>
              <a:t>main </a:t>
            </a:r>
            <a:r>
              <a:rPr lang="zh-CN" altLang="en-US" sz="2000" dirty="0"/>
              <a:t>函数。拋出此异常后，</a:t>
            </a:r>
            <a:r>
              <a:rPr lang="en-US" altLang="zh-CN" sz="2000" dirty="0" err="1"/>
              <a:t>Devide</a:t>
            </a:r>
            <a:r>
              <a:rPr lang="en-US" altLang="zh-CN" sz="2000" dirty="0"/>
              <a:t> </a:t>
            </a:r>
            <a:r>
              <a:rPr lang="zh-CN" altLang="en-US" sz="2000" dirty="0"/>
              <a:t>函数立即结束，第 </a:t>
            </a:r>
            <a:r>
              <a:rPr lang="en-US" altLang="zh-CN" sz="2000" dirty="0"/>
              <a:t>14 </a:t>
            </a:r>
            <a:r>
              <a:rPr lang="zh-CN" altLang="en-US" sz="2000" dirty="0"/>
              <a:t>行不会被执行，函数也不会返回一个值，这从第 </a:t>
            </a:r>
            <a:r>
              <a:rPr lang="en-US" altLang="zh-CN" sz="2000" dirty="0"/>
              <a:t>35 </a:t>
            </a:r>
            <a:r>
              <a:rPr lang="zh-CN" altLang="en-US" sz="2000" dirty="0"/>
              <a:t>行 </a:t>
            </a:r>
            <a:r>
              <a:rPr lang="en-US" altLang="zh-CN" sz="2000" dirty="0"/>
              <a:t>f </a:t>
            </a:r>
            <a:r>
              <a:rPr lang="zh-CN" altLang="en-US" sz="2000" dirty="0"/>
              <a:t>的值不会被修改可以看出</a:t>
            </a:r>
            <a:r>
              <a:rPr lang="zh-CN" altLang="en-US" sz="2000" dirty="0" smtClean="0"/>
              <a:t>。</a:t>
            </a:r>
            <a:endParaRPr lang="en-US" altLang="zh-CN" sz="2000" dirty="0" smtClean="0"/>
          </a:p>
          <a:p>
            <a:pPr marL="738336" indent="-457291" algn="l">
              <a:buFont typeface="Wingdings" panose="05000000000000000000" pitchFamily="2" charset="2"/>
              <a:buChar char="l"/>
              <a:defRPr/>
            </a:pPr>
            <a:r>
              <a:rPr lang="en-US" altLang="zh-CN" sz="2000" dirty="0" err="1"/>
              <a:t>Devide</a:t>
            </a:r>
            <a:r>
              <a:rPr lang="en-US" altLang="zh-CN" sz="2000" dirty="0"/>
              <a:t> </a:t>
            </a:r>
            <a:r>
              <a:rPr lang="zh-CN" altLang="en-US" sz="2000" dirty="0"/>
              <a:t>函数中拋出的异常被 </a:t>
            </a:r>
            <a:r>
              <a:rPr lang="en-US" altLang="zh-CN" sz="2000" dirty="0"/>
              <a:t>main </a:t>
            </a:r>
            <a:r>
              <a:rPr lang="zh-CN" altLang="en-US" sz="2000" dirty="0"/>
              <a:t>函数中类型匹配的 </a:t>
            </a:r>
            <a:r>
              <a:rPr lang="en-US" altLang="zh-CN" sz="2000" dirty="0"/>
              <a:t>catch </a:t>
            </a:r>
            <a:r>
              <a:rPr lang="zh-CN" altLang="en-US" sz="2000" dirty="0"/>
              <a:t>块捕获。第 </a:t>
            </a:r>
            <a:r>
              <a:rPr lang="en-US" altLang="zh-CN" sz="2000" dirty="0"/>
              <a:t>38 </a:t>
            </a:r>
            <a:r>
              <a:rPr lang="zh-CN" altLang="en-US" sz="2000" dirty="0"/>
              <a:t>行中的 </a:t>
            </a:r>
            <a:r>
              <a:rPr lang="en-US" altLang="zh-CN" sz="2000" dirty="0"/>
              <a:t>e </a:t>
            </a:r>
            <a:r>
              <a:rPr lang="zh-CN" altLang="en-US" sz="2000" dirty="0"/>
              <a:t>对象是用复制构造函数初始化的</a:t>
            </a:r>
            <a:r>
              <a:rPr lang="zh-CN" altLang="en-US" sz="2000" dirty="0" smtClean="0"/>
              <a:t>。</a:t>
            </a:r>
            <a:endParaRPr lang="en-US" altLang="zh-CN" sz="2000" dirty="0" smtClean="0"/>
          </a:p>
          <a:p>
            <a:pPr marL="738336" indent="-457291" algn="l">
              <a:buFont typeface="Wingdings" panose="05000000000000000000" pitchFamily="2" charset="2"/>
              <a:buChar char="l"/>
              <a:defRPr/>
            </a:pPr>
            <a:r>
              <a:rPr lang="zh-CN" altLang="en-US" sz="2000" dirty="0"/>
              <a:t>如果拋出的异常是派生类的对象，而 </a:t>
            </a:r>
            <a:r>
              <a:rPr lang="en-US" altLang="zh-CN" sz="2000" dirty="0"/>
              <a:t>catch </a:t>
            </a:r>
            <a:r>
              <a:rPr lang="zh-CN" altLang="en-US" sz="2000" dirty="0"/>
              <a:t>块的异常类型是基类，那么这两者也能够匹配，因为派生类对象也是基类对象。</a:t>
            </a:r>
            <a:endParaRPr lang="zh-CN" altLang="en-US" sz="2000" b="0" dirty="0" smtClean="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5305828"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smtClean="0">
                <a:solidFill>
                  <a:schemeClr val="bg1"/>
                </a:solidFill>
              </a:rPr>
              <a:t>3.</a:t>
            </a:r>
            <a:r>
              <a:rPr lang="zh-TW" altLang="en-US" b="1" dirty="0">
                <a:solidFill>
                  <a:schemeClr val="bg1"/>
                </a:solidFill>
              </a:rPr>
              <a:t>异常的再拋</a:t>
            </a:r>
            <a:r>
              <a:rPr lang="zh-TW" altLang="en-US" b="1" dirty="0" smtClean="0">
                <a:solidFill>
                  <a:schemeClr val="bg1"/>
                </a:solidFill>
              </a:rPr>
              <a:t>出</a:t>
            </a:r>
            <a:endParaRPr lang="zh-CN" altLang="en-US" b="1" dirty="0">
              <a:solidFill>
                <a:schemeClr val="bg1"/>
              </a:solidFill>
            </a:endParaRP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310957878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62936" y="997970"/>
            <a:ext cx="5188167" cy="4768478"/>
          </a:xfrm>
        </p:spPr>
        <p:txBody>
          <a:bodyPr/>
          <a:lstStyle/>
          <a:p>
            <a:pPr algn="l"/>
            <a:r>
              <a:rPr lang="en-US" altLang="zh-CN" sz="1600" dirty="0"/>
              <a:t>#include &lt;</a:t>
            </a:r>
            <a:r>
              <a:rPr lang="en-US" altLang="zh-CN" sz="1600" dirty="0" err="1"/>
              <a:t>iostream</a:t>
            </a:r>
            <a:r>
              <a:rPr lang="en-US" altLang="zh-CN" sz="1600" dirty="0"/>
              <a:t>&gt;</a:t>
            </a:r>
          </a:p>
          <a:p>
            <a:pPr algn="l"/>
            <a:r>
              <a:rPr lang="en-US" altLang="zh-CN" sz="1600" dirty="0"/>
              <a:t>#include &lt;string&gt;</a:t>
            </a:r>
          </a:p>
          <a:p>
            <a:pPr algn="l"/>
            <a:r>
              <a:rPr lang="en-US" altLang="zh-CN" sz="1600" b="1" dirty="0"/>
              <a:t>using</a:t>
            </a:r>
            <a:r>
              <a:rPr lang="en-US" altLang="zh-CN" sz="1600" dirty="0"/>
              <a:t> </a:t>
            </a:r>
            <a:r>
              <a:rPr lang="en-US" altLang="zh-CN" sz="1600" b="1" dirty="0"/>
              <a:t>namespace</a:t>
            </a:r>
            <a:r>
              <a:rPr lang="en-US" altLang="zh-CN" sz="1600" dirty="0"/>
              <a:t> </a:t>
            </a:r>
            <a:r>
              <a:rPr lang="en-US" altLang="zh-CN" sz="1600" dirty="0" err="1"/>
              <a:t>std</a:t>
            </a:r>
            <a:r>
              <a:rPr lang="en-US" altLang="zh-CN" sz="1600" dirty="0"/>
              <a:t>;</a:t>
            </a:r>
          </a:p>
          <a:p>
            <a:pPr algn="l"/>
            <a:r>
              <a:rPr lang="en-US" altLang="zh-CN" sz="1600" dirty="0" err="1"/>
              <a:t>int</a:t>
            </a:r>
            <a:r>
              <a:rPr lang="en-US" altLang="zh-CN" sz="1600" dirty="0"/>
              <a:t> </a:t>
            </a:r>
            <a:r>
              <a:rPr lang="en-US" altLang="zh-CN" sz="1600" dirty="0" err="1"/>
              <a:t>CountTax</a:t>
            </a:r>
            <a:r>
              <a:rPr lang="en-US" altLang="zh-CN" sz="1600" dirty="0"/>
              <a:t>(</a:t>
            </a:r>
            <a:r>
              <a:rPr lang="en-US" altLang="zh-CN" sz="1600" dirty="0" err="1"/>
              <a:t>int</a:t>
            </a:r>
            <a:r>
              <a:rPr lang="en-US" altLang="zh-CN" sz="1600" dirty="0"/>
              <a:t> salary)</a:t>
            </a:r>
          </a:p>
          <a:p>
            <a:pPr algn="l"/>
            <a:r>
              <a:rPr lang="en-US" altLang="zh-CN" sz="1600" dirty="0"/>
              <a:t>{</a:t>
            </a:r>
          </a:p>
          <a:p>
            <a:pPr algn="l"/>
            <a:r>
              <a:rPr lang="en-US" altLang="zh-CN" sz="1600" b="1" dirty="0" smtClean="0"/>
              <a:t>      try</a:t>
            </a:r>
            <a:r>
              <a:rPr lang="en-US" altLang="zh-CN" sz="1600" dirty="0" smtClean="0"/>
              <a:t> </a:t>
            </a:r>
            <a:r>
              <a:rPr lang="en-US" altLang="zh-CN" sz="1600" dirty="0"/>
              <a:t>{</a:t>
            </a:r>
          </a:p>
          <a:p>
            <a:pPr algn="l"/>
            <a:r>
              <a:rPr lang="en-US" altLang="zh-CN" sz="1600" b="1" dirty="0" smtClean="0"/>
              <a:t>           if</a:t>
            </a:r>
            <a:r>
              <a:rPr lang="en-US" altLang="zh-CN" sz="1600" dirty="0"/>
              <a:t>( salary &lt; 0 )</a:t>
            </a:r>
          </a:p>
          <a:p>
            <a:pPr algn="l"/>
            <a:r>
              <a:rPr lang="en-US" altLang="zh-CN" sz="1600" b="1" dirty="0" smtClean="0"/>
              <a:t>                  throw</a:t>
            </a:r>
            <a:r>
              <a:rPr lang="en-US" altLang="zh-CN" sz="1600" dirty="0" smtClean="0"/>
              <a:t> </a:t>
            </a:r>
            <a:r>
              <a:rPr lang="en-US" altLang="zh-CN" sz="1600" dirty="0"/>
              <a:t>string("zero salary");</a:t>
            </a:r>
          </a:p>
          <a:p>
            <a:pPr algn="l"/>
            <a:r>
              <a:rPr lang="en-US" altLang="zh-CN" sz="1600" dirty="0" smtClean="0"/>
              <a:t>          </a:t>
            </a:r>
            <a:r>
              <a:rPr lang="en-US" altLang="zh-CN" sz="1600" dirty="0" err="1" smtClean="0"/>
              <a:t>cout</a:t>
            </a:r>
            <a:r>
              <a:rPr lang="en-US" altLang="zh-CN" sz="1600" dirty="0" smtClean="0"/>
              <a:t> </a:t>
            </a:r>
            <a:r>
              <a:rPr lang="en-US" altLang="zh-CN" sz="1600" dirty="0"/>
              <a:t>&lt;&lt; "counting tax" &lt;&lt; </a:t>
            </a:r>
            <a:r>
              <a:rPr lang="en-US" altLang="zh-CN" sz="1600" dirty="0" err="1"/>
              <a:t>endl</a:t>
            </a:r>
            <a:r>
              <a:rPr lang="en-US" altLang="zh-CN" sz="1600" dirty="0"/>
              <a:t>;</a:t>
            </a:r>
          </a:p>
          <a:p>
            <a:pPr algn="l"/>
            <a:r>
              <a:rPr lang="en-US" altLang="zh-CN" sz="1600" dirty="0" smtClean="0"/>
              <a:t>       }</a:t>
            </a:r>
            <a:endParaRPr lang="en-US" altLang="zh-CN" sz="1600" dirty="0"/>
          </a:p>
          <a:p>
            <a:pPr algn="l"/>
            <a:r>
              <a:rPr lang="en-US" altLang="zh-CN" sz="1600" b="1" dirty="0" smtClean="0"/>
              <a:t>      catch</a:t>
            </a:r>
            <a:r>
              <a:rPr lang="en-US" altLang="zh-CN" sz="1600" dirty="0" smtClean="0"/>
              <a:t> </a:t>
            </a:r>
            <a:r>
              <a:rPr lang="en-US" altLang="zh-CN" sz="1600" dirty="0"/>
              <a:t>(string s ) {</a:t>
            </a:r>
          </a:p>
          <a:p>
            <a:pPr algn="l"/>
            <a:r>
              <a:rPr lang="en-US" altLang="zh-CN" sz="1600" dirty="0" smtClean="0"/>
              <a:t>            </a:t>
            </a:r>
            <a:r>
              <a:rPr lang="en-US" altLang="zh-CN" sz="1600" dirty="0" err="1" smtClean="0"/>
              <a:t>cout</a:t>
            </a:r>
            <a:r>
              <a:rPr lang="en-US" altLang="zh-CN" sz="1600" dirty="0" smtClean="0"/>
              <a:t> </a:t>
            </a:r>
            <a:r>
              <a:rPr lang="en-US" altLang="zh-CN" sz="1600" dirty="0"/>
              <a:t>&lt;&lt; "</a:t>
            </a:r>
            <a:r>
              <a:rPr lang="en-US" altLang="zh-CN" sz="1600" dirty="0" err="1"/>
              <a:t>CountTax</a:t>
            </a:r>
            <a:r>
              <a:rPr lang="en-US" altLang="zh-CN" sz="1600" dirty="0"/>
              <a:t> error : " &lt;&lt; s &lt;&lt; </a:t>
            </a:r>
            <a:r>
              <a:rPr lang="en-US" altLang="zh-CN" sz="1600" dirty="0" err="1"/>
              <a:t>endl</a:t>
            </a:r>
            <a:r>
              <a:rPr lang="en-US" altLang="zh-CN" sz="1600" dirty="0"/>
              <a:t>;</a:t>
            </a:r>
          </a:p>
          <a:p>
            <a:pPr algn="l"/>
            <a:r>
              <a:rPr lang="en-US" altLang="zh-CN" sz="1600" b="1" dirty="0" smtClean="0"/>
              <a:t>            </a:t>
            </a:r>
            <a:r>
              <a:rPr lang="en-US" altLang="zh-CN" sz="1600" b="1" i="1" dirty="0" smtClean="0">
                <a:solidFill>
                  <a:schemeClr val="bg2"/>
                </a:solidFill>
              </a:rPr>
              <a:t>throw</a:t>
            </a:r>
            <a:r>
              <a:rPr lang="en-US" altLang="zh-CN" sz="1600" i="1" dirty="0">
                <a:solidFill>
                  <a:schemeClr val="bg2"/>
                </a:solidFill>
              </a:rPr>
              <a:t>; //</a:t>
            </a:r>
            <a:r>
              <a:rPr lang="zh-CN" altLang="en-US" sz="1600" i="1" dirty="0">
                <a:solidFill>
                  <a:schemeClr val="bg2"/>
                </a:solidFill>
              </a:rPr>
              <a:t>继续抛出捕获的异常</a:t>
            </a:r>
          </a:p>
          <a:p>
            <a:pPr algn="l"/>
            <a:r>
              <a:rPr lang="en-US" altLang="zh-CN" sz="1600" dirty="0" smtClean="0"/>
              <a:t>       }</a:t>
            </a:r>
            <a:endParaRPr lang="zh-CN" altLang="en-US" sz="1600" dirty="0"/>
          </a:p>
          <a:p>
            <a:pPr algn="l"/>
            <a:r>
              <a:rPr lang="en-US" altLang="zh-CN" sz="1600" dirty="0" smtClean="0"/>
              <a:t>       </a:t>
            </a:r>
            <a:r>
              <a:rPr lang="en-US" altLang="zh-CN" sz="1600" dirty="0" err="1" smtClean="0"/>
              <a:t>cout</a:t>
            </a:r>
            <a:r>
              <a:rPr lang="en-US" altLang="zh-CN" sz="1600" dirty="0" smtClean="0"/>
              <a:t> </a:t>
            </a:r>
            <a:r>
              <a:rPr lang="en-US" altLang="zh-CN" sz="1600" dirty="0"/>
              <a:t>&lt;&lt; "tax counted" &lt;&lt; </a:t>
            </a:r>
            <a:r>
              <a:rPr lang="en-US" altLang="zh-CN" sz="1600" dirty="0" err="1"/>
              <a:t>endl</a:t>
            </a:r>
            <a:r>
              <a:rPr lang="en-US" altLang="zh-CN" sz="1600" dirty="0"/>
              <a:t>;</a:t>
            </a:r>
          </a:p>
          <a:p>
            <a:pPr algn="l"/>
            <a:r>
              <a:rPr lang="en-US" altLang="zh-CN" sz="1600" b="1" dirty="0" smtClean="0"/>
              <a:t>        return</a:t>
            </a:r>
            <a:r>
              <a:rPr lang="en-US" altLang="zh-CN" sz="1600" dirty="0" smtClean="0"/>
              <a:t> </a:t>
            </a:r>
            <a:r>
              <a:rPr lang="en-US" altLang="zh-CN" sz="1600" dirty="0"/>
              <a:t>salary * 0.15;</a:t>
            </a:r>
          </a:p>
          <a:p>
            <a:pPr algn="l"/>
            <a:r>
              <a:rPr lang="en-US" altLang="zh-CN" sz="1600" dirty="0"/>
              <a:t>}</a:t>
            </a:r>
          </a:p>
          <a:p>
            <a:pPr marL="281045" algn="l">
              <a:defRPr/>
            </a:pPr>
            <a:endParaRPr lang="zh-CN" altLang="en-US" sz="2800" b="0" dirty="0" smtClean="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5305828"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smtClean="0">
                <a:solidFill>
                  <a:schemeClr val="bg1"/>
                </a:solidFill>
              </a:rPr>
              <a:t>3.</a:t>
            </a:r>
            <a:r>
              <a:rPr lang="zh-TW" altLang="en-US" b="1" dirty="0">
                <a:solidFill>
                  <a:schemeClr val="bg1"/>
                </a:solidFill>
              </a:rPr>
              <a:t>异常的再拋</a:t>
            </a:r>
            <a:r>
              <a:rPr lang="zh-TW" altLang="en-US" b="1" dirty="0" smtClean="0">
                <a:solidFill>
                  <a:schemeClr val="bg1"/>
                </a:solidFill>
              </a:rPr>
              <a:t>出</a:t>
            </a:r>
            <a:endParaRPr lang="zh-CN" altLang="en-US" b="1" dirty="0">
              <a:solidFill>
                <a:schemeClr val="bg1"/>
              </a:solidFill>
            </a:endParaRP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
        <p:nvSpPr>
          <p:cNvPr id="2" name="文本框 1"/>
          <p:cNvSpPr txBox="1"/>
          <p:nvPr/>
        </p:nvSpPr>
        <p:spPr>
          <a:xfrm>
            <a:off x="5379095" y="1053530"/>
            <a:ext cx="6408712" cy="4893647"/>
          </a:xfrm>
          <a:prstGeom prst="rect">
            <a:avLst/>
          </a:prstGeom>
          <a:noFill/>
        </p:spPr>
        <p:txBody>
          <a:bodyPr wrap="square" rtlCol="0">
            <a:spAutoFit/>
          </a:bodyPr>
          <a:lstStyle/>
          <a:p>
            <a:r>
              <a:rPr lang="en-US" altLang="zh-CN" dirty="0" err="1"/>
              <a:t>int</a:t>
            </a:r>
            <a:r>
              <a:rPr lang="en-US" altLang="zh-CN" dirty="0"/>
              <a:t> main()</a:t>
            </a:r>
          </a:p>
          <a:p>
            <a:r>
              <a:rPr lang="en-US" altLang="zh-CN" dirty="0"/>
              <a:t>{</a:t>
            </a:r>
          </a:p>
          <a:p>
            <a:r>
              <a:rPr lang="en-US" altLang="zh-CN" dirty="0" smtClean="0"/>
              <a:t>       double </a:t>
            </a:r>
            <a:r>
              <a:rPr lang="en-US" altLang="zh-CN" dirty="0"/>
              <a:t>f = 1.2;</a:t>
            </a:r>
          </a:p>
          <a:p>
            <a:r>
              <a:rPr lang="en-US" altLang="zh-CN" b="1" dirty="0" smtClean="0"/>
              <a:t>       try</a:t>
            </a:r>
            <a:r>
              <a:rPr lang="en-US" altLang="zh-CN" dirty="0" smtClean="0"/>
              <a:t> </a:t>
            </a:r>
            <a:r>
              <a:rPr lang="en-US" altLang="zh-CN" dirty="0"/>
              <a:t>{</a:t>
            </a:r>
          </a:p>
          <a:p>
            <a:r>
              <a:rPr lang="en-US" altLang="zh-CN" dirty="0" smtClean="0"/>
              <a:t>                  </a:t>
            </a:r>
            <a:r>
              <a:rPr lang="en-US" altLang="zh-CN" dirty="0" err="1" smtClean="0"/>
              <a:t>CountTax</a:t>
            </a:r>
            <a:r>
              <a:rPr lang="en-US" altLang="zh-CN" dirty="0"/>
              <a:t>(-1);</a:t>
            </a:r>
          </a:p>
          <a:p>
            <a:r>
              <a:rPr lang="en-US" altLang="zh-CN" dirty="0" smtClean="0"/>
              <a:t>                   </a:t>
            </a:r>
            <a:r>
              <a:rPr lang="en-US" altLang="zh-CN" dirty="0" err="1" smtClean="0"/>
              <a:t>cout</a:t>
            </a:r>
            <a:r>
              <a:rPr lang="en-US" altLang="zh-CN" dirty="0" smtClean="0"/>
              <a:t> </a:t>
            </a:r>
            <a:r>
              <a:rPr lang="en-US" altLang="zh-CN" dirty="0"/>
              <a:t>&lt;&lt; "end of try block" &lt;&lt; </a:t>
            </a:r>
            <a:r>
              <a:rPr lang="en-US" altLang="zh-CN" dirty="0" err="1"/>
              <a:t>endl</a:t>
            </a:r>
            <a:r>
              <a:rPr lang="en-US" altLang="zh-CN" dirty="0"/>
              <a:t>;</a:t>
            </a:r>
          </a:p>
          <a:p>
            <a:r>
              <a:rPr lang="en-US" altLang="zh-CN" dirty="0" smtClean="0"/>
              <a:t>         }</a:t>
            </a:r>
            <a:endParaRPr lang="en-US" altLang="zh-CN" dirty="0"/>
          </a:p>
          <a:p>
            <a:r>
              <a:rPr lang="en-US" altLang="zh-CN" b="1" dirty="0" smtClean="0"/>
              <a:t>         catch</a:t>
            </a:r>
            <a:r>
              <a:rPr lang="en-US" altLang="zh-CN" dirty="0" smtClean="0"/>
              <a:t>(string </a:t>
            </a:r>
            <a:r>
              <a:rPr lang="en-US" altLang="zh-CN" dirty="0"/>
              <a:t>s) {</a:t>
            </a:r>
          </a:p>
          <a:p>
            <a:r>
              <a:rPr lang="en-US" altLang="zh-CN" dirty="0" smtClean="0"/>
              <a:t>               </a:t>
            </a:r>
            <a:r>
              <a:rPr lang="en-US" altLang="zh-CN" dirty="0" err="1" smtClean="0"/>
              <a:t>cout</a:t>
            </a:r>
            <a:r>
              <a:rPr lang="en-US" altLang="zh-CN" dirty="0" smtClean="0"/>
              <a:t> </a:t>
            </a:r>
            <a:r>
              <a:rPr lang="en-US" altLang="zh-CN" dirty="0"/>
              <a:t>&lt;&lt; s &lt;&lt; </a:t>
            </a:r>
            <a:r>
              <a:rPr lang="en-US" altLang="zh-CN" dirty="0" err="1"/>
              <a:t>endl</a:t>
            </a:r>
            <a:r>
              <a:rPr lang="en-US" altLang="zh-CN" dirty="0"/>
              <a:t>;</a:t>
            </a:r>
          </a:p>
          <a:p>
            <a:r>
              <a:rPr lang="en-US" altLang="zh-CN" dirty="0" smtClean="0"/>
              <a:t>          }</a:t>
            </a:r>
            <a:endParaRPr lang="en-US" altLang="zh-CN" dirty="0"/>
          </a:p>
          <a:p>
            <a:r>
              <a:rPr lang="en-US" altLang="zh-CN" dirty="0" smtClean="0"/>
              <a:t>          </a:t>
            </a:r>
            <a:r>
              <a:rPr lang="en-US" altLang="zh-CN" dirty="0" err="1" smtClean="0"/>
              <a:t>cout</a:t>
            </a:r>
            <a:r>
              <a:rPr lang="en-US" altLang="zh-CN" dirty="0" smtClean="0"/>
              <a:t> </a:t>
            </a:r>
            <a:r>
              <a:rPr lang="en-US" altLang="zh-CN" dirty="0"/>
              <a:t>&lt;&lt; "finished" &lt;&lt; </a:t>
            </a:r>
            <a:r>
              <a:rPr lang="en-US" altLang="zh-CN" dirty="0" err="1"/>
              <a:t>endl</a:t>
            </a:r>
            <a:r>
              <a:rPr lang="en-US" altLang="zh-CN" dirty="0"/>
              <a:t>;</a:t>
            </a:r>
          </a:p>
          <a:p>
            <a:r>
              <a:rPr lang="en-US" altLang="zh-CN" b="1" dirty="0" smtClean="0"/>
              <a:t>           return</a:t>
            </a:r>
            <a:r>
              <a:rPr lang="en-US" altLang="zh-CN" dirty="0" smtClean="0"/>
              <a:t> </a:t>
            </a:r>
            <a:r>
              <a:rPr lang="en-US" altLang="zh-CN" dirty="0"/>
              <a:t>0;</a:t>
            </a:r>
          </a:p>
          <a:p>
            <a:r>
              <a:rPr lang="en-US" altLang="zh-CN" dirty="0"/>
              <a:t>}</a:t>
            </a:r>
          </a:p>
        </p:txBody>
      </p:sp>
    </p:spTree>
    <p:extLst>
      <p:ext uri="{BB962C8B-B14F-4D97-AF65-F5344CB8AC3E}">
        <p14:creationId xmlns:p14="http://schemas.microsoft.com/office/powerpoint/2010/main" val="950614309"/>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62935" y="1413570"/>
            <a:ext cx="11668887" cy="4768478"/>
          </a:xfrm>
        </p:spPr>
        <p:txBody>
          <a:bodyPr/>
          <a:lstStyle/>
          <a:p>
            <a:pPr marL="738336" indent="-457291" algn="l">
              <a:buFont typeface="Wingdings" panose="05000000000000000000" pitchFamily="2" charset="2"/>
              <a:buChar char="l"/>
              <a:defRPr/>
            </a:pPr>
            <a:r>
              <a:rPr lang="zh-CN" altLang="en-US" sz="2400" dirty="0"/>
              <a:t>程序的输出结果如下：</a:t>
            </a:r>
            <a:br>
              <a:rPr lang="zh-CN" altLang="en-US" sz="2400" dirty="0"/>
            </a:br>
            <a:r>
              <a:rPr lang="en-US" altLang="zh-CN" sz="2400" dirty="0" err="1"/>
              <a:t>CountTax</a:t>
            </a:r>
            <a:r>
              <a:rPr lang="en-US" altLang="zh-CN" sz="2400" dirty="0"/>
              <a:t> </a:t>
            </a:r>
            <a:r>
              <a:rPr lang="en-US" altLang="zh-CN" sz="2400" dirty="0" err="1"/>
              <a:t>error:zero</a:t>
            </a:r>
            <a:r>
              <a:rPr lang="en-US" altLang="zh-CN" sz="2400" dirty="0"/>
              <a:t> salary</a:t>
            </a:r>
            <a:br>
              <a:rPr lang="en-US" altLang="zh-CN" sz="2400" dirty="0"/>
            </a:br>
            <a:r>
              <a:rPr lang="en-US" altLang="zh-CN" sz="2400" dirty="0"/>
              <a:t>zero salary</a:t>
            </a:r>
            <a:br>
              <a:rPr lang="en-US" altLang="zh-CN" sz="2400" dirty="0"/>
            </a:br>
            <a:r>
              <a:rPr lang="en-US" altLang="zh-CN" sz="2400" dirty="0" smtClean="0"/>
              <a:t>finished</a:t>
            </a:r>
          </a:p>
          <a:p>
            <a:pPr marL="738336" indent="-457291" algn="l">
              <a:buFont typeface="Wingdings" panose="05000000000000000000" pitchFamily="2" charset="2"/>
              <a:buChar char="l"/>
              <a:defRPr/>
            </a:pPr>
            <a:r>
              <a:rPr lang="zh-CN" altLang="en-US" sz="2400" dirty="0"/>
              <a:t>第 </a:t>
            </a:r>
            <a:r>
              <a:rPr lang="en-US" altLang="zh-CN" sz="2400" dirty="0"/>
              <a:t>14 </a:t>
            </a:r>
            <a:r>
              <a:rPr lang="zh-CN" altLang="en-US" sz="2400" dirty="0"/>
              <a:t>行</a:t>
            </a:r>
            <a:r>
              <a:rPr lang="zh-CN" altLang="en-US" sz="2400" dirty="0" smtClean="0"/>
              <a:t>的</a:t>
            </a:r>
            <a:r>
              <a:rPr lang="en-US" altLang="zh-CN" sz="2400" dirty="0" err="1"/>
              <a:t>hrow</a:t>
            </a:r>
            <a:r>
              <a:rPr lang="en-US" altLang="zh-CN" sz="2400" dirty="0" smtClean="0"/>
              <a:t>;</a:t>
            </a:r>
            <a:r>
              <a:rPr lang="zh-CN" altLang="en-US" sz="2400" dirty="0"/>
              <a:t>没有指明拋出什么样的异常，因此拋出的就是 </a:t>
            </a:r>
            <a:r>
              <a:rPr lang="en-US" altLang="zh-CN" sz="2400" dirty="0"/>
              <a:t>catch </a:t>
            </a:r>
            <a:r>
              <a:rPr lang="zh-CN" altLang="en-US" sz="2400" dirty="0"/>
              <a:t>块捕获到的异常，即 </a:t>
            </a:r>
            <a:r>
              <a:rPr lang="en-US" altLang="zh-CN" sz="2400" dirty="0"/>
              <a:t>string("zero salary")</a:t>
            </a:r>
            <a:r>
              <a:rPr lang="zh-CN" altLang="en-US" sz="2400" dirty="0"/>
              <a:t>。这个异常会被 </a:t>
            </a:r>
            <a:r>
              <a:rPr lang="en-US" altLang="zh-CN" sz="2400" dirty="0"/>
              <a:t>main </a:t>
            </a:r>
            <a:r>
              <a:rPr lang="zh-CN" altLang="en-US" sz="2400" dirty="0"/>
              <a:t>函数中的 </a:t>
            </a:r>
            <a:r>
              <a:rPr lang="en-US" altLang="zh-CN" sz="2400" dirty="0"/>
              <a:t>catch </a:t>
            </a:r>
            <a:r>
              <a:rPr lang="zh-CN" altLang="en-US" sz="2400" dirty="0"/>
              <a:t>块捕获。</a:t>
            </a:r>
            <a:endParaRPr lang="zh-CN" altLang="en-US" sz="2400" b="0" dirty="0" smtClean="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5305828"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smtClean="0">
                <a:solidFill>
                  <a:schemeClr val="bg1"/>
                </a:solidFill>
              </a:rPr>
              <a:t>3.</a:t>
            </a:r>
            <a:r>
              <a:rPr lang="zh-TW" altLang="en-US" b="1" dirty="0">
                <a:solidFill>
                  <a:schemeClr val="bg1"/>
                </a:solidFill>
              </a:rPr>
              <a:t>异常的再拋</a:t>
            </a:r>
            <a:r>
              <a:rPr lang="zh-TW" altLang="en-US" b="1" dirty="0" smtClean="0">
                <a:solidFill>
                  <a:schemeClr val="bg1"/>
                </a:solidFill>
              </a:rPr>
              <a:t>出</a:t>
            </a:r>
            <a:endParaRPr lang="zh-CN" altLang="en-US" b="1" dirty="0">
              <a:solidFill>
                <a:schemeClr val="bg1"/>
              </a:solidFill>
            </a:endParaRP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3616264464"/>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43942" y="834458"/>
            <a:ext cx="11760863" cy="5259632"/>
          </a:xfrm>
        </p:spPr>
        <p:txBody>
          <a:bodyPr/>
          <a:lstStyle/>
          <a:p>
            <a:pPr marL="738336" indent="-457291" algn="l">
              <a:buFont typeface="Wingdings" panose="05000000000000000000" pitchFamily="2" charset="2"/>
              <a:buChar char="l"/>
              <a:defRPr/>
            </a:pPr>
            <a:r>
              <a:rPr lang="zh-CN" altLang="en-US" sz="2000" dirty="0"/>
              <a:t>为了增强程序的可读性和可维护性，使程序员在使用一个函数时就能看出这个函数可能会拋出哪些异常，</a:t>
            </a:r>
            <a:r>
              <a:rPr lang="en-US" altLang="zh-CN" sz="2000" dirty="0"/>
              <a:t>C++ </a:t>
            </a:r>
            <a:r>
              <a:rPr lang="zh-CN" altLang="en-US" sz="2000" dirty="0"/>
              <a:t>允许在函数声明和定义时，加上它所能拋出的异常的列表，具体写法如下</a:t>
            </a:r>
            <a:r>
              <a:rPr lang="zh-CN" altLang="en-US" sz="2000" dirty="0" smtClean="0"/>
              <a:t>：</a:t>
            </a:r>
            <a:endParaRPr lang="en-US" altLang="zh-CN" sz="2000" dirty="0" smtClean="0"/>
          </a:p>
          <a:p>
            <a:pPr marL="281045" algn="l">
              <a:defRPr/>
            </a:pPr>
            <a:r>
              <a:rPr lang="en-US" altLang="zh-CN" sz="2000" dirty="0" smtClean="0"/>
              <a:t>          </a:t>
            </a:r>
            <a:r>
              <a:rPr lang="en-US" altLang="zh-CN" sz="2000" dirty="0" smtClean="0">
                <a:solidFill>
                  <a:schemeClr val="bg2"/>
                </a:solidFill>
              </a:rPr>
              <a:t>void </a:t>
            </a:r>
            <a:r>
              <a:rPr lang="en-US" altLang="zh-CN" sz="2000" dirty="0" err="1">
                <a:solidFill>
                  <a:schemeClr val="bg2"/>
                </a:solidFill>
              </a:rPr>
              <a:t>func</a:t>
            </a:r>
            <a:r>
              <a:rPr lang="en-US" altLang="zh-CN" sz="2000" dirty="0">
                <a:solidFill>
                  <a:schemeClr val="bg2"/>
                </a:solidFill>
              </a:rPr>
              <a:t>() throw (</a:t>
            </a:r>
            <a:r>
              <a:rPr lang="en-US" altLang="zh-CN" sz="2000" dirty="0" err="1">
                <a:solidFill>
                  <a:schemeClr val="bg2"/>
                </a:solidFill>
              </a:rPr>
              <a:t>int</a:t>
            </a:r>
            <a:r>
              <a:rPr lang="en-US" altLang="zh-CN" sz="2000" dirty="0">
                <a:solidFill>
                  <a:schemeClr val="bg2"/>
                </a:solidFill>
              </a:rPr>
              <a:t>, double, A, B, C</a:t>
            </a:r>
            <a:r>
              <a:rPr lang="en-US" altLang="zh-CN" sz="2000" dirty="0" smtClean="0">
                <a:solidFill>
                  <a:schemeClr val="bg2"/>
                </a:solidFill>
              </a:rPr>
              <a:t>);</a:t>
            </a:r>
          </a:p>
          <a:p>
            <a:pPr marL="738336" indent="-457291" algn="l">
              <a:buFont typeface="Wingdings" panose="05000000000000000000" pitchFamily="2" charset="2"/>
              <a:buChar char="l"/>
              <a:defRPr/>
            </a:pPr>
            <a:r>
              <a:rPr lang="zh-CN" altLang="en-US" sz="2000" dirty="0" smtClean="0"/>
              <a:t>或</a:t>
            </a:r>
            <a:endParaRPr lang="en-US" altLang="zh-CN" sz="2000" dirty="0" smtClean="0"/>
          </a:p>
          <a:p>
            <a:pPr marL="281045" algn="l">
              <a:defRPr/>
            </a:pPr>
            <a:r>
              <a:rPr lang="en-US" altLang="zh-CN" sz="2000" dirty="0" smtClean="0"/>
              <a:t>         </a:t>
            </a:r>
            <a:r>
              <a:rPr lang="en-US" altLang="zh-CN" sz="2000" dirty="0" smtClean="0">
                <a:solidFill>
                  <a:schemeClr val="bg2"/>
                </a:solidFill>
              </a:rPr>
              <a:t>void </a:t>
            </a:r>
            <a:r>
              <a:rPr lang="en-US" altLang="zh-CN" sz="2000" dirty="0" err="1">
                <a:solidFill>
                  <a:schemeClr val="bg2"/>
                </a:solidFill>
              </a:rPr>
              <a:t>func</a:t>
            </a:r>
            <a:r>
              <a:rPr lang="en-US" altLang="zh-CN" sz="2000" dirty="0">
                <a:solidFill>
                  <a:schemeClr val="bg2"/>
                </a:solidFill>
              </a:rPr>
              <a:t>() throw (</a:t>
            </a:r>
            <a:r>
              <a:rPr lang="en-US" altLang="zh-CN" sz="2000" dirty="0" err="1">
                <a:solidFill>
                  <a:schemeClr val="bg2"/>
                </a:solidFill>
              </a:rPr>
              <a:t>int</a:t>
            </a:r>
            <a:r>
              <a:rPr lang="en-US" altLang="zh-CN" sz="2000" dirty="0">
                <a:solidFill>
                  <a:schemeClr val="bg2"/>
                </a:solidFill>
              </a:rPr>
              <a:t>, double, A, B, C</a:t>
            </a:r>
            <a:r>
              <a:rPr lang="en-US" altLang="zh-CN" sz="2000" dirty="0" smtClean="0">
                <a:solidFill>
                  <a:schemeClr val="bg2"/>
                </a:solidFill>
              </a:rPr>
              <a:t>){...}</a:t>
            </a:r>
          </a:p>
          <a:p>
            <a:pPr marL="738336" indent="-457291" algn="l">
              <a:buFont typeface="Wingdings" panose="05000000000000000000" pitchFamily="2" charset="2"/>
              <a:buChar char="l"/>
              <a:defRPr/>
            </a:pPr>
            <a:r>
              <a:rPr lang="zh-CN" altLang="en-US" sz="2000" dirty="0"/>
              <a:t>上面的写法表明 </a:t>
            </a:r>
            <a:r>
              <a:rPr lang="en-US" altLang="zh-CN" sz="2000" dirty="0" err="1"/>
              <a:t>func</a:t>
            </a:r>
            <a:r>
              <a:rPr lang="en-US" altLang="zh-CN" sz="2000" dirty="0"/>
              <a:t> </a:t>
            </a:r>
            <a:r>
              <a:rPr lang="zh-CN" altLang="en-US" sz="2000" dirty="0"/>
              <a:t>可能拋出 </a:t>
            </a:r>
            <a:r>
              <a:rPr lang="en-US" altLang="zh-CN" sz="2000" dirty="0" err="1"/>
              <a:t>int</a:t>
            </a:r>
            <a:r>
              <a:rPr lang="en-US" altLang="zh-CN" sz="2000" dirty="0"/>
              <a:t> </a:t>
            </a:r>
            <a:r>
              <a:rPr lang="zh-CN" altLang="en-US" sz="2000" dirty="0"/>
              <a:t>型、</a:t>
            </a:r>
            <a:r>
              <a:rPr lang="en-US" altLang="zh-CN" sz="2000" dirty="0"/>
              <a:t>double </a:t>
            </a:r>
            <a:r>
              <a:rPr lang="zh-CN" altLang="en-US" sz="2000" dirty="0"/>
              <a:t>型以及 </a:t>
            </a:r>
            <a:r>
              <a:rPr lang="en-US" altLang="zh-CN" sz="2000" dirty="0"/>
              <a:t>A</a:t>
            </a:r>
            <a:r>
              <a:rPr lang="zh-CN" altLang="en-US" sz="2000" dirty="0"/>
              <a:t>、</a:t>
            </a:r>
            <a:r>
              <a:rPr lang="en-US" altLang="zh-CN" sz="2000" dirty="0"/>
              <a:t>B</a:t>
            </a:r>
            <a:r>
              <a:rPr lang="zh-CN" altLang="en-US" sz="2000" dirty="0"/>
              <a:t>、</a:t>
            </a:r>
            <a:r>
              <a:rPr lang="en-US" altLang="zh-CN" sz="2000" dirty="0"/>
              <a:t>C </a:t>
            </a:r>
            <a:r>
              <a:rPr lang="zh-CN" altLang="en-US" sz="2000" dirty="0"/>
              <a:t>三种类型的异常。异常声明列表可以在函数声明时写，也可以在函数定义时写。如果两处都写，则两处应一致</a:t>
            </a:r>
            <a:r>
              <a:rPr lang="zh-CN" altLang="en-US" sz="2000" dirty="0" smtClean="0"/>
              <a:t>。</a:t>
            </a:r>
            <a:endParaRPr lang="en-US" altLang="zh-CN" sz="2000" dirty="0" smtClean="0"/>
          </a:p>
          <a:p>
            <a:pPr marL="738336" indent="-457291" algn="l">
              <a:buFont typeface="Wingdings" panose="05000000000000000000" pitchFamily="2" charset="2"/>
              <a:buChar char="l"/>
              <a:defRPr/>
            </a:pPr>
            <a:r>
              <a:rPr lang="zh-CN" altLang="en-US" sz="2000" dirty="0"/>
              <a:t>如果异常声明列表如下编写</a:t>
            </a:r>
            <a:r>
              <a:rPr lang="zh-CN" altLang="en-US" sz="2000" dirty="0" smtClean="0"/>
              <a:t>：</a:t>
            </a:r>
            <a:endParaRPr lang="en-US" altLang="zh-CN" sz="2000" dirty="0" smtClean="0"/>
          </a:p>
          <a:p>
            <a:pPr marL="281045" algn="l">
              <a:defRPr/>
            </a:pPr>
            <a:r>
              <a:rPr lang="en-US" altLang="zh-CN" sz="2000" dirty="0" smtClean="0"/>
              <a:t>       </a:t>
            </a:r>
            <a:r>
              <a:rPr lang="en-US" altLang="zh-CN" sz="2000" dirty="0" smtClean="0">
                <a:solidFill>
                  <a:schemeClr val="bg2"/>
                </a:solidFill>
              </a:rPr>
              <a:t>void </a:t>
            </a:r>
            <a:r>
              <a:rPr lang="en-US" altLang="zh-CN" sz="2000" dirty="0" err="1">
                <a:solidFill>
                  <a:schemeClr val="bg2"/>
                </a:solidFill>
              </a:rPr>
              <a:t>func</a:t>
            </a:r>
            <a:r>
              <a:rPr lang="en-US" altLang="zh-CN" sz="2000" dirty="0">
                <a:solidFill>
                  <a:schemeClr val="bg2"/>
                </a:solidFill>
              </a:rPr>
              <a:t>() throw </a:t>
            </a:r>
            <a:r>
              <a:rPr lang="en-US" altLang="zh-CN" sz="2000" dirty="0" smtClean="0">
                <a:solidFill>
                  <a:schemeClr val="bg2"/>
                </a:solidFill>
              </a:rPr>
              <a:t>();</a:t>
            </a:r>
          </a:p>
          <a:p>
            <a:pPr marL="738336" indent="-457291" algn="l">
              <a:buFont typeface="Wingdings" panose="05000000000000000000" pitchFamily="2" charset="2"/>
              <a:buChar char="l"/>
              <a:defRPr/>
            </a:pPr>
            <a:r>
              <a:rPr lang="zh-CN" altLang="en-US" sz="2000" dirty="0"/>
              <a:t>则说明 </a:t>
            </a:r>
            <a:r>
              <a:rPr lang="en-US" altLang="zh-CN" sz="2000" dirty="0" err="1"/>
              <a:t>func</a:t>
            </a:r>
            <a:r>
              <a:rPr lang="en-US" altLang="zh-CN" sz="2000" dirty="0"/>
              <a:t> </a:t>
            </a:r>
            <a:r>
              <a:rPr lang="zh-CN" altLang="en-US" sz="2000" dirty="0"/>
              <a:t>函数不会拋出任何异常</a:t>
            </a:r>
            <a:r>
              <a:rPr lang="zh-CN" altLang="en-US" sz="2000" dirty="0" smtClean="0"/>
              <a:t>。</a:t>
            </a:r>
            <a:endParaRPr lang="en-US" altLang="zh-CN" sz="2000" dirty="0" smtClean="0"/>
          </a:p>
          <a:p>
            <a:pPr marL="738336" indent="-457291" algn="l">
              <a:buFont typeface="Wingdings" panose="05000000000000000000" pitchFamily="2" charset="2"/>
              <a:buChar char="l"/>
              <a:defRPr/>
            </a:pPr>
            <a:r>
              <a:rPr lang="zh-CN" altLang="en-US" sz="2000" dirty="0"/>
              <a:t>一个函数如果不交待能拋出哪些类型的异常，就可以拋出任何类型的异常</a:t>
            </a:r>
            <a:r>
              <a:rPr lang="zh-CN" altLang="en-US" sz="2000" dirty="0" smtClean="0"/>
              <a:t>。</a:t>
            </a:r>
            <a:endParaRPr lang="en-US" altLang="zh-CN" sz="2000" dirty="0" smtClean="0"/>
          </a:p>
          <a:p>
            <a:pPr marL="738336" indent="-457291" algn="l">
              <a:buFont typeface="Wingdings" panose="05000000000000000000" pitchFamily="2" charset="2"/>
              <a:buChar char="l"/>
              <a:defRPr/>
            </a:pPr>
            <a:r>
              <a:rPr lang="zh-CN" altLang="en-US" sz="2000" dirty="0"/>
              <a:t>函数如果拋出了其异常声明列表中没有的异常，在编译时不会引发错误，但在运行时， </a:t>
            </a:r>
            <a:r>
              <a:rPr lang="en-US" altLang="zh-CN" sz="2000" dirty="0"/>
              <a:t>Dev C++ </a:t>
            </a:r>
            <a:r>
              <a:rPr lang="zh-CN" altLang="en-US" sz="2000" dirty="0"/>
              <a:t>编译出来的程序会出错；用 </a:t>
            </a:r>
            <a:r>
              <a:rPr lang="en-US" altLang="zh-CN" sz="2000" dirty="0"/>
              <a:t>Visual Studio 2010 </a:t>
            </a:r>
            <a:r>
              <a:rPr lang="zh-CN" altLang="en-US" sz="2000" dirty="0"/>
              <a:t>编译出来的程序则不会出错，异常声明列表不起实际作用。</a:t>
            </a:r>
            <a:br>
              <a:rPr lang="zh-CN" altLang="en-US" sz="2000" dirty="0"/>
            </a:br>
            <a:r>
              <a:rPr lang="zh-CN" altLang="en-US" sz="2000" dirty="0"/>
              <a:t/>
            </a:r>
            <a:br>
              <a:rPr lang="zh-CN" altLang="en-US" sz="2000" dirty="0"/>
            </a:br>
            <a:endParaRPr lang="zh-CN" altLang="en-US" sz="2000" dirty="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5305828"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smtClean="0">
                <a:solidFill>
                  <a:schemeClr val="bg1"/>
                </a:solidFill>
              </a:rPr>
              <a:t>4.</a:t>
            </a:r>
            <a:r>
              <a:rPr lang="zh-CN" altLang="en-US" b="1" dirty="0"/>
              <a:t>函数的异常声明列表</a:t>
            </a: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879568532"/>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62936" y="1413570"/>
            <a:ext cx="11242378" cy="720080"/>
          </a:xfrm>
        </p:spPr>
        <p:txBody>
          <a:bodyPr/>
          <a:lstStyle/>
          <a:p>
            <a:pPr marL="738336" indent="-457291" algn="l">
              <a:buFont typeface="Wingdings" panose="05000000000000000000" pitchFamily="2" charset="2"/>
              <a:buChar char="l"/>
              <a:defRPr/>
            </a:pPr>
            <a:r>
              <a:rPr lang="en-US" altLang="zh-CN" sz="2000" dirty="0"/>
              <a:t>C++ </a:t>
            </a:r>
            <a:r>
              <a:rPr lang="zh-CN" altLang="en-US" sz="2000" dirty="0"/>
              <a:t>标准库中有一些类代表异常，这些类都是从 </a:t>
            </a:r>
            <a:r>
              <a:rPr lang="en-US" altLang="zh-CN" sz="2000" dirty="0"/>
              <a:t>exception </a:t>
            </a:r>
            <a:r>
              <a:rPr lang="zh-CN" altLang="en-US" sz="2000" dirty="0"/>
              <a:t>类派生而来的。常用的几个异常类如</a:t>
            </a:r>
            <a:r>
              <a:rPr lang="zh-CN" altLang="en-US" sz="2000" dirty="0" smtClean="0"/>
              <a:t>图所</a:t>
            </a:r>
            <a:r>
              <a:rPr lang="zh-CN" altLang="en-US" sz="2000" dirty="0"/>
              <a:t>示。</a:t>
            </a:r>
            <a:endParaRPr lang="zh-CN" altLang="en-US" sz="2000" b="0" dirty="0" smtClean="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5305828"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smtClean="0">
                <a:solidFill>
                  <a:schemeClr val="bg1"/>
                </a:solidFill>
              </a:rPr>
              <a:t>5.</a:t>
            </a:r>
            <a:r>
              <a:rPr lang="en-US" altLang="zh-CN" b="1" dirty="0"/>
              <a:t> </a:t>
            </a:r>
            <a:r>
              <a:rPr lang="en-US" altLang="zh-CN" sz="3200" kern="0" dirty="0">
                <a:solidFill>
                  <a:schemeClr val="bg1"/>
                </a:solidFill>
              </a:rPr>
              <a:t>C++</a:t>
            </a:r>
            <a:r>
              <a:rPr lang="zh-CN" altLang="en-US" sz="3200" kern="0" dirty="0">
                <a:solidFill>
                  <a:schemeClr val="bg1"/>
                </a:solidFill>
              </a:rPr>
              <a:t>标准异常类</a:t>
            </a: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
        <p:nvSpPr>
          <p:cNvPr id="16" name="Rectangle 2"/>
          <p:cNvSpPr txBox="1">
            <a:spLocks noChangeArrowheads="1"/>
          </p:cNvSpPr>
          <p:nvPr/>
        </p:nvSpPr>
        <p:spPr>
          <a:xfrm>
            <a:off x="338535" y="4403722"/>
            <a:ext cx="11593288" cy="1906391"/>
          </a:xfrm>
          <a:prstGeom prst="rect">
            <a:avLst/>
          </a:prstGeom>
        </p:spPr>
        <p:txBody>
          <a:bodyPr/>
          <a:lstStyle>
            <a:lvl1pPr marL="0" indent="0" algn="ctr" defTabSz="1217613" rtl="0" eaLnBrk="1" fontAlgn="base" hangingPunct="1">
              <a:spcBef>
                <a:spcPct val="20000"/>
              </a:spcBef>
              <a:spcAft>
                <a:spcPct val="0"/>
              </a:spcAft>
              <a:buFont typeface="Arial" pitchFamily="34" charset="0"/>
              <a:buNone/>
              <a:defRPr sz="4300">
                <a:solidFill>
                  <a:schemeClr val="tx1"/>
                </a:solidFill>
                <a:latin typeface="+mn-lt"/>
                <a:ea typeface="+mn-ea"/>
                <a:cs typeface="+mn-cs"/>
              </a:defRPr>
            </a:lvl1pPr>
            <a:lvl2pPr marL="457200" indent="0" algn="ctr" defTabSz="1217613" rtl="0" eaLnBrk="1" fontAlgn="base" hangingPunct="1">
              <a:spcBef>
                <a:spcPct val="20000"/>
              </a:spcBef>
              <a:spcAft>
                <a:spcPct val="0"/>
              </a:spcAft>
              <a:buFont typeface="Arial" pitchFamily="34" charset="0"/>
              <a:buNone/>
              <a:defRPr sz="3800">
                <a:solidFill>
                  <a:schemeClr val="tx1"/>
                </a:solidFill>
                <a:latin typeface="+mn-lt"/>
                <a:ea typeface="+mn-ea"/>
              </a:defRPr>
            </a:lvl2pPr>
            <a:lvl3pPr marL="914400" indent="0" algn="ctr" defTabSz="1217613" rtl="0" eaLnBrk="1" fontAlgn="base" hangingPunct="1">
              <a:spcBef>
                <a:spcPct val="20000"/>
              </a:spcBef>
              <a:spcAft>
                <a:spcPct val="0"/>
              </a:spcAft>
              <a:buFont typeface="Arial" pitchFamily="34" charset="0"/>
              <a:buNone/>
              <a:defRPr sz="3100">
                <a:solidFill>
                  <a:schemeClr val="tx1"/>
                </a:solidFill>
                <a:latin typeface="+mn-lt"/>
                <a:ea typeface="+mn-ea"/>
              </a:defRPr>
            </a:lvl3pPr>
            <a:lvl4pPr marL="13716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4pPr>
            <a:lvl5pPr marL="18288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5pPr>
            <a:lvl6pPr marL="22860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6pPr>
            <a:lvl7pPr marL="27432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7pPr>
            <a:lvl8pPr marL="32004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8pPr>
            <a:lvl9pPr marL="36576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9pPr>
          </a:lstStyle>
          <a:p>
            <a:pPr marL="738336" indent="-457291" algn="l">
              <a:buFont typeface="Wingdings" panose="05000000000000000000" pitchFamily="2" charset="2"/>
              <a:buChar char="l"/>
              <a:defRPr/>
            </a:pPr>
            <a:r>
              <a:rPr lang="en-US" altLang="zh-CN" sz="2000" dirty="0" err="1"/>
              <a:t>bad_typeid</a:t>
            </a:r>
            <a:r>
              <a:rPr lang="zh-CN" altLang="en-US" sz="2000" dirty="0"/>
              <a:t>、</a:t>
            </a:r>
            <a:r>
              <a:rPr lang="en-US" altLang="zh-CN" sz="2000" dirty="0" err="1"/>
              <a:t>bad_cast</a:t>
            </a:r>
            <a:r>
              <a:rPr lang="zh-CN" altLang="en-US" sz="2000" dirty="0"/>
              <a:t>、</a:t>
            </a:r>
            <a:r>
              <a:rPr lang="en-US" altLang="zh-CN" sz="2000" dirty="0" err="1"/>
              <a:t>bad_alloc</a:t>
            </a:r>
            <a:r>
              <a:rPr lang="zh-CN" altLang="en-US" sz="2000" dirty="0"/>
              <a:t>、</a:t>
            </a:r>
            <a:r>
              <a:rPr lang="en-US" altLang="zh-CN" sz="2000" dirty="0" err="1"/>
              <a:t>ios_base</a:t>
            </a:r>
            <a:r>
              <a:rPr lang="en-US" altLang="zh-CN" sz="2000" dirty="0"/>
              <a:t>::failure</a:t>
            </a:r>
            <a:r>
              <a:rPr lang="zh-CN" altLang="en-US" sz="2000" dirty="0"/>
              <a:t>、</a:t>
            </a:r>
            <a:r>
              <a:rPr lang="en-US" altLang="zh-CN" sz="2000" dirty="0" err="1"/>
              <a:t>out_of_range</a:t>
            </a:r>
            <a:r>
              <a:rPr lang="en-US" altLang="zh-CN" sz="2000" dirty="0"/>
              <a:t> </a:t>
            </a:r>
            <a:r>
              <a:rPr lang="zh-CN" altLang="en-US" sz="2000" dirty="0"/>
              <a:t>都是 </a:t>
            </a:r>
            <a:r>
              <a:rPr lang="en-US" altLang="zh-CN" sz="2000" dirty="0"/>
              <a:t>exception </a:t>
            </a:r>
            <a:r>
              <a:rPr lang="zh-CN" altLang="en-US" sz="2000" dirty="0"/>
              <a:t>类的派生类。</a:t>
            </a:r>
            <a:r>
              <a:rPr lang="en-US" altLang="zh-CN" sz="2000" dirty="0"/>
              <a:t>C++ </a:t>
            </a:r>
            <a:r>
              <a:rPr lang="zh-CN" altLang="en-US" sz="2000" dirty="0"/>
              <a:t>程序在碰到某些异常时，即使程序中没有写 </a:t>
            </a:r>
            <a:r>
              <a:rPr lang="en-US" altLang="zh-CN" sz="2000" dirty="0"/>
              <a:t>throw </a:t>
            </a:r>
            <a:r>
              <a:rPr lang="zh-CN" altLang="en-US" sz="2000" dirty="0"/>
              <a:t>语句，也会自动拋出上述异常类的对象。这些异常类还都有名为 </a:t>
            </a:r>
            <a:r>
              <a:rPr lang="en-US" altLang="zh-CN" sz="2000" dirty="0"/>
              <a:t>what </a:t>
            </a:r>
            <a:r>
              <a:rPr lang="zh-CN" altLang="en-US" sz="2000" dirty="0"/>
              <a:t>的成员函数，返回字符串形式的异常描述信息。使用这些异常类需要包含头文件 </a:t>
            </a:r>
            <a:r>
              <a:rPr lang="en-US" altLang="zh-CN" sz="2000" dirty="0" err="1"/>
              <a:t>stdexcept</a:t>
            </a:r>
            <a:r>
              <a:rPr lang="zh-CN" altLang="en-US" sz="2000" dirty="0"/>
              <a:t>。</a:t>
            </a:r>
            <a:endParaRPr lang="zh-CN" altLang="en-US" sz="2000" kern="0" dirty="0" smtClean="0"/>
          </a:p>
        </p:txBody>
      </p:sp>
      <p:pic>
        <p:nvPicPr>
          <p:cNvPr id="3074" name="Picture 2" descr="http://c.biancheng.net/uploads/allimg/180912/1-1P912101914246.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78895" y="1975196"/>
            <a:ext cx="3724275" cy="1866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0553947"/>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62935" y="1413570"/>
            <a:ext cx="11760863" cy="4768478"/>
          </a:xfrm>
        </p:spPr>
        <p:txBody>
          <a:bodyPr/>
          <a:lstStyle/>
          <a:p>
            <a:pPr algn="l"/>
            <a:r>
              <a:rPr lang="zh-CN" altLang="en-US" sz="2000" dirty="0"/>
              <a:t>下面分别介绍以上几个异常类。本节程序的输出以 </a:t>
            </a:r>
            <a:r>
              <a:rPr lang="en-US" altLang="zh-CN" sz="2000" dirty="0"/>
              <a:t>Visual Studio 2010</a:t>
            </a:r>
            <a:r>
              <a:rPr lang="zh-CN" altLang="en-US" sz="2000" dirty="0"/>
              <a:t>为准，</a:t>
            </a:r>
            <a:r>
              <a:rPr lang="en-US" altLang="zh-CN" sz="2000" dirty="0"/>
              <a:t>Dev C++ </a:t>
            </a:r>
            <a:r>
              <a:rPr lang="zh-CN" altLang="en-US" sz="2000" dirty="0"/>
              <a:t>编译的程序输出有所不同</a:t>
            </a:r>
            <a:r>
              <a:rPr lang="zh-CN" altLang="en-US" sz="2000" dirty="0" smtClean="0"/>
              <a:t>。</a:t>
            </a:r>
            <a:endParaRPr lang="en-US" altLang="zh-CN" sz="2000" dirty="0" smtClean="0"/>
          </a:p>
          <a:p>
            <a:pPr algn="l"/>
            <a:r>
              <a:rPr lang="en-US" altLang="zh-CN" sz="2000" b="1" dirty="0" smtClean="0"/>
              <a:t>1</a:t>
            </a:r>
            <a:r>
              <a:rPr lang="en-US" altLang="zh-CN" sz="2000" b="1" dirty="0"/>
              <a:t>) </a:t>
            </a:r>
            <a:r>
              <a:rPr lang="en-US" altLang="zh-CN" sz="2000" b="1" dirty="0" err="1"/>
              <a:t>bad_typeid</a:t>
            </a:r>
            <a:endParaRPr lang="en-US" altLang="zh-CN" sz="2000" b="1" dirty="0"/>
          </a:p>
          <a:p>
            <a:pPr algn="l"/>
            <a:r>
              <a:rPr lang="zh-CN" altLang="en-US" sz="2000" dirty="0"/>
              <a:t>使用 </a:t>
            </a:r>
            <a:r>
              <a:rPr lang="en-US" altLang="zh-CN" sz="2000" dirty="0" err="1"/>
              <a:t>typeid</a:t>
            </a:r>
            <a:r>
              <a:rPr lang="en-US" altLang="zh-CN" sz="2000" dirty="0"/>
              <a:t> </a:t>
            </a:r>
            <a:r>
              <a:rPr lang="zh-CN" altLang="en-US" sz="2000" dirty="0"/>
              <a:t>运算符时，如果其操作数是一个多态类的</a:t>
            </a:r>
            <a:r>
              <a:rPr lang="zh-CN" altLang="en-US" sz="2000" dirty="0">
                <a:hlinkClick r:id="rId3"/>
              </a:rPr>
              <a:t>指针</a:t>
            </a:r>
            <a:r>
              <a:rPr lang="zh-CN" altLang="en-US" sz="2000" dirty="0"/>
              <a:t>，而该指针的值为 </a:t>
            </a:r>
            <a:r>
              <a:rPr lang="en-US" altLang="zh-CN" sz="2000" dirty="0"/>
              <a:t>NULL</a:t>
            </a:r>
            <a:r>
              <a:rPr lang="zh-CN" altLang="en-US" sz="2000" dirty="0"/>
              <a:t>，则会拋出此异常</a:t>
            </a:r>
            <a:r>
              <a:rPr lang="zh-CN" altLang="en-US" sz="2000" dirty="0" smtClean="0"/>
              <a:t>。</a:t>
            </a:r>
            <a:endParaRPr lang="en-US" altLang="zh-CN" sz="2000" dirty="0" smtClean="0"/>
          </a:p>
          <a:p>
            <a:pPr algn="l"/>
            <a:r>
              <a:rPr lang="en-US" altLang="zh-CN" sz="2000" b="1" dirty="0" smtClean="0"/>
              <a:t>2</a:t>
            </a:r>
            <a:r>
              <a:rPr lang="en-US" altLang="zh-CN" sz="2000" b="1" dirty="0"/>
              <a:t>) </a:t>
            </a:r>
            <a:r>
              <a:rPr lang="en-US" altLang="zh-CN" sz="2000" b="1" dirty="0" err="1"/>
              <a:t>bad_cast</a:t>
            </a:r>
            <a:endParaRPr lang="en-US" altLang="zh-CN" sz="2000" b="1" dirty="0"/>
          </a:p>
          <a:p>
            <a:pPr algn="l"/>
            <a:r>
              <a:rPr lang="zh-CN" altLang="en-US" sz="2000" dirty="0"/>
              <a:t>在用 </a:t>
            </a:r>
            <a:r>
              <a:rPr lang="en-US" altLang="zh-CN" sz="2000" dirty="0" err="1"/>
              <a:t>dynamic_cast</a:t>
            </a:r>
            <a:r>
              <a:rPr lang="en-US" altLang="zh-CN" sz="2000" dirty="0"/>
              <a:t> </a:t>
            </a:r>
            <a:r>
              <a:rPr lang="zh-CN" altLang="en-US" sz="2000" dirty="0"/>
              <a:t>进行从多态基类对象（或引用）到派生类的引用的强制类型转换时，如果转换是不安全的，则会拋出此异常</a:t>
            </a:r>
            <a:r>
              <a:rPr lang="zh-CN" altLang="en-US" sz="2000" dirty="0" smtClean="0"/>
              <a:t>。</a:t>
            </a:r>
            <a:endParaRPr lang="zh-CN" altLang="en-US" sz="2000" b="0" dirty="0" smtClean="0"/>
          </a:p>
        </p:txBody>
      </p:sp>
      <p:pic>
        <p:nvPicPr>
          <p:cNvPr id="3" name="矩形 15"/>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4819700"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a:solidFill>
                  <a:schemeClr val="bg1"/>
                </a:solidFill>
              </a:rPr>
              <a:t>5.</a:t>
            </a:r>
            <a:r>
              <a:rPr lang="en-US" altLang="zh-CN" sz="3200" b="1" dirty="0"/>
              <a:t> </a:t>
            </a:r>
            <a:r>
              <a:rPr lang="en-US" altLang="zh-CN" sz="3200" kern="0" dirty="0">
                <a:solidFill>
                  <a:schemeClr val="bg1"/>
                </a:solidFill>
              </a:rPr>
              <a:t>C++</a:t>
            </a:r>
            <a:r>
              <a:rPr lang="zh-CN" altLang="en-US" sz="3200" kern="0" dirty="0">
                <a:solidFill>
                  <a:schemeClr val="bg1"/>
                </a:solidFill>
              </a:rPr>
              <a:t>标准异常类</a:t>
            </a: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2784238656"/>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202982" y="837506"/>
            <a:ext cx="11815367" cy="633670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en-US" altLang="zh-CN" sz="2000" b="0" dirty="0"/>
              <a:t>C++ </a:t>
            </a:r>
            <a:r>
              <a:rPr lang="zh-CN" altLang="en-US" sz="2000" b="0" dirty="0"/>
              <a:t>引入了四种功能不同的强制类型转换运算符以进行强制类型转换：</a:t>
            </a:r>
            <a:r>
              <a:rPr lang="en-US" altLang="zh-CN" sz="2000" b="0" dirty="0" err="1"/>
              <a:t>static_cast</a:t>
            </a:r>
            <a:r>
              <a:rPr lang="zh-CN" altLang="en-US" sz="2000" b="0" dirty="0"/>
              <a:t>、</a:t>
            </a:r>
            <a:r>
              <a:rPr lang="en-US" altLang="zh-CN" sz="2000" b="0" dirty="0" err="1"/>
              <a:t>reinterpret_cast</a:t>
            </a:r>
            <a:r>
              <a:rPr lang="zh-CN" altLang="en-US" sz="2000" b="0" dirty="0"/>
              <a:t>、</a:t>
            </a:r>
            <a:r>
              <a:rPr lang="en-US" altLang="zh-CN" sz="2000" b="0" dirty="0" err="1"/>
              <a:t>const_cast</a:t>
            </a:r>
            <a:r>
              <a:rPr lang="en-US" altLang="zh-CN" sz="2000" b="0" dirty="0"/>
              <a:t> </a:t>
            </a:r>
            <a:r>
              <a:rPr lang="zh-CN" altLang="en-US" sz="2000" b="0" dirty="0"/>
              <a:t>和 </a:t>
            </a:r>
            <a:r>
              <a:rPr lang="en-US" altLang="zh-CN" sz="2000" b="0" dirty="0" err="1"/>
              <a:t>dynamic_cast</a:t>
            </a:r>
            <a:r>
              <a:rPr lang="zh-CN" altLang="en-US" sz="2000" b="0" dirty="0"/>
              <a:t>。</a:t>
            </a:r>
            <a:r>
              <a:rPr lang="zh-CN" altLang="en-US" sz="2000" dirty="0"/>
              <a:t/>
            </a:r>
            <a:br>
              <a:rPr lang="zh-CN" altLang="en-US" sz="2000" dirty="0"/>
            </a:br>
            <a:r>
              <a:rPr lang="zh-CN" altLang="en-US" sz="2000" b="0" dirty="0" smtClean="0"/>
              <a:t>强制</a:t>
            </a:r>
            <a:r>
              <a:rPr lang="zh-CN" altLang="en-US" sz="2000" b="0" dirty="0"/>
              <a:t>类型转换是有一定风险的，有的转换并不一定</a:t>
            </a:r>
            <a:r>
              <a:rPr lang="zh-CN" altLang="en-US" sz="2000" b="0" dirty="0" smtClean="0"/>
              <a:t>安全。</a:t>
            </a:r>
            <a:r>
              <a:rPr lang="en-US" altLang="zh-CN" sz="2000" b="0" dirty="0"/>
              <a:t>C++ </a:t>
            </a:r>
            <a:r>
              <a:rPr lang="zh-CN" altLang="en-US" sz="2000" b="0" dirty="0"/>
              <a:t>引入新的强制类型转换机制，主要是为了克服</a:t>
            </a:r>
            <a:r>
              <a:rPr lang="en-US" altLang="zh-CN" sz="2000" b="0" dirty="0"/>
              <a:t>C</a:t>
            </a:r>
            <a:r>
              <a:rPr lang="zh-CN" altLang="en-US" sz="2000" b="0" dirty="0"/>
              <a:t>语言强制类型转换的以下三个缺点。</a:t>
            </a:r>
            <a:r>
              <a:rPr lang="zh-CN" altLang="en-US" sz="2000" dirty="0"/>
              <a:t/>
            </a:r>
            <a:br>
              <a:rPr lang="zh-CN" altLang="en-US" sz="2000" dirty="0"/>
            </a:br>
            <a:r>
              <a:rPr lang="en-US" altLang="zh-CN" sz="2000" b="0" dirty="0" smtClean="0"/>
              <a:t>1</a:t>
            </a:r>
            <a:r>
              <a:rPr lang="en-US" altLang="zh-CN" sz="2000" b="0" dirty="0"/>
              <a:t>) </a:t>
            </a:r>
            <a:r>
              <a:rPr lang="zh-CN" altLang="en-US" sz="2000" b="0" dirty="0"/>
              <a:t>没有从形式上体现转换功能和风险的不同。</a:t>
            </a:r>
            <a:r>
              <a:rPr lang="zh-CN" altLang="en-US" sz="2000" dirty="0"/>
              <a:t/>
            </a:r>
            <a:br>
              <a:rPr lang="zh-CN" altLang="en-US" sz="2000" dirty="0"/>
            </a:br>
            <a:r>
              <a:rPr lang="zh-CN" altLang="en-US" sz="2000" b="0" dirty="0" smtClean="0"/>
              <a:t>例如</a:t>
            </a:r>
            <a:r>
              <a:rPr lang="zh-CN" altLang="en-US" sz="2000" b="0" dirty="0"/>
              <a:t>，将 </a:t>
            </a:r>
            <a:r>
              <a:rPr lang="en-US" altLang="zh-CN" sz="2000" b="0" dirty="0" err="1"/>
              <a:t>int</a:t>
            </a:r>
            <a:r>
              <a:rPr lang="en-US" altLang="zh-CN" sz="2000" b="0" dirty="0"/>
              <a:t> </a:t>
            </a:r>
            <a:r>
              <a:rPr lang="zh-CN" altLang="en-US" sz="2000" b="0" dirty="0"/>
              <a:t>强制转换成 </a:t>
            </a:r>
            <a:r>
              <a:rPr lang="en-US" altLang="zh-CN" sz="2000" b="0" dirty="0"/>
              <a:t>double </a:t>
            </a:r>
            <a:r>
              <a:rPr lang="zh-CN" altLang="en-US" sz="2000" b="0" dirty="0"/>
              <a:t>是没有风险的，而将常量指针转换成非常量指针，将基类指针转换成派生类指针都是高风险</a:t>
            </a:r>
            <a:r>
              <a:rPr lang="zh-CN" altLang="en-US" sz="2000" b="0" dirty="0" smtClean="0"/>
              <a:t>的。</a:t>
            </a:r>
            <a:r>
              <a:rPr lang="zh-CN" altLang="en-US" sz="2000" dirty="0"/>
              <a:t/>
            </a:r>
            <a:br>
              <a:rPr lang="zh-CN" altLang="en-US" sz="2000" dirty="0"/>
            </a:br>
            <a:r>
              <a:rPr lang="en-US" altLang="zh-CN" sz="2000" b="0" dirty="0" smtClean="0"/>
              <a:t>2</a:t>
            </a:r>
            <a:r>
              <a:rPr lang="en-US" altLang="zh-CN" sz="2000" b="0" dirty="0"/>
              <a:t>) </a:t>
            </a:r>
            <a:r>
              <a:rPr lang="zh-CN" altLang="en-US" sz="2000" b="0" dirty="0"/>
              <a:t>将多态基类指针转换成派生类指针时不检查安全性，即无法判断转换后的指针是否确实指向一个派生类对象。</a:t>
            </a:r>
            <a:r>
              <a:rPr lang="zh-CN" altLang="en-US" sz="2000" dirty="0"/>
              <a:t/>
            </a:r>
            <a:br>
              <a:rPr lang="zh-CN" altLang="en-US" sz="2000" dirty="0"/>
            </a:br>
            <a:r>
              <a:rPr lang="en-US" altLang="zh-CN" sz="2000" b="0" dirty="0" smtClean="0"/>
              <a:t>3</a:t>
            </a:r>
            <a:r>
              <a:rPr lang="en-US" altLang="zh-CN" sz="2000" b="0" dirty="0"/>
              <a:t>) </a:t>
            </a:r>
            <a:r>
              <a:rPr lang="zh-CN" altLang="en-US" sz="2000" b="0" dirty="0"/>
              <a:t>难以在程序中寻找到底什么地方进行了强制类型转换。</a:t>
            </a:r>
            <a:r>
              <a:rPr lang="zh-CN" altLang="en-US" sz="2000" dirty="0"/>
              <a:t/>
            </a:r>
            <a:br>
              <a:rPr lang="zh-CN" altLang="en-US" sz="2000" dirty="0"/>
            </a:br>
            <a:r>
              <a:rPr lang="zh-CN" altLang="en-US" sz="2000" b="0" dirty="0" smtClean="0"/>
              <a:t>强制</a:t>
            </a:r>
            <a:r>
              <a:rPr lang="zh-CN" altLang="en-US" sz="2000" b="0" dirty="0"/>
              <a:t>类型转换是引发程序运行时错误的一个原因，因此在程序出错时，可能就会想到是不是有哪些强制类型转换出了问题。</a:t>
            </a:r>
            <a:endParaRPr lang="zh-CN" altLang="en-US" sz="2000" b="0" kern="0" dirty="0"/>
          </a:p>
        </p:txBody>
      </p:sp>
      <p:pic>
        <p:nvPicPr>
          <p:cNvPr id="4" name="矩形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268" y="-26590"/>
            <a:ext cx="604671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94519" y="71835"/>
            <a:ext cx="466725" cy="468313"/>
            <a:chOff x="1192404" y="608225"/>
            <a:chExt cx="1755828" cy="1759616"/>
          </a:xfrm>
        </p:grpSpPr>
        <p:grpSp>
          <p:nvGrpSpPr>
            <p:cNvPr id="8" name="组合 79"/>
            <p:cNvGrpSpPr>
              <a:grpSpLocks/>
            </p:cNvGrpSpPr>
            <p:nvPr/>
          </p:nvGrpSpPr>
          <p:grpSpPr bwMode="auto">
            <a:xfrm>
              <a:off x="1192404" y="608225"/>
              <a:ext cx="1755828" cy="1759616"/>
              <a:chOff x="6379729" y="2488774"/>
              <a:chExt cx="2513016" cy="2513016"/>
            </a:xfrm>
          </p:grpSpPr>
          <p:sp>
            <p:nvSpPr>
              <p:cNvPr id="10"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 name="任意多边形 83"/>
              <p:cNvGrpSpPr>
                <a:grpSpLocks/>
              </p:cNvGrpSpPr>
              <p:nvPr/>
            </p:nvGrpSpPr>
            <p:grpSpPr bwMode="auto">
              <a:xfrm>
                <a:off x="6397313" y="2490687"/>
                <a:ext cx="2505748" cy="2500354"/>
                <a:chOff x="1883664" y="1987296"/>
                <a:chExt cx="1322832" cy="1322832"/>
              </a:xfrm>
            </p:grpSpPr>
            <p:pic>
              <p:nvPicPr>
                <p:cNvPr id="12"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4" name="TextBox 64"/>
          <p:cNvSpPr txBox="1">
            <a:spLocks noChangeArrowheads="1"/>
          </p:cNvSpPr>
          <p:nvPr/>
        </p:nvSpPr>
        <p:spPr bwMode="auto">
          <a:xfrm>
            <a:off x="875557" y="398"/>
            <a:ext cx="4791570"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1.</a:t>
            </a:r>
            <a:r>
              <a:rPr lang="zh-CN" altLang="en-US" sz="3000" dirty="0">
                <a:solidFill>
                  <a:schemeClr val="bg1"/>
                </a:solidFill>
                <a:latin typeface="Rockwell" pitchFamily="18" charset="0"/>
                <a:ea typeface="微软雅黑" pitchFamily="34" charset="-122"/>
              </a:rPr>
              <a:t>强制类型转换运算符</a:t>
            </a:r>
          </a:p>
        </p:txBody>
      </p:sp>
    </p:spTree>
    <p:extLst>
      <p:ext uri="{BB962C8B-B14F-4D97-AF65-F5344CB8AC3E}">
        <p14:creationId xmlns:p14="http://schemas.microsoft.com/office/powerpoint/2010/main" val="2370359362"/>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ppt_w</p:attrName>
                                        </p:attrNameLst>
                                      </p:cBhvr>
                                      <p:tavLst>
                                        <p:tav tm="0" fmla="#ppt_w*sin(2.5*pi*$)">
                                          <p:val>
                                            <p:fltVal val="0"/>
                                          </p:val>
                                        </p:tav>
                                        <p:tav tm="100000">
                                          <p:val>
                                            <p:fltVal val="1"/>
                                          </p:val>
                                        </p:tav>
                                      </p:tavLst>
                                    </p:anim>
                                    <p:anim calcmode="lin" valueType="num">
                                      <p:cBhvr>
                                        <p:cTn id="9" dur="1000" fill="hold"/>
                                        <p:tgtEl>
                                          <p:spTgt spid="14"/>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4"/>
                                        </p:tgtEl>
                                      </p:cBhvr>
                                    </p:animEffect>
                                    <p:animScale>
                                      <p:cBhvr>
                                        <p:cTn id="13"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187345" y="719583"/>
            <a:ext cx="5479782" cy="4768478"/>
          </a:xfrm>
        </p:spPr>
        <p:txBody>
          <a:bodyPr/>
          <a:lstStyle/>
          <a:p>
            <a:pPr algn="l"/>
            <a:r>
              <a:rPr lang="en-US" altLang="zh-CN" sz="1400" dirty="0"/>
              <a:t>#include &lt;</a:t>
            </a:r>
            <a:r>
              <a:rPr lang="en-US" altLang="zh-CN" sz="1400" dirty="0" err="1"/>
              <a:t>iostream</a:t>
            </a:r>
            <a:r>
              <a:rPr lang="en-US" altLang="zh-CN" sz="1400" dirty="0"/>
              <a:t>&gt;</a:t>
            </a:r>
          </a:p>
          <a:p>
            <a:pPr algn="l"/>
            <a:r>
              <a:rPr lang="en-US" altLang="zh-CN" sz="1400" dirty="0"/>
              <a:t>#include &lt;</a:t>
            </a:r>
            <a:r>
              <a:rPr lang="en-US" altLang="zh-CN" sz="1400" dirty="0" err="1"/>
              <a:t>stdexcept</a:t>
            </a:r>
            <a:r>
              <a:rPr lang="en-US" altLang="zh-CN" sz="1400" dirty="0"/>
              <a:t>&gt;</a:t>
            </a:r>
          </a:p>
          <a:p>
            <a:pPr algn="l"/>
            <a:r>
              <a:rPr lang="en-US" altLang="zh-CN" sz="1400" b="1" dirty="0"/>
              <a:t>using</a:t>
            </a:r>
            <a:r>
              <a:rPr lang="en-US" altLang="zh-CN" sz="1400" dirty="0"/>
              <a:t> </a:t>
            </a:r>
            <a:r>
              <a:rPr lang="en-US" altLang="zh-CN" sz="1400" b="1" dirty="0"/>
              <a:t>namespace</a:t>
            </a:r>
            <a:r>
              <a:rPr lang="en-US" altLang="zh-CN" sz="1400" dirty="0"/>
              <a:t> </a:t>
            </a:r>
            <a:r>
              <a:rPr lang="en-US" altLang="zh-CN" sz="1400" dirty="0" err="1"/>
              <a:t>std</a:t>
            </a:r>
            <a:r>
              <a:rPr lang="en-US" altLang="zh-CN" sz="1400" dirty="0"/>
              <a:t>;</a:t>
            </a:r>
          </a:p>
          <a:p>
            <a:pPr algn="l"/>
            <a:r>
              <a:rPr lang="en-US" altLang="zh-CN" sz="1400" b="1" dirty="0"/>
              <a:t>class</a:t>
            </a:r>
            <a:r>
              <a:rPr lang="en-US" altLang="zh-CN" sz="1400" dirty="0"/>
              <a:t> Base</a:t>
            </a:r>
          </a:p>
          <a:p>
            <a:pPr algn="l"/>
            <a:r>
              <a:rPr lang="en-US" altLang="zh-CN" sz="1400" dirty="0"/>
              <a:t>{</a:t>
            </a:r>
          </a:p>
          <a:p>
            <a:pPr algn="l"/>
            <a:r>
              <a:rPr lang="en-US" altLang="zh-CN" sz="1400" b="1" dirty="0" smtClean="0"/>
              <a:t>        virtual</a:t>
            </a:r>
            <a:r>
              <a:rPr lang="en-US" altLang="zh-CN" sz="1400" dirty="0" smtClean="0"/>
              <a:t> </a:t>
            </a:r>
            <a:r>
              <a:rPr lang="en-US" altLang="zh-CN" sz="1400" dirty="0"/>
              <a:t>void </a:t>
            </a:r>
            <a:r>
              <a:rPr lang="en-US" altLang="zh-CN" sz="1400" dirty="0" err="1"/>
              <a:t>func</a:t>
            </a:r>
            <a:r>
              <a:rPr lang="en-US" altLang="zh-CN" sz="1400" dirty="0"/>
              <a:t>() {}</a:t>
            </a:r>
          </a:p>
          <a:p>
            <a:pPr algn="l"/>
            <a:r>
              <a:rPr lang="en-US" altLang="zh-CN" sz="1400" dirty="0"/>
              <a:t>};</a:t>
            </a:r>
          </a:p>
          <a:p>
            <a:pPr algn="l"/>
            <a:r>
              <a:rPr lang="en-US" altLang="zh-CN" sz="1400" b="1" dirty="0"/>
              <a:t>class</a:t>
            </a:r>
            <a:r>
              <a:rPr lang="en-US" altLang="zh-CN" sz="1400" dirty="0"/>
              <a:t> Derived : </a:t>
            </a:r>
            <a:r>
              <a:rPr lang="en-US" altLang="zh-CN" sz="1400" b="1" dirty="0"/>
              <a:t>public</a:t>
            </a:r>
            <a:r>
              <a:rPr lang="en-US" altLang="zh-CN" sz="1400" dirty="0"/>
              <a:t> Base</a:t>
            </a:r>
          </a:p>
          <a:p>
            <a:pPr algn="l"/>
            <a:r>
              <a:rPr lang="en-US" altLang="zh-CN" sz="1400" dirty="0"/>
              <a:t>{</a:t>
            </a:r>
          </a:p>
          <a:p>
            <a:pPr algn="l"/>
            <a:r>
              <a:rPr lang="en-US" altLang="zh-CN" sz="1400" b="1" dirty="0"/>
              <a:t>public</a:t>
            </a:r>
            <a:r>
              <a:rPr lang="en-US" altLang="zh-CN" sz="1400" dirty="0"/>
              <a:t>:</a:t>
            </a:r>
          </a:p>
          <a:p>
            <a:pPr algn="l"/>
            <a:r>
              <a:rPr lang="en-US" altLang="zh-CN" sz="1400" dirty="0" smtClean="0"/>
              <a:t>       void </a:t>
            </a:r>
            <a:r>
              <a:rPr lang="en-US" altLang="zh-CN" sz="1400" dirty="0"/>
              <a:t>Print() {}</a:t>
            </a:r>
          </a:p>
          <a:p>
            <a:pPr algn="l"/>
            <a:r>
              <a:rPr lang="en-US" altLang="zh-CN" sz="1400" dirty="0"/>
              <a:t>};</a:t>
            </a:r>
          </a:p>
          <a:p>
            <a:pPr algn="l"/>
            <a:r>
              <a:rPr lang="en-US" altLang="zh-CN" sz="1400" dirty="0"/>
              <a:t>void </a:t>
            </a:r>
            <a:r>
              <a:rPr lang="en-US" altLang="zh-CN" sz="1400" dirty="0" err="1"/>
              <a:t>PrintObj</a:t>
            </a:r>
            <a:r>
              <a:rPr lang="en-US" altLang="zh-CN" sz="1400" dirty="0"/>
              <a:t>(Base &amp; b)</a:t>
            </a:r>
          </a:p>
          <a:p>
            <a:pPr algn="l"/>
            <a:r>
              <a:rPr lang="en-US" altLang="zh-CN" sz="1400" dirty="0"/>
              <a:t>{</a:t>
            </a:r>
          </a:p>
          <a:p>
            <a:pPr algn="l"/>
            <a:r>
              <a:rPr lang="en-US" altLang="zh-CN" sz="1400" b="1" dirty="0" smtClean="0"/>
              <a:t>       try</a:t>
            </a:r>
            <a:r>
              <a:rPr lang="en-US" altLang="zh-CN" sz="1400" dirty="0" smtClean="0"/>
              <a:t> </a:t>
            </a:r>
            <a:r>
              <a:rPr lang="en-US" altLang="zh-CN" sz="1400" dirty="0"/>
              <a:t>{</a:t>
            </a:r>
          </a:p>
          <a:p>
            <a:pPr algn="l"/>
            <a:r>
              <a:rPr lang="en-US" altLang="zh-CN" sz="1400" dirty="0" smtClean="0"/>
              <a:t>              Derived </a:t>
            </a:r>
            <a:r>
              <a:rPr lang="en-US" altLang="zh-CN" sz="1400" dirty="0"/>
              <a:t>&amp; </a:t>
            </a:r>
            <a:r>
              <a:rPr lang="en-US" altLang="zh-CN" sz="1400" dirty="0" err="1"/>
              <a:t>rd</a:t>
            </a:r>
            <a:r>
              <a:rPr lang="en-US" altLang="zh-CN" sz="1400" dirty="0"/>
              <a:t> = </a:t>
            </a:r>
            <a:r>
              <a:rPr lang="en-US" altLang="zh-CN" sz="1400" b="1" dirty="0" err="1"/>
              <a:t>dynamic_cast</a:t>
            </a:r>
            <a:r>
              <a:rPr lang="en-US" altLang="zh-CN" sz="1400" dirty="0"/>
              <a:t> &lt;Derived &amp;&gt;(b);</a:t>
            </a:r>
          </a:p>
          <a:p>
            <a:pPr algn="l"/>
            <a:r>
              <a:rPr lang="en-US" altLang="zh-CN" sz="1400" dirty="0"/>
              <a:t>//</a:t>
            </a:r>
            <a:r>
              <a:rPr lang="zh-CN" altLang="en-US" sz="1400" dirty="0"/>
              <a:t>此转换若不安全，会拋出 </a:t>
            </a:r>
            <a:r>
              <a:rPr lang="en-US" altLang="zh-CN" sz="1400" dirty="0" err="1"/>
              <a:t>bad_cast</a:t>
            </a:r>
            <a:r>
              <a:rPr lang="en-US" altLang="zh-CN" sz="1400" dirty="0"/>
              <a:t> </a:t>
            </a:r>
            <a:r>
              <a:rPr lang="zh-CN" altLang="en-US" sz="1400" dirty="0"/>
              <a:t>异常</a:t>
            </a:r>
          </a:p>
          <a:p>
            <a:pPr algn="l"/>
            <a:r>
              <a:rPr lang="en-US" altLang="zh-CN" sz="1400" dirty="0" smtClean="0"/>
              <a:t>              </a:t>
            </a:r>
            <a:r>
              <a:rPr lang="en-US" altLang="zh-CN" sz="1400" dirty="0" err="1" smtClean="0"/>
              <a:t>rd.Print</a:t>
            </a:r>
            <a:r>
              <a:rPr lang="en-US" altLang="zh-CN" sz="1400" dirty="0"/>
              <a:t>();</a:t>
            </a:r>
          </a:p>
          <a:p>
            <a:pPr algn="l"/>
            <a:r>
              <a:rPr lang="en-US" altLang="zh-CN" sz="1400" dirty="0" smtClean="0"/>
              <a:t>       }</a:t>
            </a:r>
            <a:endParaRPr lang="en-US" altLang="zh-CN" sz="1400" dirty="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4819700"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a:solidFill>
                  <a:schemeClr val="bg1"/>
                </a:solidFill>
              </a:rPr>
              <a:t>5.</a:t>
            </a:r>
            <a:r>
              <a:rPr lang="en-US" altLang="zh-CN" sz="3200" b="1" dirty="0"/>
              <a:t> </a:t>
            </a:r>
            <a:r>
              <a:rPr lang="en-US" altLang="zh-CN" sz="3200" kern="0" dirty="0">
                <a:solidFill>
                  <a:schemeClr val="bg1"/>
                </a:solidFill>
              </a:rPr>
              <a:t>C++</a:t>
            </a:r>
            <a:r>
              <a:rPr lang="zh-CN" altLang="en-US" sz="3200" kern="0" dirty="0">
                <a:solidFill>
                  <a:schemeClr val="bg1"/>
                </a:solidFill>
              </a:rPr>
              <a:t>标准异常类</a:t>
            </a: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
        <p:nvSpPr>
          <p:cNvPr id="16" name="Rectangle 2"/>
          <p:cNvSpPr txBox="1">
            <a:spLocks noChangeArrowheads="1"/>
          </p:cNvSpPr>
          <p:nvPr/>
        </p:nvSpPr>
        <p:spPr>
          <a:xfrm>
            <a:off x="6524049" y="871983"/>
            <a:ext cx="5479782" cy="4768478"/>
          </a:xfrm>
          <a:prstGeom prst="rect">
            <a:avLst/>
          </a:prstGeom>
        </p:spPr>
        <p:txBody>
          <a:bodyPr/>
          <a:lstStyle>
            <a:lvl1pPr marL="0" indent="0" algn="ctr" defTabSz="1217613" rtl="0" eaLnBrk="1" fontAlgn="base" hangingPunct="1">
              <a:spcBef>
                <a:spcPct val="20000"/>
              </a:spcBef>
              <a:spcAft>
                <a:spcPct val="0"/>
              </a:spcAft>
              <a:buFont typeface="Arial" pitchFamily="34" charset="0"/>
              <a:buNone/>
              <a:defRPr sz="4300">
                <a:solidFill>
                  <a:schemeClr val="tx1"/>
                </a:solidFill>
                <a:latin typeface="+mn-lt"/>
                <a:ea typeface="+mn-ea"/>
                <a:cs typeface="+mn-cs"/>
              </a:defRPr>
            </a:lvl1pPr>
            <a:lvl2pPr marL="457200" indent="0" algn="ctr" defTabSz="1217613" rtl="0" eaLnBrk="1" fontAlgn="base" hangingPunct="1">
              <a:spcBef>
                <a:spcPct val="20000"/>
              </a:spcBef>
              <a:spcAft>
                <a:spcPct val="0"/>
              </a:spcAft>
              <a:buFont typeface="Arial" pitchFamily="34" charset="0"/>
              <a:buNone/>
              <a:defRPr sz="3800">
                <a:solidFill>
                  <a:schemeClr val="tx1"/>
                </a:solidFill>
                <a:latin typeface="+mn-lt"/>
                <a:ea typeface="+mn-ea"/>
              </a:defRPr>
            </a:lvl2pPr>
            <a:lvl3pPr marL="914400" indent="0" algn="ctr" defTabSz="1217613" rtl="0" eaLnBrk="1" fontAlgn="base" hangingPunct="1">
              <a:spcBef>
                <a:spcPct val="20000"/>
              </a:spcBef>
              <a:spcAft>
                <a:spcPct val="0"/>
              </a:spcAft>
              <a:buFont typeface="Arial" pitchFamily="34" charset="0"/>
              <a:buNone/>
              <a:defRPr sz="3100">
                <a:solidFill>
                  <a:schemeClr val="tx1"/>
                </a:solidFill>
                <a:latin typeface="+mn-lt"/>
                <a:ea typeface="+mn-ea"/>
              </a:defRPr>
            </a:lvl3pPr>
            <a:lvl4pPr marL="13716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4pPr>
            <a:lvl5pPr marL="18288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5pPr>
            <a:lvl6pPr marL="22860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6pPr>
            <a:lvl7pPr marL="27432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7pPr>
            <a:lvl8pPr marL="32004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8pPr>
            <a:lvl9pPr marL="3657600" indent="0" algn="ctr" defTabSz="1217613" rtl="0" eaLnBrk="1" fontAlgn="base" hangingPunct="1">
              <a:spcBef>
                <a:spcPct val="20000"/>
              </a:spcBef>
              <a:spcAft>
                <a:spcPct val="0"/>
              </a:spcAft>
              <a:buFont typeface="Arial" pitchFamily="34" charset="0"/>
              <a:buNone/>
              <a:defRPr sz="2600">
                <a:solidFill>
                  <a:schemeClr val="tx1"/>
                </a:solidFill>
                <a:latin typeface="+mn-lt"/>
                <a:ea typeface="+mn-ea"/>
              </a:defRPr>
            </a:lvl9pPr>
          </a:lstStyle>
          <a:p>
            <a:pPr algn="l"/>
            <a:r>
              <a:rPr lang="en-US" altLang="zh-CN" sz="1400" b="1" kern="0" dirty="0" smtClean="0"/>
              <a:t>       catch</a:t>
            </a:r>
            <a:r>
              <a:rPr lang="en-US" altLang="zh-CN" sz="1400" kern="0" dirty="0" smtClean="0"/>
              <a:t> (</a:t>
            </a:r>
            <a:r>
              <a:rPr lang="en-US" altLang="zh-CN" sz="1400" kern="0" dirty="0" err="1" smtClean="0"/>
              <a:t>bad_cast</a:t>
            </a:r>
            <a:r>
              <a:rPr lang="en-US" altLang="zh-CN" sz="1400" kern="0" dirty="0" smtClean="0"/>
              <a:t> &amp; e) {</a:t>
            </a:r>
          </a:p>
          <a:p>
            <a:pPr algn="l"/>
            <a:r>
              <a:rPr lang="en-US" altLang="zh-CN" sz="1400" kern="0" dirty="0" smtClean="0"/>
              <a:t>                    </a:t>
            </a:r>
            <a:r>
              <a:rPr lang="en-US" altLang="zh-CN" sz="1400" kern="0" dirty="0" err="1" smtClean="0"/>
              <a:t>cerr</a:t>
            </a:r>
            <a:r>
              <a:rPr lang="en-US" altLang="zh-CN" sz="1400" kern="0" dirty="0" smtClean="0"/>
              <a:t> &lt;&lt; </a:t>
            </a:r>
            <a:r>
              <a:rPr lang="en-US" altLang="zh-CN" sz="1400" kern="0" dirty="0" err="1" smtClean="0"/>
              <a:t>e.what</a:t>
            </a:r>
            <a:r>
              <a:rPr lang="en-US" altLang="zh-CN" sz="1400" kern="0" dirty="0" smtClean="0"/>
              <a:t>() &lt;&lt; </a:t>
            </a:r>
            <a:r>
              <a:rPr lang="en-US" altLang="zh-CN" sz="1400" kern="0" dirty="0" err="1" smtClean="0"/>
              <a:t>endl</a:t>
            </a:r>
            <a:r>
              <a:rPr lang="en-US" altLang="zh-CN" sz="1400" kern="0" dirty="0" smtClean="0"/>
              <a:t>;</a:t>
            </a:r>
          </a:p>
          <a:p>
            <a:pPr algn="l"/>
            <a:r>
              <a:rPr lang="en-US" altLang="zh-CN" sz="1400" kern="0" dirty="0" smtClean="0"/>
              <a:t>         }</a:t>
            </a:r>
          </a:p>
          <a:p>
            <a:pPr algn="l"/>
            <a:r>
              <a:rPr lang="en-US" altLang="zh-CN" sz="1400" kern="0" dirty="0" smtClean="0"/>
              <a:t>}</a:t>
            </a:r>
          </a:p>
          <a:p>
            <a:pPr algn="l"/>
            <a:r>
              <a:rPr lang="en-US" altLang="zh-CN" sz="1400" kern="0" dirty="0" err="1" smtClean="0"/>
              <a:t>int</a:t>
            </a:r>
            <a:r>
              <a:rPr lang="en-US" altLang="zh-CN" sz="1400" kern="0" dirty="0" smtClean="0"/>
              <a:t> main()</a:t>
            </a:r>
          </a:p>
          <a:p>
            <a:pPr algn="l"/>
            <a:r>
              <a:rPr lang="en-US" altLang="zh-CN" sz="1400" kern="0" dirty="0" smtClean="0"/>
              <a:t>{</a:t>
            </a:r>
          </a:p>
          <a:p>
            <a:pPr algn="l"/>
            <a:r>
              <a:rPr lang="en-US" altLang="zh-CN" sz="1400" kern="0" dirty="0" smtClean="0"/>
              <a:t>           Base b;</a:t>
            </a:r>
          </a:p>
          <a:p>
            <a:pPr algn="l"/>
            <a:r>
              <a:rPr lang="en-US" altLang="zh-CN" sz="1400" kern="0" dirty="0" smtClean="0"/>
              <a:t>           </a:t>
            </a:r>
            <a:r>
              <a:rPr lang="en-US" altLang="zh-CN" sz="1400" kern="0" dirty="0" err="1" smtClean="0"/>
              <a:t>PrintObj</a:t>
            </a:r>
            <a:r>
              <a:rPr lang="en-US" altLang="zh-CN" sz="1400" kern="0" dirty="0" smtClean="0"/>
              <a:t>(b);</a:t>
            </a:r>
          </a:p>
          <a:p>
            <a:pPr algn="l"/>
            <a:r>
              <a:rPr lang="en-US" altLang="zh-CN" sz="1400" b="1" kern="0" dirty="0" smtClean="0"/>
              <a:t>            return</a:t>
            </a:r>
            <a:r>
              <a:rPr lang="en-US" altLang="zh-CN" sz="1400" kern="0" dirty="0" smtClean="0"/>
              <a:t> 0;</a:t>
            </a:r>
          </a:p>
          <a:p>
            <a:pPr algn="l"/>
            <a:r>
              <a:rPr lang="en-US" altLang="zh-CN" sz="1400" kern="0" dirty="0" smtClean="0"/>
              <a:t>}</a:t>
            </a:r>
          </a:p>
          <a:p>
            <a:pPr marL="281045" algn="l">
              <a:defRPr/>
            </a:pPr>
            <a:r>
              <a:rPr lang="zh-CN" altLang="en-US" sz="2000" dirty="0"/>
              <a:t>程序的输出结果如下：</a:t>
            </a:r>
            <a:br>
              <a:rPr lang="zh-CN" altLang="en-US" sz="2000" dirty="0"/>
            </a:br>
            <a:r>
              <a:rPr lang="en-US" altLang="zh-CN" sz="2000" dirty="0"/>
              <a:t>Bad </a:t>
            </a:r>
            <a:r>
              <a:rPr lang="en-US" altLang="zh-CN" sz="2000" dirty="0" err="1"/>
              <a:t>dynamic_cast</a:t>
            </a:r>
            <a:r>
              <a:rPr lang="en-US" altLang="zh-CN" sz="2000" dirty="0"/>
              <a:t>!</a:t>
            </a:r>
            <a:br>
              <a:rPr lang="en-US" altLang="zh-CN" sz="2000" dirty="0"/>
            </a:br>
            <a:r>
              <a:rPr lang="en-US" altLang="zh-CN" sz="2000" dirty="0"/>
              <a:t/>
            </a:r>
            <a:br>
              <a:rPr lang="en-US" altLang="zh-CN" sz="2000" dirty="0"/>
            </a:br>
            <a:r>
              <a:rPr lang="zh-CN" altLang="en-US" sz="2000" dirty="0"/>
              <a:t>在 </a:t>
            </a:r>
            <a:r>
              <a:rPr lang="en-US" altLang="zh-CN" sz="2000" dirty="0" err="1"/>
              <a:t>PrintObj</a:t>
            </a:r>
            <a:r>
              <a:rPr lang="en-US" altLang="zh-CN" sz="2000" dirty="0"/>
              <a:t> </a:t>
            </a:r>
            <a:r>
              <a:rPr lang="zh-CN" altLang="en-US" sz="2000" dirty="0"/>
              <a:t>函数中，通过 </a:t>
            </a:r>
            <a:r>
              <a:rPr lang="en-US" altLang="zh-CN" sz="2000" dirty="0" err="1"/>
              <a:t>dynamic_cast</a:t>
            </a:r>
            <a:r>
              <a:rPr lang="en-US" altLang="zh-CN" sz="2000" dirty="0"/>
              <a:t> </a:t>
            </a:r>
            <a:r>
              <a:rPr lang="zh-CN" altLang="en-US" sz="2000" dirty="0"/>
              <a:t>检测 </a:t>
            </a:r>
            <a:r>
              <a:rPr lang="en-US" altLang="zh-CN" sz="2000" dirty="0"/>
              <a:t>b </a:t>
            </a:r>
            <a:r>
              <a:rPr lang="zh-CN" altLang="en-US" sz="2000" dirty="0"/>
              <a:t>是否引用的是一个 </a:t>
            </a:r>
            <a:r>
              <a:rPr lang="en-US" altLang="zh-CN" sz="2000" dirty="0"/>
              <a:t>Derived </a:t>
            </a:r>
            <a:r>
              <a:rPr lang="zh-CN" altLang="en-US" sz="2000" dirty="0"/>
              <a:t>对象，如果是，就调用其 </a:t>
            </a:r>
            <a:r>
              <a:rPr lang="en-US" altLang="zh-CN" sz="2000" dirty="0"/>
              <a:t>Print </a:t>
            </a:r>
            <a:r>
              <a:rPr lang="zh-CN" altLang="en-US" sz="2000" dirty="0"/>
              <a:t>成员函数；如果不是，就拋出异常，不会调用 </a:t>
            </a:r>
            <a:r>
              <a:rPr lang="en-US" altLang="zh-CN" sz="2000" dirty="0"/>
              <a:t>Derived::Print</a:t>
            </a:r>
            <a:r>
              <a:rPr lang="zh-CN" altLang="en-US" sz="2000" dirty="0"/>
              <a:t>。</a:t>
            </a:r>
            <a:endParaRPr lang="zh-CN" altLang="en-US" sz="2000" kern="0" dirty="0" smtClean="0"/>
          </a:p>
        </p:txBody>
      </p:sp>
    </p:spTree>
    <p:extLst>
      <p:ext uri="{BB962C8B-B14F-4D97-AF65-F5344CB8AC3E}">
        <p14:creationId xmlns:p14="http://schemas.microsoft.com/office/powerpoint/2010/main" val="3107243506"/>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188464" y="732554"/>
            <a:ext cx="11590022" cy="6081615"/>
          </a:xfrm>
        </p:spPr>
        <p:txBody>
          <a:bodyPr/>
          <a:lstStyle/>
          <a:p>
            <a:pPr algn="l"/>
            <a:r>
              <a:rPr lang="en-US" altLang="zh-CN" sz="2000" b="1" dirty="0"/>
              <a:t>3) </a:t>
            </a:r>
            <a:r>
              <a:rPr lang="en-US" altLang="zh-CN" sz="2000" b="1" dirty="0" err="1"/>
              <a:t>bad_alloc</a:t>
            </a:r>
            <a:endParaRPr lang="en-US" altLang="zh-CN" sz="2000" b="1" dirty="0"/>
          </a:p>
          <a:p>
            <a:pPr algn="l"/>
            <a:r>
              <a:rPr lang="zh-CN" altLang="en-US" sz="2000" dirty="0"/>
              <a:t>在用 </a:t>
            </a:r>
            <a:r>
              <a:rPr lang="en-US" altLang="zh-CN" sz="2000" dirty="0"/>
              <a:t>new </a:t>
            </a:r>
            <a:r>
              <a:rPr lang="zh-CN" altLang="en-US" sz="2000" dirty="0"/>
              <a:t>运算符进行动态内存分配时，如果没有足够的内存，则会引发此异常。程序示例如下</a:t>
            </a:r>
            <a:r>
              <a:rPr lang="zh-CN" altLang="en-US" sz="2000" dirty="0" smtClean="0"/>
              <a:t>：</a:t>
            </a:r>
            <a:endParaRPr lang="en-US" altLang="zh-CN" sz="2000" dirty="0" smtClean="0"/>
          </a:p>
          <a:p>
            <a:pPr algn="l"/>
            <a:r>
              <a:rPr lang="en-US" altLang="zh-CN" sz="1600" dirty="0"/>
              <a:t>#include &lt;</a:t>
            </a:r>
            <a:r>
              <a:rPr lang="en-US" altLang="zh-CN" sz="1600" dirty="0" err="1"/>
              <a:t>iostream</a:t>
            </a:r>
            <a:r>
              <a:rPr lang="en-US" altLang="zh-CN" sz="1600" dirty="0"/>
              <a:t>&gt;</a:t>
            </a:r>
          </a:p>
          <a:p>
            <a:pPr algn="l"/>
            <a:r>
              <a:rPr lang="en-US" altLang="zh-CN" sz="1600" dirty="0"/>
              <a:t>#include &lt;</a:t>
            </a:r>
            <a:r>
              <a:rPr lang="en-US" altLang="zh-CN" sz="1600" dirty="0" err="1"/>
              <a:t>stdexcept</a:t>
            </a:r>
            <a:r>
              <a:rPr lang="en-US" altLang="zh-CN" sz="1600" dirty="0"/>
              <a:t>&gt;</a:t>
            </a:r>
          </a:p>
          <a:p>
            <a:pPr algn="l"/>
            <a:r>
              <a:rPr lang="en-US" altLang="zh-CN" sz="1600" b="1" dirty="0"/>
              <a:t>using</a:t>
            </a:r>
            <a:r>
              <a:rPr lang="en-US" altLang="zh-CN" sz="1600" dirty="0"/>
              <a:t> </a:t>
            </a:r>
            <a:r>
              <a:rPr lang="en-US" altLang="zh-CN" sz="1600" b="1" dirty="0"/>
              <a:t>namespace</a:t>
            </a:r>
            <a:r>
              <a:rPr lang="en-US" altLang="zh-CN" sz="1600" dirty="0"/>
              <a:t> </a:t>
            </a:r>
            <a:r>
              <a:rPr lang="en-US" altLang="zh-CN" sz="1600" dirty="0" err="1"/>
              <a:t>std</a:t>
            </a:r>
            <a:r>
              <a:rPr lang="en-US" altLang="zh-CN" sz="1600" dirty="0"/>
              <a:t>;</a:t>
            </a:r>
          </a:p>
          <a:p>
            <a:pPr algn="l"/>
            <a:r>
              <a:rPr lang="en-US" altLang="zh-CN" sz="1600" dirty="0" err="1"/>
              <a:t>int</a:t>
            </a:r>
            <a:r>
              <a:rPr lang="en-US" altLang="zh-CN" sz="1600" dirty="0"/>
              <a:t> main()</a:t>
            </a:r>
          </a:p>
          <a:p>
            <a:pPr algn="l"/>
            <a:r>
              <a:rPr lang="en-US" altLang="zh-CN" sz="1600" dirty="0"/>
              <a:t>{</a:t>
            </a:r>
          </a:p>
          <a:p>
            <a:pPr algn="l"/>
            <a:r>
              <a:rPr lang="en-US" altLang="zh-CN" sz="1600" b="1" dirty="0" smtClean="0"/>
              <a:t>        try</a:t>
            </a:r>
            <a:r>
              <a:rPr lang="en-US" altLang="zh-CN" sz="1600" dirty="0" smtClean="0"/>
              <a:t> </a:t>
            </a:r>
            <a:r>
              <a:rPr lang="en-US" altLang="zh-CN" sz="1600" dirty="0"/>
              <a:t>{</a:t>
            </a:r>
          </a:p>
          <a:p>
            <a:pPr algn="l"/>
            <a:r>
              <a:rPr lang="en-US" altLang="zh-CN" sz="1600" dirty="0" smtClean="0"/>
              <a:t>                char </a:t>
            </a:r>
            <a:r>
              <a:rPr lang="en-US" altLang="zh-CN" sz="1600" dirty="0"/>
              <a:t>* p = </a:t>
            </a:r>
            <a:r>
              <a:rPr lang="en-US" altLang="zh-CN" sz="1600" b="1" dirty="0"/>
              <a:t>new</a:t>
            </a:r>
            <a:r>
              <a:rPr lang="en-US" altLang="zh-CN" sz="1600" dirty="0"/>
              <a:t> char[0x7fffffff]; //</a:t>
            </a:r>
            <a:r>
              <a:rPr lang="zh-CN" altLang="en-US" sz="1600" dirty="0"/>
              <a:t>无法分配这么多空间，会抛出异常</a:t>
            </a:r>
          </a:p>
          <a:p>
            <a:pPr algn="l"/>
            <a:r>
              <a:rPr lang="en-US" altLang="zh-CN" sz="1600" dirty="0" smtClean="0"/>
              <a:t>        }</a:t>
            </a:r>
            <a:endParaRPr lang="zh-CN" altLang="en-US" sz="1600" dirty="0"/>
          </a:p>
          <a:p>
            <a:pPr algn="l"/>
            <a:r>
              <a:rPr lang="en-US" altLang="zh-CN" sz="1600" b="1" dirty="0" smtClean="0"/>
              <a:t>        catch</a:t>
            </a:r>
            <a:r>
              <a:rPr lang="en-US" altLang="zh-CN" sz="1600" dirty="0" smtClean="0"/>
              <a:t> </a:t>
            </a:r>
            <a:r>
              <a:rPr lang="en-US" altLang="zh-CN" sz="1600" dirty="0"/>
              <a:t>(</a:t>
            </a:r>
            <a:r>
              <a:rPr lang="en-US" altLang="zh-CN" sz="1600" dirty="0" err="1"/>
              <a:t>bad_alloc</a:t>
            </a:r>
            <a:r>
              <a:rPr lang="en-US" altLang="zh-CN" sz="1600" dirty="0"/>
              <a:t> &amp; e) {</a:t>
            </a:r>
          </a:p>
          <a:p>
            <a:pPr algn="l"/>
            <a:r>
              <a:rPr lang="en-US" altLang="zh-CN" sz="1600" dirty="0" smtClean="0"/>
              <a:t>              </a:t>
            </a:r>
            <a:r>
              <a:rPr lang="en-US" altLang="zh-CN" sz="1600" dirty="0" err="1" smtClean="0"/>
              <a:t>cerr</a:t>
            </a:r>
            <a:r>
              <a:rPr lang="en-US" altLang="zh-CN" sz="1600" dirty="0" smtClean="0"/>
              <a:t> </a:t>
            </a:r>
            <a:r>
              <a:rPr lang="en-US" altLang="zh-CN" sz="1600" dirty="0"/>
              <a:t>&lt;&lt; </a:t>
            </a:r>
            <a:r>
              <a:rPr lang="en-US" altLang="zh-CN" sz="1600" dirty="0" err="1"/>
              <a:t>e.what</a:t>
            </a:r>
            <a:r>
              <a:rPr lang="en-US" altLang="zh-CN" sz="1600" dirty="0"/>
              <a:t>() &lt;&lt; </a:t>
            </a:r>
            <a:r>
              <a:rPr lang="en-US" altLang="zh-CN" sz="1600" dirty="0" err="1"/>
              <a:t>endl</a:t>
            </a:r>
            <a:r>
              <a:rPr lang="en-US" altLang="zh-CN" sz="1600" dirty="0"/>
              <a:t>;</a:t>
            </a:r>
          </a:p>
          <a:p>
            <a:pPr algn="l"/>
            <a:r>
              <a:rPr lang="en-US" altLang="zh-CN" sz="1600" dirty="0" smtClean="0"/>
              <a:t>        }</a:t>
            </a:r>
            <a:endParaRPr lang="en-US" altLang="zh-CN" sz="1600" dirty="0"/>
          </a:p>
          <a:p>
            <a:pPr algn="l"/>
            <a:r>
              <a:rPr lang="en-US" altLang="zh-CN" sz="1600" b="1" dirty="0" smtClean="0"/>
              <a:t>         return</a:t>
            </a:r>
            <a:r>
              <a:rPr lang="en-US" altLang="zh-CN" sz="1600" dirty="0" smtClean="0"/>
              <a:t> </a:t>
            </a:r>
            <a:r>
              <a:rPr lang="en-US" altLang="zh-CN" sz="1600" dirty="0"/>
              <a:t>0;</a:t>
            </a:r>
          </a:p>
          <a:p>
            <a:pPr algn="l"/>
            <a:r>
              <a:rPr lang="en-US" altLang="zh-CN" sz="1600" dirty="0"/>
              <a:t>}</a:t>
            </a:r>
          </a:p>
          <a:p>
            <a:pPr algn="l"/>
            <a:r>
              <a:rPr lang="zh-CN" altLang="en-US" sz="2000" dirty="0"/>
              <a:t>程序的输出结果如下：</a:t>
            </a:r>
            <a:br>
              <a:rPr lang="zh-CN" altLang="en-US" sz="2000" dirty="0"/>
            </a:br>
            <a:r>
              <a:rPr lang="en-US" altLang="zh-CN" sz="2000" dirty="0"/>
              <a:t>bad allocation</a:t>
            </a:r>
            <a:br>
              <a:rPr lang="en-US" altLang="zh-CN" sz="2000" dirty="0"/>
            </a:br>
            <a:r>
              <a:rPr lang="en-US" altLang="zh-CN" sz="2000" dirty="0" err="1"/>
              <a:t>ios_base</a:t>
            </a:r>
            <a:r>
              <a:rPr lang="en-US" altLang="zh-CN" sz="2000" dirty="0"/>
              <a:t>::failure</a:t>
            </a:r>
            <a:br>
              <a:rPr lang="en-US" altLang="zh-CN" sz="2000" dirty="0"/>
            </a:br>
            <a:r>
              <a:rPr lang="zh-CN" altLang="en-US" sz="2000" dirty="0" smtClean="0"/>
              <a:t>在</a:t>
            </a:r>
            <a:r>
              <a:rPr lang="zh-CN" altLang="en-US" sz="2000" dirty="0"/>
              <a:t>默认状态下，输入输出流对象不会拋出此异常。如果用流对象的 </a:t>
            </a:r>
            <a:r>
              <a:rPr lang="en-US" altLang="zh-CN" sz="2000" dirty="0"/>
              <a:t>exceptions </a:t>
            </a:r>
            <a:r>
              <a:rPr lang="zh-CN" altLang="en-US" sz="2000" dirty="0"/>
              <a:t>成员函数设置了一些标志位，则在出现打开文件出错、读到输入流的文件尾等情况时会拋出此异常。</a:t>
            </a:r>
            <a:endParaRPr lang="zh-CN" altLang="en-US" sz="2000" b="0" dirty="0" smtClean="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4819700"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a:solidFill>
                  <a:schemeClr val="bg1"/>
                </a:solidFill>
              </a:rPr>
              <a:t>5.</a:t>
            </a:r>
            <a:r>
              <a:rPr lang="en-US" altLang="zh-CN" sz="3200" b="1" dirty="0"/>
              <a:t> </a:t>
            </a:r>
            <a:r>
              <a:rPr lang="en-US" altLang="zh-CN" sz="3200" kern="0" dirty="0">
                <a:solidFill>
                  <a:schemeClr val="bg1"/>
                </a:solidFill>
              </a:rPr>
              <a:t>C++</a:t>
            </a:r>
            <a:r>
              <a:rPr lang="zh-CN" altLang="en-US" sz="3200" kern="0" dirty="0">
                <a:solidFill>
                  <a:schemeClr val="bg1"/>
                </a:solidFill>
              </a:rPr>
              <a:t>标准异常类</a:t>
            </a: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3579283004"/>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subTitle" idx="1"/>
          </p:nvPr>
        </p:nvSpPr>
        <p:spPr>
          <a:xfrm>
            <a:off x="262936" y="883095"/>
            <a:ext cx="11242378" cy="818507"/>
          </a:xfrm>
        </p:spPr>
        <p:txBody>
          <a:bodyPr/>
          <a:lstStyle/>
          <a:p>
            <a:pPr algn="l"/>
            <a:r>
              <a:rPr lang="en-US" altLang="zh-CN" sz="2000" b="1" dirty="0"/>
              <a:t>4) </a:t>
            </a:r>
            <a:r>
              <a:rPr lang="en-US" altLang="zh-CN" sz="2000" b="1" dirty="0" err="1"/>
              <a:t>out_of_range</a:t>
            </a:r>
            <a:endParaRPr lang="en-US" altLang="zh-CN" sz="2000" b="1" dirty="0"/>
          </a:p>
          <a:p>
            <a:pPr algn="l"/>
            <a:r>
              <a:rPr lang="zh-CN" altLang="en-US" sz="2000" dirty="0"/>
              <a:t>用 </a:t>
            </a:r>
            <a:r>
              <a:rPr lang="en-US" altLang="zh-CN" sz="2000" dirty="0"/>
              <a:t>vector </a:t>
            </a:r>
            <a:r>
              <a:rPr lang="zh-CN" altLang="en-US" sz="2000" dirty="0"/>
              <a:t>或 </a:t>
            </a:r>
            <a:r>
              <a:rPr lang="en-US" altLang="zh-CN" sz="2000" dirty="0"/>
              <a:t>string </a:t>
            </a:r>
            <a:r>
              <a:rPr lang="zh-CN" altLang="en-US" sz="2000" dirty="0"/>
              <a:t>的 </a:t>
            </a:r>
            <a:r>
              <a:rPr lang="en-US" altLang="zh-CN" sz="2000" dirty="0"/>
              <a:t>at </a:t>
            </a:r>
            <a:r>
              <a:rPr lang="zh-CN" altLang="en-US" sz="2000" dirty="0"/>
              <a:t>成员函数根据下标访问元素时，如果下标越界，则会拋出此异常。例如：</a:t>
            </a:r>
            <a:endParaRPr lang="zh-CN" altLang="en-US" sz="2000" b="0" dirty="0" smtClean="0"/>
          </a:p>
        </p:txBody>
      </p:sp>
      <p:pic>
        <p:nvPicPr>
          <p:cNvPr id="3"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59" y="-26590"/>
            <a:ext cx="5391670"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94519"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776122" y="27385"/>
            <a:ext cx="4819700"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200" kern="0" dirty="0">
                <a:solidFill>
                  <a:schemeClr val="bg1"/>
                </a:solidFill>
              </a:rPr>
              <a:t>5.</a:t>
            </a:r>
            <a:r>
              <a:rPr lang="en-US" altLang="zh-CN" sz="3200" b="1" dirty="0"/>
              <a:t> </a:t>
            </a:r>
            <a:r>
              <a:rPr lang="en-US" altLang="zh-CN" sz="3200" kern="0" dirty="0">
                <a:solidFill>
                  <a:schemeClr val="bg1"/>
                </a:solidFill>
              </a:rPr>
              <a:t>C++</a:t>
            </a:r>
            <a:r>
              <a:rPr lang="zh-CN" altLang="en-US" sz="3200" kern="0" dirty="0">
                <a:solidFill>
                  <a:schemeClr val="bg1"/>
                </a:solidFill>
              </a:rPr>
              <a:t>标准异常类</a:t>
            </a:r>
          </a:p>
        </p:txBody>
      </p:sp>
      <p:grpSp>
        <p:nvGrpSpPr>
          <p:cNvPr id="12" name="组合 11"/>
          <p:cNvGrpSpPr>
            <a:grpSpLocks/>
          </p:cNvGrpSpPr>
          <p:nvPr/>
        </p:nvGrpSpPr>
        <p:grpSpPr bwMode="auto">
          <a:xfrm>
            <a:off x="9915599" y="117426"/>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
        <p:nvSpPr>
          <p:cNvPr id="2" name="文本框 1"/>
          <p:cNvSpPr txBox="1"/>
          <p:nvPr/>
        </p:nvSpPr>
        <p:spPr>
          <a:xfrm>
            <a:off x="358377" y="1629594"/>
            <a:ext cx="5257287" cy="4708981"/>
          </a:xfrm>
          <a:prstGeom prst="rect">
            <a:avLst/>
          </a:prstGeom>
          <a:noFill/>
        </p:spPr>
        <p:txBody>
          <a:bodyPr wrap="square" rtlCol="0">
            <a:spAutoFit/>
          </a:bodyPr>
          <a:lstStyle/>
          <a:p>
            <a:r>
              <a:rPr lang="en-US" altLang="zh-CN" sz="1200" dirty="0"/>
              <a:t>#include &lt;</a:t>
            </a:r>
            <a:r>
              <a:rPr lang="en-US" altLang="zh-CN" sz="1200" dirty="0" err="1"/>
              <a:t>iostream</a:t>
            </a:r>
            <a:r>
              <a:rPr lang="en-US" altLang="zh-CN" sz="1200" dirty="0"/>
              <a:t>&gt;</a:t>
            </a:r>
          </a:p>
          <a:p>
            <a:r>
              <a:rPr lang="en-US" altLang="zh-CN" sz="1200" dirty="0"/>
              <a:t>#include &lt;</a:t>
            </a:r>
            <a:r>
              <a:rPr lang="en-US" altLang="zh-CN" sz="1200" dirty="0" err="1"/>
              <a:t>stdexcept</a:t>
            </a:r>
            <a:r>
              <a:rPr lang="en-US" altLang="zh-CN" sz="1200" dirty="0"/>
              <a:t>&gt;</a:t>
            </a:r>
          </a:p>
          <a:p>
            <a:r>
              <a:rPr lang="en-US" altLang="zh-CN" sz="1200" dirty="0"/>
              <a:t>#include &lt;vector&gt;</a:t>
            </a:r>
          </a:p>
          <a:p>
            <a:r>
              <a:rPr lang="en-US" altLang="zh-CN" sz="1200" dirty="0"/>
              <a:t>#include &lt;string&gt;</a:t>
            </a:r>
          </a:p>
          <a:p>
            <a:r>
              <a:rPr lang="en-US" altLang="zh-CN" sz="1200" b="1" dirty="0"/>
              <a:t>using</a:t>
            </a:r>
            <a:r>
              <a:rPr lang="en-US" altLang="zh-CN" sz="1200" dirty="0"/>
              <a:t> </a:t>
            </a:r>
            <a:r>
              <a:rPr lang="en-US" altLang="zh-CN" sz="1200" b="1" dirty="0"/>
              <a:t>namespace</a:t>
            </a:r>
            <a:r>
              <a:rPr lang="en-US" altLang="zh-CN" sz="1200" dirty="0"/>
              <a:t> </a:t>
            </a:r>
            <a:r>
              <a:rPr lang="en-US" altLang="zh-CN" sz="1200" dirty="0" err="1"/>
              <a:t>std</a:t>
            </a:r>
            <a:r>
              <a:rPr lang="en-US" altLang="zh-CN" sz="1200" dirty="0"/>
              <a:t>;</a:t>
            </a:r>
          </a:p>
          <a:p>
            <a:r>
              <a:rPr lang="en-US" altLang="zh-CN" sz="1200" dirty="0" err="1"/>
              <a:t>int</a:t>
            </a:r>
            <a:r>
              <a:rPr lang="en-US" altLang="zh-CN" sz="1200" dirty="0"/>
              <a:t> main()</a:t>
            </a:r>
          </a:p>
          <a:p>
            <a:r>
              <a:rPr lang="en-US" altLang="zh-CN" sz="1200" dirty="0"/>
              <a:t>{</a:t>
            </a:r>
          </a:p>
          <a:p>
            <a:r>
              <a:rPr lang="en-US" altLang="zh-CN" sz="1200" dirty="0" smtClean="0"/>
              <a:t>       vector&lt;</a:t>
            </a:r>
            <a:r>
              <a:rPr lang="en-US" altLang="zh-CN" sz="1200" dirty="0" err="1" smtClean="0"/>
              <a:t>int</a:t>
            </a:r>
            <a:r>
              <a:rPr lang="en-US" altLang="zh-CN" sz="1200" dirty="0"/>
              <a:t>&gt; v(10);</a:t>
            </a:r>
          </a:p>
          <a:p>
            <a:r>
              <a:rPr lang="en-US" altLang="zh-CN" sz="1200" b="1" dirty="0" smtClean="0"/>
              <a:t>        try</a:t>
            </a:r>
            <a:r>
              <a:rPr lang="en-US" altLang="zh-CN" sz="1200" dirty="0" smtClean="0"/>
              <a:t> </a:t>
            </a:r>
            <a:r>
              <a:rPr lang="en-US" altLang="zh-CN" sz="1200" dirty="0"/>
              <a:t>{</a:t>
            </a:r>
          </a:p>
          <a:p>
            <a:r>
              <a:rPr lang="en-US" altLang="zh-CN" sz="1200" dirty="0" smtClean="0"/>
              <a:t>              v.at(100</a:t>
            </a:r>
            <a:r>
              <a:rPr lang="en-US" altLang="zh-CN" sz="1200" dirty="0"/>
              <a:t>) = 100; //</a:t>
            </a:r>
            <a:r>
              <a:rPr lang="zh-CN" altLang="en-US" sz="1200" dirty="0"/>
              <a:t>拋出 </a:t>
            </a:r>
            <a:r>
              <a:rPr lang="en-US" altLang="zh-CN" sz="1200" dirty="0" err="1"/>
              <a:t>out_of_range</a:t>
            </a:r>
            <a:r>
              <a:rPr lang="en-US" altLang="zh-CN" sz="1200" dirty="0"/>
              <a:t> </a:t>
            </a:r>
            <a:r>
              <a:rPr lang="zh-CN" altLang="en-US" sz="1200" dirty="0"/>
              <a:t>异常</a:t>
            </a:r>
          </a:p>
          <a:p>
            <a:r>
              <a:rPr lang="en-US" altLang="zh-CN" sz="1200" dirty="0" smtClean="0"/>
              <a:t>         }</a:t>
            </a:r>
            <a:endParaRPr lang="zh-CN" altLang="en-US" sz="1200" dirty="0"/>
          </a:p>
          <a:p>
            <a:r>
              <a:rPr lang="en-US" altLang="zh-CN" sz="1200" b="1" dirty="0" smtClean="0"/>
              <a:t>         catch</a:t>
            </a:r>
            <a:r>
              <a:rPr lang="en-US" altLang="zh-CN" sz="1200" dirty="0" smtClean="0"/>
              <a:t> </a:t>
            </a:r>
            <a:r>
              <a:rPr lang="en-US" altLang="zh-CN" sz="1200" dirty="0"/>
              <a:t>(</a:t>
            </a:r>
            <a:r>
              <a:rPr lang="en-US" altLang="zh-CN" sz="1200" dirty="0" err="1"/>
              <a:t>out_of_range</a:t>
            </a:r>
            <a:r>
              <a:rPr lang="en-US" altLang="zh-CN" sz="1200" dirty="0"/>
              <a:t> &amp; e) {</a:t>
            </a:r>
          </a:p>
          <a:p>
            <a:r>
              <a:rPr lang="en-US" altLang="zh-CN" sz="1200" dirty="0" smtClean="0"/>
              <a:t>                 </a:t>
            </a:r>
            <a:r>
              <a:rPr lang="en-US" altLang="zh-CN" sz="1200" dirty="0" err="1" smtClean="0"/>
              <a:t>cerr</a:t>
            </a:r>
            <a:r>
              <a:rPr lang="en-US" altLang="zh-CN" sz="1200" dirty="0" smtClean="0"/>
              <a:t> </a:t>
            </a:r>
            <a:r>
              <a:rPr lang="en-US" altLang="zh-CN" sz="1200" dirty="0"/>
              <a:t>&lt;&lt; </a:t>
            </a:r>
            <a:r>
              <a:rPr lang="en-US" altLang="zh-CN" sz="1200" dirty="0" err="1"/>
              <a:t>e.what</a:t>
            </a:r>
            <a:r>
              <a:rPr lang="en-US" altLang="zh-CN" sz="1200" dirty="0"/>
              <a:t>() &lt;&lt; </a:t>
            </a:r>
            <a:r>
              <a:rPr lang="en-US" altLang="zh-CN" sz="1200" dirty="0" err="1"/>
              <a:t>endl</a:t>
            </a:r>
            <a:r>
              <a:rPr lang="en-US" altLang="zh-CN" sz="1200" dirty="0"/>
              <a:t>;</a:t>
            </a:r>
          </a:p>
          <a:p>
            <a:r>
              <a:rPr lang="en-US" altLang="zh-CN" sz="1200" dirty="0" smtClean="0"/>
              <a:t>          }</a:t>
            </a:r>
            <a:endParaRPr lang="en-US" altLang="zh-CN" sz="1200" dirty="0"/>
          </a:p>
          <a:p>
            <a:r>
              <a:rPr lang="en-US" altLang="zh-CN" sz="1200" dirty="0" smtClean="0"/>
              <a:t>         string </a:t>
            </a:r>
            <a:r>
              <a:rPr lang="en-US" altLang="zh-CN" sz="1200" dirty="0"/>
              <a:t>s = "hello";</a:t>
            </a:r>
          </a:p>
          <a:p>
            <a:r>
              <a:rPr lang="en-US" altLang="zh-CN" sz="1200" b="1" dirty="0" smtClean="0"/>
              <a:t>          try</a:t>
            </a:r>
            <a:r>
              <a:rPr lang="en-US" altLang="zh-CN" sz="1200" dirty="0" smtClean="0"/>
              <a:t> </a:t>
            </a:r>
            <a:r>
              <a:rPr lang="en-US" altLang="zh-CN" sz="1200" dirty="0"/>
              <a:t>{</a:t>
            </a:r>
          </a:p>
          <a:p>
            <a:r>
              <a:rPr lang="en-US" altLang="zh-CN" sz="1200" dirty="0" smtClean="0"/>
              <a:t>                 char </a:t>
            </a:r>
            <a:r>
              <a:rPr lang="en-US" altLang="zh-CN" sz="1200" dirty="0"/>
              <a:t>c = s.at(100); //</a:t>
            </a:r>
            <a:r>
              <a:rPr lang="zh-CN" altLang="en-US" sz="1200" dirty="0"/>
              <a:t>拋出 </a:t>
            </a:r>
            <a:r>
              <a:rPr lang="en-US" altLang="zh-CN" sz="1200" dirty="0" err="1"/>
              <a:t>out_of_range</a:t>
            </a:r>
            <a:r>
              <a:rPr lang="en-US" altLang="zh-CN" sz="1200" dirty="0"/>
              <a:t> </a:t>
            </a:r>
            <a:r>
              <a:rPr lang="zh-CN" altLang="en-US" sz="1200" dirty="0"/>
              <a:t>异常</a:t>
            </a:r>
          </a:p>
          <a:p>
            <a:r>
              <a:rPr lang="en-US" altLang="zh-CN" sz="1200" dirty="0" smtClean="0"/>
              <a:t>          }</a:t>
            </a:r>
            <a:endParaRPr lang="zh-CN" altLang="en-US" sz="1200" dirty="0"/>
          </a:p>
          <a:p>
            <a:r>
              <a:rPr lang="en-US" altLang="zh-CN" sz="1200" b="1" dirty="0" smtClean="0"/>
              <a:t>          catch</a:t>
            </a:r>
            <a:r>
              <a:rPr lang="en-US" altLang="zh-CN" sz="1200" dirty="0" smtClean="0"/>
              <a:t> </a:t>
            </a:r>
            <a:r>
              <a:rPr lang="en-US" altLang="zh-CN" sz="1200" dirty="0"/>
              <a:t>(</a:t>
            </a:r>
            <a:r>
              <a:rPr lang="en-US" altLang="zh-CN" sz="1200" dirty="0" err="1"/>
              <a:t>out_of_range</a:t>
            </a:r>
            <a:r>
              <a:rPr lang="en-US" altLang="zh-CN" sz="1200" dirty="0"/>
              <a:t> &amp; e) {</a:t>
            </a:r>
          </a:p>
          <a:p>
            <a:r>
              <a:rPr lang="en-US" altLang="zh-CN" sz="1200" dirty="0" smtClean="0"/>
              <a:t>                 </a:t>
            </a:r>
            <a:r>
              <a:rPr lang="en-US" altLang="zh-CN" sz="1200" dirty="0" err="1" smtClean="0"/>
              <a:t>cerr</a:t>
            </a:r>
            <a:r>
              <a:rPr lang="en-US" altLang="zh-CN" sz="1200" dirty="0" smtClean="0"/>
              <a:t> </a:t>
            </a:r>
            <a:r>
              <a:rPr lang="en-US" altLang="zh-CN" sz="1200" dirty="0"/>
              <a:t>&lt;&lt; </a:t>
            </a:r>
            <a:r>
              <a:rPr lang="en-US" altLang="zh-CN" sz="1200" dirty="0" err="1"/>
              <a:t>e.what</a:t>
            </a:r>
            <a:r>
              <a:rPr lang="en-US" altLang="zh-CN" sz="1200" dirty="0"/>
              <a:t>() &lt;&lt; </a:t>
            </a:r>
            <a:r>
              <a:rPr lang="en-US" altLang="zh-CN" sz="1200" dirty="0" err="1"/>
              <a:t>endl</a:t>
            </a:r>
            <a:r>
              <a:rPr lang="en-US" altLang="zh-CN" sz="1200" dirty="0"/>
              <a:t>;</a:t>
            </a:r>
          </a:p>
          <a:p>
            <a:r>
              <a:rPr lang="en-US" altLang="zh-CN" sz="1200" dirty="0" smtClean="0"/>
              <a:t>          }</a:t>
            </a:r>
            <a:endParaRPr lang="en-US" altLang="zh-CN" sz="1200" dirty="0"/>
          </a:p>
          <a:p>
            <a:r>
              <a:rPr lang="en-US" altLang="zh-CN" sz="1200" b="1" dirty="0" smtClean="0"/>
              <a:t>          return</a:t>
            </a:r>
            <a:r>
              <a:rPr lang="en-US" altLang="zh-CN" sz="1200" dirty="0" smtClean="0"/>
              <a:t> </a:t>
            </a:r>
            <a:r>
              <a:rPr lang="en-US" altLang="zh-CN" sz="1200" dirty="0"/>
              <a:t>0;</a:t>
            </a:r>
          </a:p>
          <a:p>
            <a:r>
              <a:rPr lang="en-US" altLang="zh-CN" sz="1200" dirty="0"/>
              <a:t>}</a:t>
            </a:r>
          </a:p>
          <a:p>
            <a:endParaRPr lang="zh-CN" altLang="en-US" dirty="0"/>
          </a:p>
        </p:txBody>
      </p:sp>
      <p:sp>
        <p:nvSpPr>
          <p:cNvPr id="17" name="文本框 16"/>
          <p:cNvSpPr txBox="1"/>
          <p:nvPr/>
        </p:nvSpPr>
        <p:spPr>
          <a:xfrm>
            <a:off x="6963271" y="1962935"/>
            <a:ext cx="5060528" cy="3785652"/>
          </a:xfrm>
          <a:prstGeom prst="rect">
            <a:avLst/>
          </a:prstGeom>
          <a:noFill/>
        </p:spPr>
        <p:txBody>
          <a:bodyPr wrap="square" rtlCol="0">
            <a:spAutoFit/>
          </a:bodyPr>
          <a:lstStyle/>
          <a:p>
            <a:r>
              <a:rPr lang="zh-CN" altLang="en-US" sz="2000" dirty="0"/>
              <a:t>程序的输出结果如下：</a:t>
            </a:r>
            <a:br>
              <a:rPr lang="zh-CN" altLang="en-US" sz="2000" dirty="0"/>
            </a:br>
            <a:r>
              <a:rPr lang="en-US" altLang="zh-CN" sz="2000" dirty="0"/>
              <a:t>invalid vector &lt;T&gt; subscript</a:t>
            </a:r>
            <a:br>
              <a:rPr lang="en-US" altLang="zh-CN" sz="2000" dirty="0"/>
            </a:br>
            <a:r>
              <a:rPr lang="en-US" altLang="zh-CN" sz="2000" dirty="0"/>
              <a:t>invalid string </a:t>
            </a:r>
            <a:r>
              <a:rPr lang="en-US" altLang="zh-CN" sz="2000" dirty="0" smtClean="0"/>
              <a:t>position</a:t>
            </a:r>
          </a:p>
          <a:p>
            <a:endParaRPr lang="en-US" altLang="zh-CN" sz="2000" dirty="0"/>
          </a:p>
          <a:p>
            <a:r>
              <a:rPr lang="zh-CN" altLang="en-US" sz="2000" dirty="0"/>
              <a:t>如果</a:t>
            </a:r>
            <a:r>
              <a:rPr lang="zh-CN" altLang="en-US" sz="2000" dirty="0" smtClean="0"/>
              <a:t>将</a:t>
            </a:r>
            <a:r>
              <a:rPr lang="en-US" altLang="zh-CN" sz="2000" dirty="0"/>
              <a:t>v.at(100</a:t>
            </a:r>
            <a:r>
              <a:rPr lang="en-US" altLang="zh-CN" sz="2000" dirty="0" smtClean="0"/>
              <a:t>)</a:t>
            </a:r>
            <a:r>
              <a:rPr lang="zh-CN" altLang="en-US" sz="2000" dirty="0"/>
              <a:t>换</a:t>
            </a:r>
            <a:r>
              <a:rPr lang="zh-CN" altLang="en-US" sz="2000" dirty="0" smtClean="0"/>
              <a:t>成</a:t>
            </a:r>
            <a:r>
              <a:rPr lang="en-US" altLang="zh-CN" sz="2000" dirty="0"/>
              <a:t>v[100</a:t>
            </a:r>
            <a:r>
              <a:rPr lang="en-US" altLang="zh-CN" sz="2000" dirty="0" smtClean="0"/>
              <a:t>],</a:t>
            </a:r>
            <a:r>
              <a:rPr lang="zh-CN" altLang="en-US" sz="2000" dirty="0" smtClean="0"/>
              <a:t>将</a:t>
            </a:r>
            <a:r>
              <a:rPr lang="en-US" altLang="zh-CN" sz="2000" dirty="0"/>
              <a:t>s.at(100</a:t>
            </a:r>
            <a:r>
              <a:rPr lang="en-US" altLang="zh-CN" sz="2000" dirty="0" smtClean="0"/>
              <a:t>)</a:t>
            </a:r>
            <a:r>
              <a:rPr lang="zh-CN" altLang="en-US" sz="2000" dirty="0"/>
              <a:t>换</a:t>
            </a:r>
            <a:r>
              <a:rPr lang="zh-CN" altLang="en-US" sz="2000" dirty="0" smtClean="0"/>
              <a:t>成</a:t>
            </a:r>
            <a:r>
              <a:rPr lang="en-US" altLang="zh-CN" sz="2000" dirty="0"/>
              <a:t>s[100</a:t>
            </a:r>
            <a:r>
              <a:rPr lang="en-US" altLang="zh-CN" sz="2000" dirty="0" smtClean="0"/>
              <a:t>],</a:t>
            </a:r>
            <a:r>
              <a:rPr lang="zh-CN" altLang="en-US" sz="2000" dirty="0"/>
              <a:t>程序就不会引发异常（但可能导致程序崩溃）。因为 </a:t>
            </a:r>
            <a:r>
              <a:rPr lang="en-US" altLang="zh-CN" sz="2000" dirty="0"/>
              <a:t>at </a:t>
            </a:r>
            <a:r>
              <a:rPr lang="zh-CN" altLang="en-US" sz="2000" dirty="0"/>
              <a:t>成员函数会检测下标越界并拋出异常，而 </a:t>
            </a:r>
            <a:r>
              <a:rPr lang="en-US" altLang="zh-CN" sz="2000" dirty="0"/>
              <a:t>operator[] </a:t>
            </a:r>
            <a:r>
              <a:rPr lang="zh-CN" altLang="en-US" sz="2000" dirty="0"/>
              <a:t>则不会。</a:t>
            </a:r>
            <a:r>
              <a:rPr lang="en-US" altLang="zh-CN" sz="2000" dirty="0"/>
              <a:t>operator [] </a:t>
            </a:r>
            <a:r>
              <a:rPr lang="zh-CN" altLang="en-US" sz="2000" dirty="0"/>
              <a:t>相比 </a:t>
            </a:r>
            <a:r>
              <a:rPr lang="en-US" altLang="zh-CN" sz="2000" dirty="0"/>
              <a:t>at </a:t>
            </a:r>
            <a:r>
              <a:rPr lang="zh-CN" altLang="en-US" sz="2000" dirty="0"/>
              <a:t>的好处就是不用判断下标是否越界，因此执行速度更快。</a:t>
            </a:r>
            <a:endParaRPr lang="en-US" altLang="zh-CN" sz="2000" dirty="0" smtClean="0"/>
          </a:p>
          <a:p>
            <a:endParaRPr lang="en-US" altLang="zh-CN" sz="2000" dirty="0"/>
          </a:p>
          <a:p>
            <a:endParaRPr lang="zh-CN" altLang="en-US" sz="2000" dirty="0"/>
          </a:p>
        </p:txBody>
      </p:sp>
    </p:spTree>
    <p:extLst>
      <p:ext uri="{BB962C8B-B14F-4D97-AF65-F5344CB8AC3E}">
        <p14:creationId xmlns:p14="http://schemas.microsoft.com/office/powerpoint/2010/main" val="2495184079"/>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8776" name="Picture 72" descr="未标题-84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22688" y="620713"/>
            <a:ext cx="4176712" cy="3597275"/>
          </a:xfrm>
          <a:prstGeom prst="rect">
            <a:avLst/>
          </a:prstGeom>
          <a:noFill/>
          <a:extLst>
            <a:ext uri="{909E8E84-426E-40DD-AFC4-6F175D3DCCD1}">
              <a14:hiddenFill xmlns:a14="http://schemas.microsoft.com/office/drawing/2010/main">
                <a:solidFill>
                  <a:srgbClr val="FFFFFF"/>
                </a:solidFill>
              </a14:hiddenFill>
            </a:ext>
          </a:extLst>
        </p:spPr>
      </p:pic>
      <p:sp>
        <p:nvSpPr>
          <p:cNvPr id="968708" name="文本框 45"/>
          <p:cNvSpPr txBox="1">
            <a:spLocks noChangeArrowheads="1"/>
          </p:cNvSpPr>
          <p:nvPr/>
        </p:nvSpPr>
        <p:spPr bwMode="auto">
          <a:xfrm>
            <a:off x="3028950" y="5420866"/>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sp>
        <p:nvSpPr>
          <p:cNvPr id="968709" name="矩形 134"/>
          <p:cNvSpPr>
            <a:spLocks noChangeArrowheads="1"/>
          </p:cNvSpPr>
          <p:nvPr/>
        </p:nvSpPr>
        <p:spPr bwMode="auto">
          <a:xfrm>
            <a:off x="5019675" y="1125538"/>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a:solidFill>
                  <a:schemeClr val="bg1"/>
                </a:solidFill>
                <a:latin typeface="微软雅黑" pitchFamily="34" charset="-122"/>
                <a:ea typeface="微软雅黑" pitchFamily="34" charset="-122"/>
                <a:cs typeface="方正兰亭细黑_GBK"/>
                <a:sym typeface="微软雅黑" pitchFamily="34" charset="-122"/>
              </a:rPr>
              <a:t>3</a:t>
            </a:r>
          </a:p>
        </p:txBody>
      </p:sp>
      <p:grpSp>
        <p:nvGrpSpPr>
          <p:cNvPr id="91" name="组合 90"/>
          <p:cNvGrpSpPr>
            <a:grpSpLocks/>
          </p:cNvGrpSpPr>
          <p:nvPr/>
        </p:nvGrpSpPr>
        <p:grpSpPr bwMode="auto">
          <a:xfrm>
            <a:off x="4216400" y="944563"/>
            <a:ext cx="466725" cy="468312"/>
            <a:chOff x="1192404" y="608225"/>
            <a:chExt cx="1755828" cy="1759616"/>
          </a:xfrm>
        </p:grpSpPr>
        <p:grpSp>
          <p:nvGrpSpPr>
            <p:cNvPr id="968711"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68714"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15" name="Text Box 11"/>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68720"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68723"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24" name="Text Box 20"/>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68729"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68732"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33" name="Text Box 29"/>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68738"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68741"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42" name="Text Box 38"/>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68747"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68750"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51" name="Text Box 47"/>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68762"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68765"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66" name="Text Box 62"/>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68770"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a:latin typeface="Impact" pitchFamily="34" charset="0"/>
                <a:ea typeface="方正大黑简体" pitchFamily="65" charset="-122"/>
              </a:rPr>
              <a:t>第三部分</a:t>
            </a:r>
          </a:p>
        </p:txBody>
      </p:sp>
      <p:grpSp>
        <p:nvGrpSpPr>
          <p:cNvPr id="968771" name="Group 67"/>
          <p:cNvGrpSpPr>
            <a:grpSpLocks/>
          </p:cNvGrpSpPr>
          <p:nvPr/>
        </p:nvGrpSpPr>
        <p:grpSpPr bwMode="auto">
          <a:xfrm>
            <a:off x="2210743" y="5155753"/>
            <a:ext cx="7704856"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68774" name="圆角矩形 606"/>
          <p:cNvSpPr>
            <a:spLocks noChangeArrowheads="1"/>
          </p:cNvSpPr>
          <p:nvPr/>
        </p:nvSpPr>
        <p:spPr bwMode="auto">
          <a:xfrm>
            <a:off x="2786807" y="5093841"/>
            <a:ext cx="6598617"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r>
              <a:rPr lang="en-US" altLang="zh-CN" dirty="0" err="1"/>
              <a:t>shared_ptr</a:t>
            </a:r>
            <a:r>
              <a:rPr lang="zh-CN" altLang="en-US" dirty="0"/>
              <a:t>（智能指针）</a:t>
            </a:r>
          </a:p>
        </p:txBody>
      </p:sp>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68776"/>
                                        </p:tgtEl>
                                        <p:attrNameLst>
                                          <p:attrName>style.visibility</p:attrName>
                                        </p:attrNameLst>
                                      </p:cBhvr>
                                      <p:to>
                                        <p:strVal val="visible"/>
                                      </p:to>
                                    </p:set>
                                    <p:anim calcmode="lin" valueType="num">
                                      <p:cBhvr>
                                        <p:cTn id="7" dur="1000" fill="hold"/>
                                        <p:tgtEl>
                                          <p:spTgt spid="968776"/>
                                        </p:tgtEl>
                                        <p:attrNameLst>
                                          <p:attrName>ppt_w</p:attrName>
                                        </p:attrNameLst>
                                      </p:cBhvr>
                                      <p:tavLst>
                                        <p:tav tm="0">
                                          <p:val>
                                            <p:fltVal val="0"/>
                                          </p:val>
                                        </p:tav>
                                        <p:tav tm="100000">
                                          <p:val>
                                            <p:strVal val="#ppt_w"/>
                                          </p:val>
                                        </p:tav>
                                      </p:tavLst>
                                    </p:anim>
                                    <p:anim calcmode="lin" valueType="num">
                                      <p:cBhvr>
                                        <p:cTn id="8" dur="1000" fill="hold"/>
                                        <p:tgtEl>
                                          <p:spTgt spid="968776"/>
                                        </p:tgtEl>
                                        <p:attrNameLst>
                                          <p:attrName>ppt_h</p:attrName>
                                        </p:attrNameLst>
                                      </p:cBhvr>
                                      <p:tavLst>
                                        <p:tav tm="0">
                                          <p:val>
                                            <p:fltVal val="0"/>
                                          </p:val>
                                        </p:tav>
                                        <p:tav tm="100000">
                                          <p:val>
                                            <p:strVal val="#ppt_h"/>
                                          </p:val>
                                        </p:tav>
                                      </p:tavLst>
                                    </p:anim>
                                    <p:anim calcmode="lin" valueType="num">
                                      <p:cBhvr>
                                        <p:cTn id="9" dur="1000" fill="hold"/>
                                        <p:tgtEl>
                                          <p:spTgt spid="96877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68776"/>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68709"/>
                                        </p:tgtEl>
                                        <p:attrNameLst>
                                          <p:attrName>style.visibility</p:attrName>
                                        </p:attrNameLst>
                                      </p:cBhvr>
                                      <p:to>
                                        <p:strVal val="visible"/>
                                      </p:to>
                                    </p:set>
                                    <p:animEffect transition="in" filter="fade">
                                      <p:cBhvr>
                                        <p:cTn id="14" dur="1000"/>
                                        <p:tgtEl>
                                          <p:spTgt spid="968709"/>
                                        </p:tgtEl>
                                      </p:cBhvr>
                                    </p:animEffect>
                                    <p:anim calcmode="lin" valueType="num">
                                      <p:cBhvr>
                                        <p:cTn id="15" dur="1000" fill="hold"/>
                                        <p:tgtEl>
                                          <p:spTgt spid="968709"/>
                                        </p:tgtEl>
                                        <p:attrNameLst>
                                          <p:attrName>ppt_x</p:attrName>
                                        </p:attrNameLst>
                                      </p:cBhvr>
                                      <p:tavLst>
                                        <p:tav tm="0">
                                          <p:val>
                                            <p:strVal val="#ppt_x"/>
                                          </p:val>
                                        </p:tav>
                                        <p:tav tm="100000">
                                          <p:val>
                                            <p:strVal val="#ppt_x"/>
                                          </p:val>
                                        </p:tav>
                                      </p:tavLst>
                                    </p:anim>
                                    <p:anim calcmode="lin" valueType="num">
                                      <p:cBhvr>
                                        <p:cTn id="16" dur="1000" fill="hold"/>
                                        <p:tgtEl>
                                          <p:spTgt spid="968709"/>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68770"/>
                                        </p:tgtEl>
                                        <p:attrNameLst>
                                          <p:attrName>style.visibility</p:attrName>
                                        </p:attrNameLst>
                                      </p:cBhvr>
                                      <p:to>
                                        <p:strVal val="visible"/>
                                      </p:to>
                                    </p:set>
                                    <p:animEffect transition="in" filter="fade">
                                      <p:cBhvr>
                                        <p:cTn id="93" dur="750"/>
                                        <p:tgtEl>
                                          <p:spTgt spid="968770"/>
                                        </p:tgtEl>
                                      </p:cBhvr>
                                    </p:animEffect>
                                    <p:anim calcmode="lin" valueType="num">
                                      <p:cBhvr>
                                        <p:cTn id="94" dur="750" fill="hold"/>
                                        <p:tgtEl>
                                          <p:spTgt spid="968770"/>
                                        </p:tgtEl>
                                        <p:attrNameLst>
                                          <p:attrName>ppt_w</p:attrName>
                                        </p:attrNameLst>
                                      </p:cBhvr>
                                      <p:tavLst>
                                        <p:tav tm="0" fmla="#ppt_w*sin(2.5*pi*$)">
                                          <p:val>
                                            <p:fltVal val="0"/>
                                          </p:val>
                                        </p:tav>
                                        <p:tav tm="100000">
                                          <p:val>
                                            <p:fltVal val="1"/>
                                          </p:val>
                                        </p:tav>
                                      </p:tavLst>
                                    </p:anim>
                                    <p:anim calcmode="lin" valueType="num">
                                      <p:cBhvr>
                                        <p:cTn id="95" dur="750" fill="hold"/>
                                        <p:tgtEl>
                                          <p:spTgt spid="968770"/>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68771"/>
                                        </p:tgtEl>
                                        <p:attrNameLst>
                                          <p:attrName>style.visibility</p:attrName>
                                        </p:attrNameLst>
                                      </p:cBhvr>
                                      <p:to>
                                        <p:strVal val="visible"/>
                                      </p:to>
                                    </p:set>
                                    <p:anim calcmode="lin" valueType="num">
                                      <p:cBhvr>
                                        <p:cTn id="99" dur="2000" fill="hold"/>
                                        <p:tgtEl>
                                          <p:spTgt spid="968771"/>
                                        </p:tgtEl>
                                        <p:attrNameLst>
                                          <p:attrName>ppt_w</p:attrName>
                                        </p:attrNameLst>
                                      </p:cBhvr>
                                      <p:tavLst>
                                        <p:tav tm="0">
                                          <p:val>
                                            <p:fltVal val="0"/>
                                          </p:val>
                                        </p:tav>
                                        <p:tav tm="100000">
                                          <p:val>
                                            <p:strVal val="#ppt_w"/>
                                          </p:val>
                                        </p:tav>
                                      </p:tavLst>
                                    </p:anim>
                                    <p:anim calcmode="lin" valueType="num">
                                      <p:cBhvr>
                                        <p:cTn id="100" dur="2000" fill="hold"/>
                                        <p:tgtEl>
                                          <p:spTgt spid="968771"/>
                                        </p:tgtEl>
                                        <p:attrNameLst>
                                          <p:attrName>ppt_h</p:attrName>
                                        </p:attrNameLst>
                                      </p:cBhvr>
                                      <p:tavLst>
                                        <p:tav tm="0">
                                          <p:val>
                                            <p:fltVal val="0"/>
                                          </p:val>
                                        </p:tav>
                                        <p:tav tm="100000">
                                          <p:val>
                                            <p:strVal val="#ppt_h"/>
                                          </p:val>
                                        </p:tav>
                                      </p:tavLst>
                                    </p:anim>
                                    <p:anim calcmode="lin" valueType="num">
                                      <p:cBhvr>
                                        <p:cTn id="101" dur="2000" fill="hold"/>
                                        <p:tgtEl>
                                          <p:spTgt spid="968771"/>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68771"/>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68774"/>
                                        </p:tgtEl>
                                        <p:attrNameLst>
                                          <p:attrName>style.visibility</p:attrName>
                                        </p:attrNameLst>
                                      </p:cBhvr>
                                      <p:to>
                                        <p:strVal val="visible"/>
                                      </p:to>
                                    </p:set>
                                    <p:animEffect transition="in" filter="wipe(left)">
                                      <p:cBhvr>
                                        <p:cTn id="106" dur="3000"/>
                                        <p:tgtEl>
                                          <p:spTgt spid="9687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8709" grpId="0"/>
      <p:bldP spid="968770" grpId="0"/>
      <p:bldP spid="96877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191980" y="1269554"/>
            <a:ext cx="11884911" cy="504056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en-US" altLang="zh-CN" sz="2000" b="0" dirty="0">
                <a:hlinkClick r:id="rId3"/>
              </a:rPr>
              <a:t>C++</a:t>
            </a:r>
            <a:r>
              <a:rPr lang="en-US" altLang="zh-CN" sz="2000" b="0" dirty="0"/>
              <a:t> 11 </a:t>
            </a:r>
            <a:r>
              <a:rPr lang="zh-CN" altLang="en-US" sz="2000" b="0" dirty="0"/>
              <a:t>模板库的 </a:t>
            </a:r>
            <a:r>
              <a:rPr lang="en-US" altLang="zh-CN" sz="2000" b="0" dirty="0"/>
              <a:t>&lt;memory&gt; </a:t>
            </a:r>
            <a:r>
              <a:rPr lang="zh-CN" altLang="en-US" sz="2000" b="0" dirty="0"/>
              <a:t>头文件中定义的智能</a:t>
            </a:r>
            <a:r>
              <a:rPr lang="zh-CN" altLang="en-US" sz="2000" b="0" dirty="0">
                <a:hlinkClick r:id="rId4"/>
              </a:rPr>
              <a:t>指针</a:t>
            </a:r>
            <a:r>
              <a:rPr lang="zh-CN" altLang="en-US" sz="2000" b="0" dirty="0"/>
              <a:t>，即 </a:t>
            </a:r>
            <a:r>
              <a:rPr lang="en-US" altLang="zh-CN" sz="2000" b="0" dirty="0"/>
              <a:t>shared _</a:t>
            </a:r>
            <a:r>
              <a:rPr lang="en-US" altLang="zh-CN" sz="2000" b="0" dirty="0" err="1"/>
              <a:t>ptr</a:t>
            </a:r>
            <a:r>
              <a:rPr lang="en-US" altLang="zh-CN" sz="2000" b="0" dirty="0"/>
              <a:t> </a:t>
            </a:r>
            <a:r>
              <a:rPr lang="zh-CN" altLang="en-US" sz="2000" b="0" dirty="0" smtClean="0"/>
              <a:t>模板。</a:t>
            </a:r>
            <a:endParaRPr lang="en-US" altLang="zh-CN" sz="2000" b="0" dirty="0" smtClean="0"/>
          </a:p>
          <a:p>
            <a:pPr marL="0">
              <a:lnSpc>
                <a:spcPct val="150000"/>
              </a:lnSpc>
              <a:spcBef>
                <a:spcPts val="0"/>
              </a:spcBef>
              <a:defRPr/>
            </a:pPr>
            <a:r>
              <a:rPr lang="zh-CN" altLang="en-US" sz="2000" b="0" dirty="0"/>
              <a:t>只要将 </a:t>
            </a:r>
            <a:r>
              <a:rPr lang="en-US" altLang="zh-CN" sz="2000" b="0" dirty="0"/>
              <a:t>new </a:t>
            </a:r>
            <a:r>
              <a:rPr lang="zh-CN" altLang="en-US" sz="2000" b="0" dirty="0"/>
              <a:t>运算符返回的指针 </a:t>
            </a:r>
            <a:r>
              <a:rPr lang="en-US" altLang="zh-CN" sz="2000" b="0" dirty="0"/>
              <a:t>p </a:t>
            </a:r>
            <a:r>
              <a:rPr lang="zh-CN" altLang="en-US" sz="2000" b="0" dirty="0"/>
              <a:t>交给一个 </a:t>
            </a:r>
            <a:r>
              <a:rPr lang="en-US" altLang="zh-CN" sz="2000" b="0" dirty="0" err="1"/>
              <a:t>shared_ptr</a:t>
            </a:r>
            <a:r>
              <a:rPr lang="en-US" altLang="zh-CN" sz="2000" b="0" dirty="0"/>
              <a:t> </a:t>
            </a:r>
            <a:r>
              <a:rPr lang="zh-CN" altLang="en-US" sz="2000" b="0" dirty="0"/>
              <a:t>对象“托管”，就不必担心在哪里写</a:t>
            </a:r>
            <a:r>
              <a:rPr lang="en-US" altLang="zh-CN" sz="2000" b="0" dirty="0"/>
              <a:t>delete p</a:t>
            </a:r>
            <a:r>
              <a:rPr lang="zh-CN" altLang="en-US" sz="2000" b="0" dirty="0"/>
              <a:t>语句</a:t>
            </a:r>
            <a:r>
              <a:rPr lang="en-US" altLang="zh-CN" sz="2000" b="0" dirty="0"/>
              <a:t>——</a:t>
            </a:r>
            <a:r>
              <a:rPr lang="zh-CN" altLang="en-US" sz="2000" b="0" dirty="0"/>
              <a:t>实际上根本不需要编写这条语句，托管 </a:t>
            </a:r>
            <a:r>
              <a:rPr lang="en-US" altLang="zh-CN" sz="2000" b="0" dirty="0"/>
              <a:t>p </a:t>
            </a:r>
            <a:r>
              <a:rPr lang="zh-CN" altLang="en-US" sz="2000" b="0" dirty="0"/>
              <a:t>的 </a:t>
            </a:r>
            <a:r>
              <a:rPr lang="en-US" altLang="zh-CN" sz="2000" b="0" dirty="0" err="1"/>
              <a:t>shared_ptr</a:t>
            </a:r>
            <a:r>
              <a:rPr lang="en-US" altLang="zh-CN" sz="2000" b="0" dirty="0"/>
              <a:t> </a:t>
            </a:r>
            <a:r>
              <a:rPr lang="zh-CN" altLang="en-US" sz="2000" b="0" dirty="0"/>
              <a:t>对象在消亡时会自动执行</a:t>
            </a:r>
            <a:r>
              <a:rPr lang="en-US" altLang="zh-CN" sz="2000" b="0" dirty="0"/>
              <a:t>delete p</a:t>
            </a:r>
            <a:r>
              <a:rPr lang="zh-CN" altLang="en-US" sz="2000" b="0" dirty="0"/>
              <a:t>。而且，该 </a:t>
            </a:r>
            <a:r>
              <a:rPr lang="en-US" altLang="zh-CN" sz="2000" b="0" dirty="0" err="1"/>
              <a:t>shared_ptr</a:t>
            </a:r>
            <a:r>
              <a:rPr lang="en-US" altLang="zh-CN" sz="2000" b="0" dirty="0"/>
              <a:t> </a:t>
            </a:r>
            <a:r>
              <a:rPr lang="zh-CN" altLang="en-US" sz="2000" b="0" dirty="0"/>
              <a:t>对象能像指针 </a:t>
            </a:r>
            <a:r>
              <a:rPr lang="en-US" altLang="zh-CN" sz="2000" b="0" dirty="0"/>
              <a:t>p —</a:t>
            </a:r>
            <a:r>
              <a:rPr lang="zh-CN" altLang="en-US" sz="2000" b="0" dirty="0"/>
              <a:t>样使用，即假设托管 </a:t>
            </a:r>
            <a:r>
              <a:rPr lang="en-US" altLang="zh-CN" sz="2000" b="0" dirty="0"/>
              <a:t>p </a:t>
            </a:r>
            <a:r>
              <a:rPr lang="zh-CN" altLang="en-US" sz="2000" b="0" dirty="0"/>
              <a:t>的 </a:t>
            </a:r>
            <a:r>
              <a:rPr lang="en-US" altLang="zh-CN" sz="2000" b="0" dirty="0" err="1"/>
              <a:t>shared_ptr</a:t>
            </a:r>
            <a:r>
              <a:rPr lang="en-US" altLang="zh-CN" sz="2000" b="0" dirty="0"/>
              <a:t> </a:t>
            </a:r>
            <a:r>
              <a:rPr lang="zh-CN" altLang="en-US" sz="2000" b="0" dirty="0"/>
              <a:t>对象叫作 </a:t>
            </a:r>
            <a:r>
              <a:rPr lang="en-US" altLang="zh-CN" sz="2000" b="0" dirty="0" err="1"/>
              <a:t>ptr</a:t>
            </a:r>
            <a:r>
              <a:rPr lang="zh-CN" altLang="en-US" sz="2000" b="0" dirty="0"/>
              <a:t>，那么 *</a:t>
            </a:r>
            <a:r>
              <a:rPr lang="en-US" altLang="zh-CN" sz="2000" b="0" dirty="0" err="1"/>
              <a:t>ptr</a:t>
            </a:r>
            <a:r>
              <a:rPr lang="en-US" altLang="zh-CN" sz="2000" b="0" dirty="0"/>
              <a:t> </a:t>
            </a:r>
            <a:r>
              <a:rPr lang="zh-CN" altLang="en-US" sz="2000" b="0" dirty="0"/>
              <a:t>就是 </a:t>
            </a:r>
            <a:r>
              <a:rPr lang="en-US" altLang="zh-CN" sz="2000" b="0" dirty="0"/>
              <a:t>p </a:t>
            </a:r>
            <a:r>
              <a:rPr lang="zh-CN" altLang="en-US" sz="2000" b="0" dirty="0"/>
              <a:t>指向的对象</a:t>
            </a:r>
            <a:r>
              <a:rPr lang="zh-CN" altLang="en-US" sz="2000" b="0" dirty="0" smtClean="0"/>
              <a:t>。</a:t>
            </a:r>
            <a:endParaRPr lang="en-US" altLang="zh-CN" sz="2000" b="0" dirty="0" smtClean="0"/>
          </a:p>
          <a:p>
            <a:pPr marL="0">
              <a:lnSpc>
                <a:spcPct val="150000"/>
              </a:lnSpc>
              <a:spcBef>
                <a:spcPts val="0"/>
              </a:spcBef>
              <a:defRPr/>
            </a:pPr>
            <a:r>
              <a:rPr lang="zh-CN" altLang="en-US" sz="2000" b="0" dirty="0"/>
              <a:t>通过 </a:t>
            </a:r>
            <a:r>
              <a:rPr lang="en-US" altLang="zh-CN" sz="2000" b="0" dirty="0" err="1"/>
              <a:t>shared_ptr</a:t>
            </a:r>
            <a:r>
              <a:rPr lang="en-US" altLang="zh-CN" sz="2000" b="0" dirty="0"/>
              <a:t> </a:t>
            </a:r>
            <a:r>
              <a:rPr lang="zh-CN" altLang="en-US" sz="2000" b="0" dirty="0"/>
              <a:t>的构造函数，可以让 </a:t>
            </a:r>
            <a:r>
              <a:rPr lang="en-US" altLang="zh-CN" sz="2000" b="0" dirty="0" err="1"/>
              <a:t>shared_ptr</a:t>
            </a:r>
            <a:r>
              <a:rPr lang="en-US" altLang="zh-CN" sz="2000" b="0" dirty="0"/>
              <a:t> </a:t>
            </a:r>
            <a:r>
              <a:rPr lang="zh-CN" altLang="en-US" sz="2000" b="0" dirty="0"/>
              <a:t>对象托管一个 </a:t>
            </a:r>
            <a:r>
              <a:rPr lang="en-US" altLang="zh-CN" sz="2000" b="0" dirty="0"/>
              <a:t>new </a:t>
            </a:r>
            <a:r>
              <a:rPr lang="zh-CN" altLang="en-US" sz="2000" b="0" dirty="0"/>
              <a:t>运算符返回的指针，写法如下</a:t>
            </a:r>
            <a:r>
              <a:rPr lang="zh-CN" altLang="en-US" sz="2000" b="0" dirty="0" smtClean="0"/>
              <a:t>：</a:t>
            </a:r>
            <a:endParaRPr lang="en-US" altLang="zh-CN" sz="2000" b="0" dirty="0" smtClean="0"/>
          </a:p>
          <a:p>
            <a:pPr marL="0" indent="0">
              <a:lnSpc>
                <a:spcPct val="150000"/>
              </a:lnSpc>
              <a:spcBef>
                <a:spcPts val="0"/>
              </a:spcBef>
              <a:buNone/>
              <a:defRPr/>
            </a:pPr>
            <a:r>
              <a:rPr lang="en-US" altLang="zh-CN" sz="2000" b="0" dirty="0" smtClean="0"/>
              <a:t>        </a:t>
            </a:r>
            <a:r>
              <a:rPr lang="en-US" altLang="zh-CN" sz="2000" b="0" dirty="0" err="1" smtClean="0">
                <a:solidFill>
                  <a:schemeClr val="bg2"/>
                </a:solidFill>
              </a:rPr>
              <a:t>shared_ptr</a:t>
            </a:r>
            <a:r>
              <a:rPr lang="en-US" altLang="zh-CN" sz="2000" b="0" dirty="0" smtClean="0">
                <a:solidFill>
                  <a:schemeClr val="bg2"/>
                </a:solidFill>
              </a:rPr>
              <a:t>&lt;T</a:t>
            </a:r>
            <a:r>
              <a:rPr lang="en-US" altLang="zh-CN" sz="2000" b="0" dirty="0">
                <a:solidFill>
                  <a:schemeClr val="bg2"/>
                </a:solidFill>
              </a:rPr>
              <a:t>&gt; </a:t>
            </a:r>
            <a:r>
              <a:rPr lang="en-US" altLang="zh-CN" sz="2000" b="0" dirty="0" err="1">
                <a:solidFill>
                  <a:schemeClr val="bg2"/>
                </a:solidFill>
              </a:rPr>
              <a:t>ptr</a:t>
            </a:r>
            <a:r>
              <a:rPr lang="en-US" altLang="zh-CN" sz="2000" b="0" dirty="0">
                <a:solidFill>
                  <a:schemeClr val="bg2"/>
                </a:solidFill>
              </a:rPr>
              <a:t>(new T);</a:t>
            </a:r>
            <a:r>
              <a:rPr lang="en-US" altLang="zh-CN" sz="2000" b="0" dirty="0"/>
              <a:t>  // T </a:t>
            </a:r>
            <a:r>
              <a:rPr lang="zh-CN" altLang="en-US" sz="2000" b="0" dirty="0"/>
              <a:t>可以是 </a:t>
            </a:r>
            <a:r>
              <a:rPr lang="en-US" altLang="zh-CN" sz="2000" b="0" dirty="0" err="1"/>
              <a:t>int</a:t>
            </a:r>
            <a:r>
              <a:rPr lang="zh-CN" altLang="en-US" sz="2000" b="0" dirty="0"/>
              <a:t>、</a:t>
            </a:r>
            <a:r>
              <a:rPr lang="en-US" altLang="zh-CN" sz="2000" b="0" dirty="0"/>
              <a:t>char</a:t>
            </a:r>
            <a:r>
              <a:rPr lang="zh-CN" altLang="en-US" sz="2000" b="0" dirty="0"/>
              <a:t>、类等各种</a:t>
            </a:r>
            <a:r>
              <a:rPr lang="zh-CN" altLang="en-US" sz="2000" b="0" dirty="0" smtClean="0"/>
              <a:t>类型</a:t>
            </a:r>
            <a:endParaRPr lang="en-US" altLang="zh-CN" sz="2000" b="0" dirty="0" smtClean="0"/>
          </a:p>
          <a:p>
            <a:pPr marL="0">
              <a:lnSpc>
                <a:spcPct val="150000"/>
              </a:lnSpc>
              <a:spcBef>
                <a:spcPts val="0"/>
              </a:spcBef>
              <a:defRPr/>
            </a:pPr>
            <a:r>
              <a:rPr lang="zh-CN" altLang="en-US" sz="2000" b="0" dirty="0"/>
              <a:t>此后，</a:t>
            </a:r>
            <a:r>
              <a:rPr lang="en-US" altLang="zh-CN" sz="2000" b="0" dirty="0" err="1"/>
              <a:t>ptr</a:t>
            </a:r>
            <a:r>
              <a:rPr lang="en-US" altLang="zh-CN" sz="2000" b="0" dirty="0"/>
              <a:t> </a:t>
            </a:r>
            <a:r>
              <a:rPr lang="zh-CN" altLang="en-US" sz="2000" b="0" dirty="0"/>
              <a:t>就可以像 </a:t>
            </a:r>
            <a:r>
              <a:rPr lang="en-US" altLang="zh-CN" sz="2000" b="0" dirty="0"/>
              <a:t>T* </a:t>
            </a:r>
            <a:r>
              <a:rPr lang="zh-CN" altLang="en-US" sz="2000" b="0" dirty="0"/>
              <a:t>类型的指针一样使用，即 *</a:t>
            </a:r>
            <a:r>
              <a:rPr lang="en-US" altLang="zh-CN" sz="2000" b="0" dirty="0" err="1"/>
              <a:t>ptr</a:t>
            </a:r>
            <a:r>
              <a:rPr lang="en-US" altLang="zh-CN" sz="2000" b="0" dirty="0"/>
              <a:t> </a:t>
            </a:r>
            <a:r>
              <a:rPr lang="zh-CN" altLang="en-US" sz="2000" b="0" dirty="0"/>
              <a:t>就是用 </a:t>
            </a:r>
            <a:r>
              <a:rPr lang="en-US" altLang="zh-CN" sz="2000" b="0" dirty="0"/>
              <a:t>new </a:t>
            </a:r>
            <a:r>
              <a:rPr lang="zh-CN" altLang="en-US" sz="2000" b="0" dirty="0"/>
              <a:t>动态分配的那个对象</a:t>
            </a:r>
            <a:r>
              <a:rPr lang="zh-CN" altLang="en-US" sz="2000" b="0" dirty="0" smtClean="0"/>
              <a:t>。</a:t>
            </a:r>
            <a:endParaRPr lang="en-US" altLang="zh-CN" sz="2000" b="0" dirty="0" smtClean="0"/>
          </a:p>
          <a:p>
            <a:pPr marL="0">
              <a:lnSpc>
                <a:spcPct val="150000"/>
              </a:lnSpc>
              <a:spcBef>
                <a:spcPts val="0"/>
              </a:spcBef>
              <a:defRPr/>
            </a:pPr>
            <a:r>
              <a:rPr lang="zh-CN" altLang="en-US" sz="2000" b="0" dirty="0"/>
              <a:t>多个 </a:t>
            </a:r>
            <a:r>
              <a:rPr lang="en-US" altLang="zh-CN" sz="2000" b="0" dirty="0" err="1"/>
              <a:t>shared_ptr</a:t>
            </a:r>
            <a:r>
              <a:rPr lang="en-US" altLang="zh-CN" sz="2000" b="0" dirty="0"/>
              <a:t> </a:t>
            </a:r>
            <a:r>
              <a:rPr lang="zh-CN" altLang="en-US" sz="2000" b="0" dirty="0"/>
              <a:t>对象可以共同托管一个指针 </a:t>
            </a:r>
            <a:r>
              <a:rPr lang="en-US" altLang="zh-CN" sz="2000" b="0" dirty="0"/>
              <a:t>p</a:t>
            </a:r>
            <a:r>
              <a:rPr lang="zh-CN" altLang="en-US" sz="2000" b="0" dirty="0"/>
              <a:t>，当所有曾经托管 </a:t>
            </a:r>
            <a:r>
              <a:rPr lang="en-US" altLang="zh-CN" sz="2000" b="0" dirty="0"/>
              <a:t>p </a:t>
            </a:r>
            <a:r>
              <a:rPr lang="zh-CN" altLang="en-US" sz="2000" b="0" dirty="0"/>
              <a:t>的 </a:t>
            </a:r>
            <a:r>
              <a:rPr lang="en-US" altLang="zh-CN" sz="2000" b="0" dirty="0" err="1"/>
              <a:t>shared_ptr</a:t>
            </a:r>
            <a:r>
              <a:rPr lang="en-US" altLang="zh-CN" sz="2000" b="0" dirty="0"/>
              <a:t> </a:t>
            </a:r>
            <a:r>
              <a:rPr lang="zh-CN" altLang="en-US" sz="2000" b="0" dirty="0"/>
              <a:t>对象都解除了对其的托管时，就会执行</a:t>
            </a:r>
            <a:r>
              <a:rPr lang="en-US" altLang="zh-CN" sz="2000" b="0" dirty="0"/>
              <a:t>delete p</a:t>
            </a:r>
            <a:r>
              <a:rPr lang="zh-CN" altLang="en-US" sz="2000" b="0" dirty="0"/>
              <a:t>。</a:t>
            </a:r>
            <a:r>
              <a:rPr lang="zh-CN" altLang="en-US" sz="2000" dirty="0"/>
              <a:t/>
            </a:r>
            <a:br>
              <a:rPr lang="zh-CN" altLang="en-US" sz="2000" dirty="0"/>
            </a:br>
            <a:endParaRPr lang="zh-CN" altLang="en-US" sz="2000" b="0" dirty="0"/>
          </a:p>
        </p:txBody>
      </p:sp>
      <p:pic>
        <p:nvPicPr>
          <p:cNvPr id="4" name="矩形 14"/>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0631" y="-35260"/>
            <a:ext cx="6930712"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60301" y="27385"/>
            <a:ext cx="6591001"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1.</a:t>
            </a:r>
            <a:r>
              <a:rPr lang="en-US" altLang="zh-CN" dirty="0"/>
              <a:t> </a:t>
            </a:r>
            <a:r>
              <a:rPr lang="en-US" altLang="zh-CN" sz="3000" dirty="0" err="1">
                <a:solidFill>
                  <a:schemeClr val="bg1"/>
                </a:solidFill>
                <a:latin typeface="Rockwell" pitchFamily="18" charset="0"/>
                <a:ea typeface="微软雅黑" pitchFamily="34" charset="-122"/>
              </a:rPr>
              <a:t>shared_ptr</a:t>
            </a:r>
            <a:r>
              <a:rPr lang="zh-CN" altLang="en-US" sz="3000" dirty="0">
                <a:solidFill>
                  <a:schemeClr val="bg1"/>
                </a:solidFill>
                <a:latin typeface="Rockwell" pitchFamily="18" charset="0"/>
                <a:ea typeface="微软雅黑" pitchFamily="34" charset="-122"/>
              </a:rPr>
              <a:t>（智能指针）</a:t>
            </a:r>
          </a:p>
        </p:txBody>
      </p:sp>
    </p:spTree>
    <p:extLst>
      <p:ext uri="{BB962C8B-B14F-4D97-AF65-F5344CB8AC3E}">
        <p14:creationId xmlns:p14="http://schemas.microsoft.com/office/powerpoint/2010/main" val="3007464977"/>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304256" y="708106"/>
            <a:ext cx="5938936" cy="581803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buNone/>
            </a:pPr>
            <a:r>
              <a:rPr lang="en-US" altLang="zh-CN" sz="1200" b="0" dirty="0"/>
              <a:t>#include &lt;</a:t>
            </a:r>
            <a:r>
              <a:rPr lang="en-US" altLang="zh-CN" sz="1200" b="0" dirty="0" err="1"/>
              <a:t>iostream</a:t>
            </a:r>
            <a:r>
              <a:rPr lang="en-US" altLang="zh-CN" sz="1200" b="0" dirty="0"/>
              <a:t>&gt;</a:t>
            </a:r>
          </a:p>
          <a:p>
            <a:pPr marL="0" indent="0">
              <a:buNone/>
            </a:pPr>
            <a:r>
              <a:rPr lang="en-US" altLang="zh-CN" sz="1200" b="0" dirty="0"/>
              <a:t>#include &lt;memory&gt;</a:t>
            </a:r>
          </a:p>
          <a:p>
            <a:pPr marL="0" indent="0">
              <a:buNone/>
            </a:pPr>
            <a:r>
              <a:rPr lang="en-US" altLang="zh-CN" sz="1200" dirty="0"/>
              <a:t>u</a:t>
            </a:r>
            <a:r>
              <a:rPr lang="en-US" altLang="zh-CN" sz="1200" dirty="0">
                <a:hlinkClick r:id="rId3"/>
              </a:rPr>
              <a:t>sin</a:t>
            </a:r>
            <a:r>
              <a:rPr lang="en-US" altLang="zh-CN" sz="1200" dirty="0"/>
              <a:t>g</a:t>
            </a:r>
            <a:r>
              <a:rPr lang="en-US" altLang="zh-CN" sz="1200" b="0" dirty="0"/>
              <a:t> </a:t>
            </a:r>
            <a:r>
              <a:rPr lang="en-US" altLang="zh-CN" sz="1200" dirty="0"/>
              <a:t>namespace</a:t>
            </a:r>
            <a:r>
              <a:rPr lang="en-US" altLang="zh-CN" sz="1200" b="0" dirty="0"/>
              <a:t> </a:t>
            </a:r>
            <a:r>
              <a:rPr lang="en-US" altLang="zh-CN" sz="1200" b="0" dirty="0" err="1"/>
              <a:t>std</a:t>
            </a:r>
            <a:r>
              <a:rPr lang="en-US" altLang="zh-CN" sz="1200" b="0" dirty="0"/>
              <a:t>;</a:t>
            </a:r>
          </a:p>
          <a:p>
            <a:pPr marL="0" indent="0">
              <a:buNone/>
            </a:pPr>
            <a:r>
              <a:rPr lang="en-US" altLang="zh-CN" sz="1200" dirty="0"/>
              <a:t>class</a:t>
            </a:r>
            <a:r>
              <a:rPr lang="en-US" altLang="zh-CN" sz="1200" b="0" dirty="0"/>
              <a:t> A</a:t>
            </a:r>
          </a:p>
          <a:p>
            <a:pPr marL="0" indent="0">
              <a:buNone/>
            </a:pPr>
            <a:r>
              <a:rPr lang="en-US" altLang="zh-CN" sz="1200" b="0" dirty="0"/>
              <a:t>{</a:t>
            </a:r>
          </a:p>
          <a:p>
            <a:pPr marL="0" indent="0">
              <a:buNone/>
            </a:pPr>
            <a:r>
              <a:rPr lang="en-US" altLang="zh-CN" sz="1200" dirty="0"/>
              <a:t>public</a:t>
            </a:r>
            <a:r>
              <a:rPr lang="en-US" altLang="zh-CN" sz="1200" b="0" dirty="0"/>
              <a:t>:</a:t>
            </a:r>
          </a:p>
          <a:p>
            <a:pPr marL="0" indent="0">
              <a:buNone/>
            </a:pPr>
            <a:r>
              <a:rPr lang="en-US" altLang="zh-CN" sz="1200" b="0" dirty="0" smtClean="0"/>
              <a:t>      </a:t>
            </a:r>
            <a:r>
              <a:rPr lang="en-US" altLang="zh-CN" sz="1200" b="0" dirty="0" err="1" smtClean="0"/>
              <a:t>int</a:t>
            </a:r>
            <a:r>
              <a:rPr lang="en-US" altLang="zh-CN" sz="1200" b="0" dirty="0" smtClean="0"/>
              <a:t> </a:t>
            </a:r>
            <a:r>
              <a:rPr lang="en-US" altLang="zh-CN" sz="1200" b="0" dirty="0" err="1"/>
              <a:t>i</a:t>
            </a:r>
            <a:r>
              <a:rPr lang="en-US" altLang="zh-CN" sz="1200" b="0" dirty="0"/>
              <a:t>;</a:t>
            </a:r>
          </a:p>
          <a:p>
            <a:pPr marL="0" indent="0">
              <a:buNone/>
            </a:pPr>
            <a:r>
              <a:rPr lang="en-US" altLang="zh-CN" sz="1200" b="0" dirty="0" smtClean="0"/>
              <a:t>       A(</a:t>
            </a:r>
            <a:r>
              <a:rPr lang="en-US" altLang="zh-CN" sz="1200" b="0" dirty="0" err="1" smtClean="0"/>
              <a:t>int</a:t>
            </a:r>
            <a:r>
              <a:rPr lang="en-US" altLang="zh-CN" sz="1200" b="0" dirty="0" smtClean="0"/>
              <a:t> </a:t>
            </a:r>
            <a:r>
              <a:rPr lang="en-US" altLang="zh-CN" sz="1200" b="0" dirty="0"/>
              <a:t>n):</a:t>
            </a:r>
            <a:r>
              <a:rPr lang="en-US" altLang="zh-CN" sz="1200" b="0" dirty="0" err="1"/>
              <a:t>i</a:t>
            </a:r>
            <a:r>
              <a:rPr lang="en-US" altLang="zh-CN" sz="1200" b="0" dirty="0"/>
              <a:t>(n) { };</a:t>
            </a:r>
          </a:p>
          <a:p>
            <a:pPr marL="0" indent="0">
              <a:buNone/>
            </a:pPr>
            <a:r>
              <a:rPr lang="en-US" altLang="zh-CN" sz="1200" b="0" dirty="0" smtClean="0"/>
              <a:t>      ~</a:t>
            </a:r>
            <a:r>
              <a:rPr lang="en-US" altLang="zh-CN" sz="1200" b="0" dirty="0"/>
              <a:t>A() { </a:t>
            </a:r>
            <a:r>
              <a:rPr lang="en-US" altLang="zh-CN" sz="1200" b="0" dirty="0" err="1"/>
              <a:t>cout</a:t>
            </a:r>
            <a:r>
              <a:rPr lang="en-US" altLang="zh-CN" sz="1200" b="0" dirty="0"/>
              <a:t> &lt;&lt; </a:t>
            </a:r>
            <a:r>
              <a:rPr lang="en-US" altLang="zh-CN" sz="1200" b="0" dirty="0" err="1"/>
              <a:t>i</a:t>
            </a:r>
            <a:r>
              <a:rPr lang="en-US" altLang="zh-CN" sz="1200" b="0" dirty="0"/>
              <a:t> &lt;&lt; " " &lt;&lt; "destructed" &lt;&lt; </a:t>
            </a:r>
            <a:r>
              <a:rPr lang="en-US" altLang="zh-CN" sz="1200" b="0" dirty="0" err="1"/>
              <a:t>endl</a:t>
            </a:r>
            <a:r>
              <a:rPr lang="en-US" altLang="zh-CN" sz="1200" b="0" dirty="0"/>
              <a:t>; }</a:t>
            </a:r>
          </a:p>
          <a:p>
            <a:pPr marL="0" indent="0">
              <a:buNone/>
            </a:pPr>
            <a:r>
              <a:rPr lang="en-US" altLang="zh-CN" sz="1200" b="0" dirty="0"/>
              <a:t>};</a:t>
            </a:r>
          </a:p>
          <a:p>
            <a:pPr marL="0" indent="0">
              <a:buNone/>
            </a:pPr>
            <a:r>
              <a:rPr lang="en-US" altLang="zh-CN" sz="1200" b="0" dirty="0" err="1"/>
              <a:t>int</a:t>
            </a:r>
            <a:r>
              <a:rPr lang="en-US" altLang="zh-CN" sz="1200" b="0" dirty="0"/>
              <a:t> main()</a:t>
            </a:r>
          </a:p>
          <a:p>
            <a:pPr marL="0" indent="0">
              <a:buNone/>
            </a:pPr>
            <a:r>
              <a:rPr lang="en-US" altLang="zh-CN" sz="1200" b="0" dirty="0"/>
              <a:t>{</a:t>
            </a:r>
          </a:p>
          <a:p>
            <a:pPr marL="0" indent="0">
              <a:buNone/>
            </a:pPr>
            <a:r>
              <a:rPr lang="en-US" altLang="zh-CN" sz="1200" b="0" dirty="0" smtClean="0"/>
              <a:t>          </a:t>
            </a:r>
            <a:r>
              <a:rPr lang="en-US" altLang="zh-CN" sz="1200" b="0" dirty="0" err="1" smtClean="0"/>
              <a:t>shared_ptr</a:t>
            </a:r>
            <a:r>
              <a:rPr lang="en-US" altLang="zh-CN" sz="1200" b="0" dirty="0" smtClean="0"/>
              <a:t>&lt;A</a:t>
            </a:r>
            <a:r>
              <a:rPr lang="en-US" altLang="zh-CN" sz="1200" b="0" dirty="0"/>
              <a:t>&gt; sp1(</a:t>
            </a:r>
            <a:r>
              <a:rPr lang="en-US" altLang="zh-CN" sz="1200" dirty="0"/>
              <a:t>new</a:t>
            </a:r>
            <a:r>
              <a:rPr lang="en-US" altLang="zh-CN" sz="1200" b="0" dirty="0"/>
              <a:t> A(2)); //A(2)</a:t>
            </a:r>
            <a:r>
              <a:rPr lang="zh-CN" altLang="en-US" sz="1200" b="0" dirty="0"/>
              <a:t>由</a:t>
            </a:r>
            <a:r>
              <a:rPr lang="en-US" altLang="zh-CN" sz="1200" b="0" dirty="0"/>
              <a:t>sp1</a:t>
            </a:r>
            <a:r>
              <a:rPr lang="zh-CN" altLang="en-US" sz="1200" b="0" dirty="0"/>
              <a:t>托管，</a:t>
            </a:r>
          </a:p>
          <a:p>
            <a:pPr marL="0" indent="0">
              <a:buNone/>
            </a:pPr>
            <a:r>
              <a:rPr lang="en-US" altLang="zh-CN" sz="1200" b="0" dirty="0" smtClean="0"/>
              <a:t>          </a:t>
            </a:r>
            <a:r>
              <a:rPr lang="en-US" altLang="zh-CN" sz="1200" b="0" dirty="0" err="1" smtClean="0"/>
              <a:t>shared_ptr</a:t>
            </a:r>
            <a:r>
              <a:rPr lang="en-US" altLang="zh-CN" sz="1200" b="0" dirty="0" smtClean="0"/>
              <a:t>&lt;A</a:t>
            </a:r>
            <a:r>
              <a:rPr lang="en-US" altLang="zh-CN" sz="1200" b="0" dirty="0"/>
              <a:t>&gt; sp2(sp1); //A(2)</a:t>
            </a:r>
            <a:r>
              <a:rPr lang="zh-CN" altLang="en-US" sz="1200" b="0" dirty="0"/>
              <a:t>同时交由</a:t>
            </a:r>
            <a:r>
              <a:rPr lang="en-US" altLang="zh-CN" sz="1200" b="0" dirty="0"/>
              <a:t>sp2</a:t>
            </a:r>
            <a:r>
              <a:rPr lang="zh-CN" altLang="en-US" sz="1200" b="0" dirty="0"/>
              <a:t>托管</a:t>
            </a:r>
          </a:p>
          <a:p>
            <a:pPr marL="0" indent="0">
              <a:buNone/>
            </a:pPr>
            <a:r>
              <a:rPr lang="en-US" altLang="zh-CN" sz="1200" b="0" dirty="0" smtClean="0"/>
              <a:t>          </a:t>
            </a:r>
            <a:r>
              <a:rPr lang="en-US" altLang="zh-CN" sz="1200" b="0" dirty="0" err="1" smtClean="0"/>
              <a:t>shared_ptr</a:t>
            </a:r>
            <a:r>
              <a:rPr lang="en-US" altLang="zh-CN" sz="1200" b="0" dirty="0" smtClean="0"/>
              <a:t>&lt;A</a:t>
            </a:r>
            <a:r>
              <a:rPr lang="en-US" altLang="zh-CN" sz="1200" b="0" dirty="0"/>
              <a:t>&gt; sp3;</a:t>
            </a:r>
          </a:p>
          <a:p>
            <a:pPr marL="0" indent="0">
              <a:buNone/>
            </a:pPr>
            <a:r>
              <a:rPr lang="en-US" altLang="zh-CN" sz="1200" b="0" dirty="0" smtClean="0"/>
              <a:t>          sp3 </a:t>
            </a:r>
            <a:r>
              <a:rPr lang="en-US" altLang="zh-CN" sz="1200" b="0" dirty="0"/>
              <a:t>= sp2; //A(2)</a:t>
            </a:r>
            <a:r>
              <a:rPr lang="zh-CN" altLang="en-US" sz="1200" b="0" dirty="0"/>
              <a:t>同时交由</a:t>
            </a:r>
            <a:r>
              <a:rPr lang="en-US" altLang="zh-CN" sz="1200" b="0" dirty="0"/>
              <a:t>sp3</a:t>
            </a:r>
            <a:r>
              <a:rPr lang="zh-CN" altLang="en-US" sz="1200" b="0" dirty="0"/>
              <a:t>托管</a:t>
            </a:r>
          </a:p>
          <a:p>
            <a:pPr marL="0" indent="0">
              <a:buNone/>
            </a:pPr>
            <a:r>
              <a:rPr lang="en-US" altLang="zh-CN" sz="1200" b="0" dirty="0" smtClean="0"/>
              <a:t>          </a:t>
            </a:r>
            <a:r>
              <a:rPr lang="en-US" altLang="zh-CN" sz="1200" b="0" dirty="0" err="1" smtClean="0"/>
              <a:t>cout</a:t>
            </a:r>
            <a:r>
              <a:rPr lang="en-US" altLang="zh-CN" sz="1200" b="0" dirty="0" smtClean="0"/>
              <a:t> </a:t>
            </a:r>
            <a:r>
              <a:rPr lang="en-US" altLang="zh-CN" sz="1200" b="0" dirty="0"/>
              <a:t>&lt;&lt; sp1-&gt;</a:t>
            </a:r>
            <a:r>
              <a:rPr lang="en-US" altLang="zh-CN" sz="1200" b="0" dirty="0" err="1"/>
              <a:t>i</a:t>
            </a:r>
            <a:r>
              <a:rPr lang="en-US" altLang="zh-CN" sz="1200" b="0" dirty="0"/>
              <a:t> &lt;&lt; "," &lt;&lt; sp2-&gt;</a:t>
            </a:r>
            <a:r>
              <a:rPr lang="en-US" altLang="zh-CN" sz="1200" b="0" dirty="0" err="1"/>
              <a:t>i</a:t>
            </a:r>
            <a:r>
              <a:rPr lang="en-US" altLang="zh-CN" sz="1200" b="0" dirty="0"/>
              <a:t> &lt;&lt;"," &lt;&lt; sp3-&gt;</a:t>
            </a:r>
            <a:r>
              <a:rPr lang="en-US" altLang="zh-CN" sz="1200" b="0" dirty="0" err="1"/>
              <a:t>i</a:t>
            </a:r>
            <a:r>
              <a:rPr lang="en-US" altLang="zh-CN" sz="1200" b="0" dirty="0"/>
              <a:t> &lt;&lt; </a:t>
            </a:r>
            <a:r>
              <a:rPr lang="en-US" altLang="zh-CN" sz="1200" b="0" dirty="0" err="1"/>
              <a:t>endl</a:t>
            </a:r>
            <a:r>
              <a:rPr lang="en-US" altLang="zh-CN" sz="1200" b="0" dirty="0" smtClean="0"/>
              <a:t>; </a:t>
            </a:r>
            <a:endParaRPr lang="en-US" altLang="zh-CN" sz="1200" b="0" dirty="0"/>
          </a:p>
          <a:p>
            <a:pPr marL="0" indent="0">
              <a:buNone/>
            </a:pPr>
            <a:r>
              <a:rPr lang="en-US" altLang="zh-CN" sz="1200" b="0" dirty="0" smtClean="0"/>
              <a:t>          A </a:t>
            </a:r>
            <a:r>
              <a:rPr lang="en-US" altLang="zh-CN" sz="1200" b="0" dirty="0"/>
              <a:t>* p = sp3.get(); // get</a:t>
            </a:r>
            <a:r>
              <a:rPr lang="zh-CN" altLang="en-US" sz="1200" b="0" dirty="0"/>
              <a:t>返回托管的指针，</a:t>
            </a:r>
            <a:r>
              <a:rPr lang="en-US" altLang="zh-CN" sz="1200" b="0" dirty="0"/>
              <a:t>p </a:t>
            </a:r>
            <a:r>
              <a:rPr lang="zh-CN" altLang="en-US" sz="1200" b="0" dirty="0"/>
              <a:t>指向 </a:t>
            </a:r>
            <a:r>
              <a:rPr lang="en-US" altLang="zh-CN" sz="1200" b="0" dirty="0"/>
              <a:t>A(2)</a:t>
            </a:r>
          </a:p>
          <a:p>
            <a:pPr marL="0" indent="0">
              <a:buNone/>
            </a:pPr>
            <a:r>
              <a:rPr lang="en-US" altLang="zh-CN" sz="1200" b="0" dirty="0" smtClean="0"/>
              <a:t>          </a:t>
            </a:r>
            <a:r>
              <a:rPr lang="en-US" altLang="zh-CN" sz="1200" b="0" dirty="0" err="1" smtClean="0"/>
              <a:t>cout</a:t>
            </a:r>
            <a:r>
              <a:rPr lang="en-US" altLang="zh-CN" sz="1200" b="0" dirty="0" smtClean="0"/>
              <a:t> </a:t>
            </a:r>
            <a:r>
              <a:rPr lang="en-US" altLang="zh-CN" sz="1200" b="0" dirty="0"/>
              <a:t>&lt;&lt; p-&gt;</a:t>
            </a:r>
            <a:r>
              <a:rPr lang="en-US" altLang="zh-CN" sz="1200" b="0" dirty="0" err="1"/>
              <a:t>i</a:t>
            </a:r>
            <a:r>
              <a:rPr lang="en-US" altLang="zh-CN" sz="1200" b="0" dirty="0"/>
              <a:t> &lt;&lt; </a:t>
            </a:r>
            <a:r>
              <a:rPr lang="en-US" altLang="zh-CN" sz="1200" b="0" dirty="0" err="1"/>
              <a:t>endl</a:t>
            </a:r>
            <a:r>
              <a:rPr lang="en-US" altLang="zh-CN" sz="1200" b="0" dirty="0"/>
              <a:t>; //</a:t>
            </a:r>
            <a:r>
              <a:rPr lang="zh-CN" altLang="en-US" sz="1200" b="0" dirty="0"/>
              <a:t>输出 </a:t>
            </a:r>
            <a:r>
              <a:rPr lang="en-US" altLang="zh-CN" sz="1200" b="0" dirty="0"/>
              <a:t>2</a:t>
            </a:r>
            <a:endParaRPr lang="zh-CN" altLang="en-US" sz="1200" b="0" dirty="0"/>
          </a:p>
          <a:p>
            <a:pPr marL="0" indent="0">
              <a:buNone/>
            </a:pPr>
            <a:r>
              <a:rPr lang="en-US" altLang="zh-CN" sz="1200" b="0" dirty="0" smtClean="0"/>
              <a:t>          sp1.reset(</a:t>
            </a:r>
            <a:r>
              <a:rPr lang="en-US" altLang="zh-CN" sz="1200" dirty="0" smtClean="0"/>
              <a:t>new</a:t>
            </a:r>
            <a:r>
              <a:rPr lang="en-US" altLang="zh-CN" sz="1200" b="0" dirty="0" smtClean="0"/>
              <a:t> </a:t>
            </a:r>
            <a:r>
              <a:rPr lang="en-US" altLang="zh-CN" sz="1200" b="0" dirty="0"/>
              <a:t>A(3)); // reset</a:t>
            </a:r>
            <a:r>
              <a:rPr lang="zh-CN" altLang="en-US" sz="1200" b="0" dirty="0"/>
              <a:t>导致托管新的指针</a:t>
            </a:r>
            <a:r>
              <a:rPr lang="en-US" altLang="zh-CN" sz="1200" b="0" dirty="0"/>
              <a:t>, </a:t>
            </a:r>
            <a:r>
              <a:rPr lang="zh-CN" altLang="en-US" sz="1200" b="0" dirty="0"/>
              <a:t>此时</a:t>
            </a:r>
            <a:r>
              <a:rPr lang="en-US" altLang="zh-CN" sz="1200" b="0" dirty="0"/>
              <a:t>sp1</a:t>
            </a:r>
            <a:r>
              <a:rPr lang="zh-CN" altLang="en-US" sz="1200" b="0" dirty="0"/>
              <a:t>托管</a:t>
            </a:r>
            <a:r>
              <a:rPr lang="en-US" altLang="zh-CN" sz="1200" b="0" dirty="0"/>
              <a:t>A(3)</a:t>
            </a:r>
          </a:p>
          <a:p>
            <a:pPr marL="0" indent="0">
              <a:buNone/>
            </a:pPr>
            <a:r>
              <a:rPr lang="en-US" altLang="zh-CN" sz="1200" b="0" dirty="0" smtClean="0"/>
              <a:t>          sp2.reset(</a:t>
            </a:r>
            <a:r>
              <a:rPr lang="en-US" altLang="zh-CN" sz="1200" dirty="0" smtClean="0"/>
              <a:t>new</a:t>
            </a:r>
            <a:r>
              <a:rPr lang="en-US" altLang="zh-CN" sz="1200" b="0" dirty="0" smtClean="0"/>
              <a:t> </a:t>
            </a:r>
            <a:r>
              <a:rPr lang="en-US" altLang="zh-CN" sz="1200" b="0" dirty="0"/>
              <a:t>A(4)); // sp2</a:t>
            </a:r>
            <a:r>
              <a:rPr lang="zh-CN" altLang="en-US" sz="1200" b="0" dirty="0"/>
              <a:t>托管</a:t>
            </a:r>
            <a:r>
              <a:rPr lang="en-US" altLang="zh-CN" sz="1200" b="0" dirty="0"/>
              <a:t>A(4)</a:t>
            </a:r>
          </a:p>
          <a:p>
            <a:pPr marL="0" indent="0">
              <a:buNone/>
            </a:pPr>
            <a:r>
              <a:rPr lang="en-US" altLang="zh-CN" sz="1200" b="0" dirty="0" smtClean="0"/>
              <a:t>          </a:t>
            </a:r>
            <a:r>
              <a:rPr lang="en-US" altLang="zh-CN" sz="1200" b="0" dirty="0" err="1" smtClean="0"/>
              <a:t>cout</a:t>
            </a:r>
            <a:r>
              <a:rPr lang="en-US" altLang="zh-CN" sz="1200" b="0" dirty="0" smtClean="0"/>
              <a:t> </a:t>
            </a:r>
            <a:r>
              <a:rPr lang="en-US" altLang="zh-CN" sz="1200" b="0" dirty="0"/>
              <a:t>&lt;&lt; sp1-&gt;</a:t>
            </a:r>
            <a:r>
              <a:rPr lang="en-US" altLang="zh-CN" sz="1200" b="0" dirty="0" err="1"/>
              <a:t>i</a:t>
            </a:r>
            <a:r>
              <a:rPr lang="en-US" altLang="zh-CN" sz="1200" b="0" dirty="0"/>
              <a:t> &lt;&lt; </a:t>
            </a:r>
            <a:r>
              <a:rPr lang="en-US" altLang="zh-CN" sz="1200" b="0" dirty="0" err="1"/>
              <a:t>endl</a:t>
            </a:r>
            <a:r>
              <a:rPr lang="en-US" altLang="zh-CN" sz="1200" b="0" dirty="0"/>
              <a:t>; //</a:t>
            </a:r>
            <a:r>
              <a:rPr lang="zh-CN" altLang="en-US" sz="1200" b="0" dirty="0"/>
              <a:t>输出 </a:t>
            </a:r>
            <a:r>
              <a:rPr lang="en-US" altLang="zh-CN" sz="1200" b="0" dirty="0"/>
              <a:t>3</a:t>
            </a:r>
            <a:endParaRPr lang="zh-CN" altLang="en-US" sz="1200" b="0" dirty="0"/>
          </a:p>
          <a:p>
            <a:pPr marL="0" indent="0">
              <a:buNone/>
            </a:pPr>
            <a:r>
              <a:rPr lang="en-US" altLang="zh-CN" sz="1200" b="0" dirty="0" smtClean="0"/>
              <a:t>          sp3.reset(</a:t>
            </a:r>
            <a:r>
              <a:rPr lang="en-US" altLang="zh-CN" sz="1200" dirty="0" smtClean="0"/>
              <a:t>new</a:t>
            </a:r>
            <a:r>
              <a:rPr lang="en-US" altLang="zh-CN" sz="1200" b="0" dirty="0" smtClean="0"/>
              <a:t> </a:t>
            </a:r>
            <a:r>
              <a:rPr lang="en-US" altLang="zh-CN" sz="1200" b="0" dirty="0"/>
              <a:t>A(5)); // sp3</a:t>
            </a:r>
            <a:r>
              <a:rPr lang="zh-CN" altLang="en-US" sz="1200" b="0" dirty="0"/>
              <a:t>托管</a:t>
            </a:r>
            <a:r>
              <a:rPr lang="en-US" altLang="zh-CN" sz="1200" b="0" dirty="0"/>
              <a:t>A(5),A(2)</a:t>
            </a:r>
            <a:r>
              <a:rPr lang="zh-CN" altLang="en-US" sz="1200" b="0" dirty="0"/>
              <a:t>无人托管，被</a:t>
            </a:r>
            <a:r>
              <a:rPr lang="en-US" altLang="zh-CN" sz="1200" b="0" dirty="0"/>
              <a:t>delete</a:t>
            </a:r>
          </a:p>
          <a:p>
            <a:pPr marL="0" indent="0">
              <a:buNone/>
            </a:pPr>
            <a:r>
              <a:rPr lang="en-US" altLang="zh-CN" sz="1200" b="0" dirty="0" smtClean="0"/>
              <a:t>          </a:t>
            </a:r>
            <a:r>
              <a:rPr lang="en-US" altLang="zh-CN" sz="1200" b="0" dirty="0" err="1" smtClean="0"/>
              <a:t>cout</a:t>
            </a:r>
            <a:r>
              <a:rPr lang="en-US" altLang="zh-CN" sz="1200" b="0" dirty="0" smtClean="0"/>
              <a:t> </a:t>
            </a:r>
            <a:r>
              <a:rPr lang="en-US" altLang="zh-CN" sz="1200" b="0" dirty="0"/>
              <a:t>&lt;&lt; "end" &lt;&lt; </a:t>
            </a:r>
            <a:r>
              <a:rPr lang="en-US" altLang="zh-CN" sz="1200" b="0" dirty="0" err="1"/>
              <a:t>endl</a:t>
            </a:r>
            <a:r>
              <a:rPr lang="en-US" altLang="zh-CN" sz="1200" b="0" dirty="0"/>
              <a:t>;</a:t>
            </a:r>
          </a:p>
          <a:p>
            <a:pPr marL="0" indent="0">
              <a:buNone/>
            </a:pPr>
            <a:r>
              <a:rPr lang="en-US" altLang="zh-CN" sz="1200" dirty="0" smtClean="0"/>
              <a:t>          return</a:t>
            </a:r>
            <a:r>
              <a:rPr lang="en-US" altLang="zh-CN" sz="1200" b="0" dirty="0" smtClean="0"/>
              <a:t> </a:t>
            </a:r>
            <a:r>
              <a:rPr lang="en-US" altLang="zh-CN" sz="1200" b="0" dirty="0"/>
              <a:t>0;</a:t>
            </a:r>
          </a:p>
          <a:p>
            <a:pPr marL="0" indent="0">
              <a:buNone/>
            </a:pPr>
            <a:r>
              <a:rPr lang="en-US" altLang="zh-CN" sz="1200" b="0" dirty="0"/>
              <a:t>}</a:t>
            </a:r>
          </a:p>
          <a:p>
            <a:pPr marL="0" indent="0">
              <a:lnSpc>
                <a:spcPct val="150000"/>
              </a:lnSpc>
              <a:spcBef>
                <a:spcPts val="0"/>
              </a:spcBef>
              <a:buNone/>
              <a:defRPr/>
            </a:pPr>
            <a:endParaRPr lang="zh-CN" altLang="en-US" sz="1200" b="0" kern="0" dirty="0"/>
          </a:p>
        </p:txBody>
      </p:sp>
      <p:pic>
        <p:nvPicPr>
          <p:cNvPr id="4" name="矩形 1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0631" y="-35260"/>
            <a:ext cx="6930712"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60301" y="27385"/>
            <a:ext cx="6591001"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1.</a:t>
            </a:r>
            <a:r>
              <a:rPr lang="en-US" altLang="zh-CN" dirty="0"/>
              <a:t> </a:t>
            </a:r>
            <a:r>
              <a:rPr lang="en-US" altLang="zh-CN" sz="3000" dirty="0" err="1">
                <a:solidFill>
                  <a:schemeClr val="bg1"/>
                </a:solidFill>
                <a:latin typeface="Rockwell" pitchFamily="18" charset="0"/>
                <a:ea typeface="微软雅黑" pitchFamily="34" charset="-122"/>
              </a:rPr>
              <a:t>shared_ptr</a:t>
            </a:r>
            <a:r>
              <a:rPr lang="zh-CN" altLang="en-US" sz="3000" dirty="0">
                <a:solidFill>
                  <a:schemeClr val="bg1"/>
                </a:solidFill>
                <a:latin typeface="Rockwell" pitchFamily="18" charset="0"/>
                <a:ea typeface="微软雅黑" pitchFamily="34" charset="-122"/>
              </a:rPr>
              <a:t>（智能指针）</a:t>
            </a:r>
          </a:p>
        </p:txBody>
      </p:sp>
      <p:sp>
        <p:nvSpPr>
          <p:cNvPr id="2" name="文本框 1"/>
          <p:cNvSpPr txBox="1"/>
          <p:nvPr/>
        </p:nvSpPr>
        <p:spPr>
          <a:xfrm>
            <a:off x="7107287" y="2061642"/>
            <a:ext cx="4320480" cy="3416320"/>
          </a:xfrm>
          <a:prstGeom prst="rect">
            <a:avLst/>
          </a:prstGeom>
          <a:noFill/>
        </p:spPr>
        <p:txBody>
          <a:bodyPr wrap="square" rtlCol="0">
            <a:spAutoFit/>
          </a:bodyPr>
          <a:lstStyle/>
          <a:p>
            <a:r>
              <a:rPr lang="zh-CN" altLang="en-US" dirty="0"/>
              <a:t>程序的输出结果如下：</a:t>
            </a:r>
            <a:br>
              <a:rPr lang="zh-CN" altLang="en-US" dirty="0"/>
            </a:br>
            <a:r>
              <a:rPr lang="en-US" altLang="zh-CN" dirty="0"/>
              <a:t>2,2,2</a:t>
            </a:r>
            <a:r>
              <a:rPr lang="zh-CN" altLang="en-US" dirty="0"/>
              <a:t/>
            </a:r>
            <a:br>
              <a:rPr lang="zh-CN" altLang="en-US" dirty="0"/>
            </a:br>
            <a:r>
              <a:rPr lang="en-US" altLang="zh-CN" dirty="0"/>
              <a:t>2</a:t>
            </a:r>
            <a:r>
              <a:rPr lang="zh-CN" altLang="en-US" dirty="0"/>
              <a:t/>
            </a:r>
            <a:br>
              <a:rPr lang="zh-CN" altLang="en-US" dirty="0"/>
            </a:br>
            <a:r>
              <a:rPr lang="en-US" altLang="zh-CN" dirty="0"/>
              <a:t>3</a:t>
            </a:r>
            <a:r>
              <a:rPr lang="zh-CN" altLang="en-US" dirty="0"/>
              <a:t/>
            </a:r>
            <a:br>
              <a:rPr lang="zh-CN" altLang="en-US" dirty="0"/>
            </a:br>
            <a:r>
              <a:rPr lang="en-US" altLang="zh-CN" dirty="0"/>
              <a:t>2 destructed</a:t>
            </a:r>
            <a:br>
              <a:rPr lang="en-US" altLang="zh-CN" dirty="0"/>
            </a:br>
            <a:r>
              <a:rPr lang="en-US" altLang="zh-CN" dirty="0"/>
              <a:t>end</a:t>
            </a:r>
            <a:br>
              <a:rPr lang="en-US" altLang="zh-CN" dirty="0"/>
            </a:br>
            <a:r>
              <a:rPr lang="en-US" altLang="zh-CN" dirty="0"/>
              <a:t>5 destructed</a:t>
            </a:r>
            <a:br>
              <a:rPr lang="en-US" altLang="zh-CN" dirty="0"/>
            </a:br>
            <a:r>
              <a:rPr lang="en-US" altLang="zh-CN" dirty="0"/>
              <a:t>4 destructed</a:t>
            </a:r>
            <a:br>
              <a:rPr lang="en-US" altLang="zh-CN" dirty="0"/>
            </a:br>
            <a:r>
              <a:rPr lang="en-US" altLang="zh-CN" dirty="0"/>
              <a:t>3 destructed</a:t>
            </a:r>
            <a:endParaRPr lang="zh-CN" altLang="en-US" dirty="0"/>
          </a:p>
        </p:txBody>
      </p:sp>
    </p:spTree>
    <p:extLst>
      <p:ext uri="{BB962C8B-B14F-4D97-AF65-F5344CB8AC3E}">
        <p14:creationId xmlns:p14="http://schemas.microsoft.com/office/powerpoint/2010/main" val="2870578574"/>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191980" y="1269554"/>
            <a:ext cx="11884911" cy="443332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zh-CN" altLang="en-US" sz="1400" b="0" dirty="0"/>
              <a:t>可以用第 </a:t>
            </a:r>
            <a:r>
              <a:rPr lang="en-US" altLang="zh-CN" sz="1400" b="0" dirty="0"/>
              <a:t>14 </a:t>
            </a:r>
            <a:r>
              <a:rPr lang="zh-CN" altLang="en-US" sz="1400" b="0" dirty="0"/>
              <a:t>行及第 </a:t>
            </a:r>
            <a:r>
              <a:rPr lang="en-US" altLang="zh-CN" sz="1400" b="0" dirty="0"/>
              <a:t>16 </a:t>
            </a:r>
            <a:r>
              <a:rPr lang="zh-CN" altLang="en-US" sz="1400" b="0" dirty="0"/>
              <a:t>行的形式让多个 </a:t>
            </a:r>
            <a:r>
              <a:rPr lang="en-US" altLang="zh-CN" sz="1400" b="0" dirty="0" err="1"/>
              <a:t>sharecLptr</a:t>
            </a:r>
            <a:r>
              <a:rPr lang="en-US" altLang="zh-CN" sz="1400" b="0" dirty="0"/>
              <a:t> </a:t>
            </a:r>
            <a:r>
              <a:rPr lang="zh-CN" altLang="en-US" sz="1400" b="0" dirty="0"/>
              <a:t>对象托管同一个指针。这多个 </a:t>
            </a:r>
            <a:r>
              <a:rPr lang="en-US" altLang="zh-CN" sz="1400" b="0" dirty="0" err="1"/>
              <a:t>shared_ptr</a:t>
            </a:r>
            <a:r>
              <a:rPr lang="en-US" altLang="zh-CN" sz="1400" b="0" dirty="0"/>
              <a:t> </a:t>
            </a:r>
            <a:r>
              <a:rPr lang="zh-CN" altLang="en-US" sz="1400" b="0" dirty="0"/>
              <a:t>对象会共享一个对共同托管的指针的“托管计数”。有 </a:t>
            </a:r>
            <a:r>
              <a:rPr lang="en-US" altLang="zh-CN" sz="1400" b="0" dirty="0"/>
              <a:t>n </a:t>
            </a:r>
            <a:r>
              <a:rPr lang="zh-CN" altLang="en-US" sz="1400" b="0" dirty="0"/>
              <a:t>个 </a:t>
            </a:r>
            <a:r>
              <a:rPr lang="en-US" altLang="zh-CN" sz="1400" b="0" dirty="0" err="1"/>
              <a:t>shared_ptr</a:t>
            </a:r>
            <a:r>
              <a:rPr lang="en-US" altLang="zh-CN" sz="1400" b="0" dirty="0"/>
              <a:t> </a:t>
            </a:r>
            <a:r>
              <a:rPr lang="zh-CN" altLang="en-US" sz="1400" b="0" dirty="0"/>
              <a:t>对象托管同一个指针 </a:t>
            </a:r>
            <a:r>
              <a:rPr lang="en-US" altLang="zh-CN" sz="1400" b="0" dirty="0"/>
              <a:t>p</a:t>
            </a:r>
            <a:r>
              <a:rPr lang="zh-CN" altLang="en-US" sz="1400" b="0" dirty="0"/>
              <a:t>，则 </a:t>
            </a:r>
            <a:r>
              <a:rPr lang="en-US" altLang="zh-CN" sz="1400" b="0" dirty="0"/>
              <a:t>p </a:t>
            </a:r>
            <a:r>
              <a:rPr lang="zh-CN" altLang="en-US" sz="1400" b="0" dirty="0"/>
              <a:t>的托管计数就是 </a:t>
            </a:r>
            <a:r>
              <a:rPr lang="en-US" altLang="zh-CN" sz="1400" b="0" dirty="0"/>
              <a:t>n</a:t>
            </a:r>
            <a:r>
              <a:rPr lang="zh-CN" altLang="en-US" sz="1400" b="0" dirty="0"/>
              <a:t>。当一个指针的托管计数减为 </a:t>
            </a:r>
            <a:r>
              <a:rPr lang="en-US" altLang="zh-CN" sz="1400" b="0" dirty="0"/>
              <a:t>0 </a:t>
            </a:r>
            <a:r>
              <a:rPr lang="zh-CN" altLang="en-US" sz="1400" b="0" dirty="0"/>
              <a:t>时，该指针会被释放。</a:t>
            </a:r>
            <a:r>
              <a:rPr lang="en-US" altLang="zh-CN" sz="1400" b="0" dirty="0" err="1"/>
              <a:t>shared_ptr</a:t>
            </a:r>
            <a:r>
              <a:rPr lang="en-US" altLang="zh-CN" sz="1400" b="0" dirty="0"/>
              <a:t> </a:t>
            </a:r>
            <a:r>
              <a:rPr lang="zh-CN" altLang="en-US" sz="1400" b="0" dirty="0"/>
              <a:t>对象消亡或托管了新的指针，都会导致其原托管指针的托管计数减 </a:t>
            </a:r>
            <a:r>
              <a:rPr lang="en-US" altLang="zh-CN" sz="1400" b="0" dirty="0"/>
              <a:t>1</a:t>
            </a:r>
            <a:r>
              <a:rPr lang="zh-CN" altLang="en-US" sz="1400" b="0" dirty="0"/>
              <a:t>。</a:t>
            </a:r>
            <a:r>
              <a:rPr lang="zh-CN" altLang="en-US" sz="1400" dirty="0"/>
              <a:t/>
            </a:r>
            <a:br>
              <a:rPr lang="zh-CN" altLang="en-US" sz="1400" dirty="0"/>
            </a:br>
            <a:r>
              <a:rPr lang="zh-CN" altLang="en-US" sz="1400" dirty="0"/>
              <a:t/>
            </a:r>
            <a:br>
              <a:rPr lang="zh-CN" altLang="en-US" sz="1400" dirty="0"/>
            </a:br>
            <a:r>
              <a:rPr lang="zh-CN" altLang="en-US" sz="1400" b="0" dirty="0"/>
              <a:t>第 </a:t>
            </a:r>
            <a:r>
              <a:rPr lang="en-US" altLang="zh-CN" sz="1400" b="0" dirty="0"/>
              <a:t>20</a:t>
            </a:r>
            <a:r>
              <a:rPr lang="zh-CN" altLang="en-US" sz="1400" b="0" dirty="0"/>
              <a:t>、</a:t>
            </a:r>
            <a:r>
              <a:rPr lang="en-US" altLang="zh-CN" sz="1400" b="0" dirty="0"/>
              <a:t>21 </a:t>
            </a:r>
            <a:r>
              <a:rPr lang="zh-CN" altLang="en-US" sz="1400" b="0" dirty="0"/>
              <a:t>行，</a:t>
            </a:r>
            <a:r>
              <a:rPr lang="en-US" altLang="zh-CN" sz="1400" b="0" dirty="0" err="1"/>
              <a:t>shared_ptr</a:t>
            </a:r>
            <a:r>
              <a:rPr lang="en-US" altLang="zh-CN" sz="1400" b="0" dirty="0"/>
              <a:t> </a:t>
            </a:r>
            <a:r>
              <a:rPr lang="zh-CN" altLang="en-US" sz="1400" b="0" dirty="0"/>
              <a:t>的 </a:t>
            </a:r>
            <a:r>
              <a:rPr lang="en-US" altLang="zh-CN" sz="1400" b="0" dirty="0"/>
              <a:t>reset </a:t>
            </a:r>
            <a:r>
              <a:rPr lang="zh-CN" altLang="en-US" sz="1400" b="0" dirty="0"/>
              <a:t>成员函数可以使得对象解除对原托管指针的托管（如果有的话），并托管新的指针。原指针的托管计数会减 </a:t>
            </a:r>
            <a:r>
              <a:rPr lang="en-US" altLang="zh-CN" sz="1400" b="0" dirty="0"/>
              <a:t>1</a:t>
            </a:r>
            <a:r>
              <a:rPr lang="zh-CN" altLang="en-US" sz="1400" b="0" dirty="0"/>
              <a:t>。</a:t>
            </a:r>
            <a:r>
              <a:rPr lang="zh-CN" altLang="en-US" sz="1400" dirty="0"/>
              <a:t/>
            </a:r>
            <a:br>
              <a:rPr lang="zh-CN" altLang="en-US" sz="1400" dirty="0"/>
            </a:br>
            <a:r>
              <a:rPr lang="zh-CN" altLang="en-US" sz="1400" dirty="0"/>
              <a:t/>
            </a:r>
            <a:br>
              <a:rPr lang="zh-CN" altLang="en-US" sz="1400" dirty="0"/>
            </a:br>
            <a:r>
              <a:rPr lang="zh-CN" altLang="en-US" sz="1400" b="0" dirty="0"/>
              <a:t>输出的第 </a:t>
            </a:r>
            <a:r>
              <a:rPr lang="en-US" altLang="zh-CN" sz="1400" b="0" dirty="0"/>
              <a:t>4 </a:t>
            </a:r>
            <a:r>
              <a:rPr lang="zh-CN" altLang="en-US" sz="1400" b="0" dirty="0"/>
              <a:t>行说明，用 </a:t>
            </a:r>
            <a:r>
              <a:rPr lang="en-US" altLang="zh-CN" sz="1400" b="0" dirty="0"/>
              <a:t>new </a:t>
            </a:r>
            <a:r>
              <a:rPr lang="zh-CN" altLang="en-US" sz="1400" b="0" dirty="0"/>
              <a:t>创建的动态对象 </a:t>
            </a:r>
            <a:r>
              <a:rPr lang="en-US" altLang="zh-CN" sz="1400" b="0" dirty="0"/>
              <a:t>A(2) </a:t>
            </a:r>
            <a:r>
              <a:rPr lang="zh-CN" altLang="en-US" sz="1400" b="0" dirty="0"/>
              <a:t>被释放了。程序中没有写 </a:t>
            </a:r>
            <a:r>
              <a:rPr lang="en-US" altLang="zh-CN" sz="1400" b="0" dirty="0"/>
              <a:t>delete </a:t>
            </a:r>
            <a:r>
              <a:rPr lang="zh-CN" altLang="en-US" sz="1400" b="0" dirty="0"/>
              <a:t>语句，而 </a:t>
            </a:r>
            <a:r>
              <a:rPr lang="en-US" altLang="zh-CN" sz="1400" b="0" dirty="0"/>
              <a:t>A(2) </a:t>
            </a:r>
            <a:r>
              <a:rPr lang="zh-CN" altLang="en-US" sz="1400" b="0" dirty="0"/>
              <a:t>被释放，是因为程序的第 </a:t>
            </a:r>
            <a:r>
              <a:rPr lang="en-US" altLang="zh-CN" sz="1400" b="0" dirty="0"/>
              <a:t>23 </a:t>
            </a:r>
            <a:r>
              <a:rPr lang="zh-CN" altLang="en-US" sz="1400" b="0" dirty="0"/>
              <a:t>行执行后，已经没有 </a:t>
            </a:r>
            <a:r>
              <a:rPr lang="en-US" altLang="zh-CN" sz="1400" b="0" dirty="0" err="1"/>
              <a:t>shared_ptr</a:t>
            </a:r>
            <a:r>
              <a:rPr lang="en-US" altLang="zh-CN" sz="1400" b="0" dirty="0"/>
              <a:t> </a:t>
            </a:r>
            <a:r>
              <a:rPr lang="zh-CN" altLang="en-US" sz="1400" b="0" dirty="0"/>
              <a:t>对象托管 </a:t>
            </a:r>
            <a:r>
              <a:rPr lang="en-US" altLang="zh-CN" sz="1400" b="0" dirty="0"/>
              <a:t>A(2)</a:t>
            </a:r>
            <a:r>
              <a:rPr lang="zh-CN" altLang="en-US" sz="1400" b="0" dirty="0"/>
              <a:t>，于是 </a:t>
            </a:r>
            <a:r>
              <a:rPr lang="en-US" altLang="zh-CN" sz="1400" b="0" dirty="0"/>
              <a:t>A(2) </a:t>
            </a:r>
            <a:r>
              <a:rPr lang="zh-CN" altLang="en-US" sz="1400" b="0" dirty="0"/>
              <a:t>的托管计数变为 </a:t>
            </a:r>
            <a:r>
              <a:rPr lang="en-US" altLang="zh-CN" sz="1400" b="0" dirty="0"/>
              <a:t>0</a:t>
            </a:r>
            <a:r>
              <a:rPr lang="zh-CN" altLang="en-US" sz="1400" b="0" dirty="0"/>
              <a:t>。最后一个解除对 </a:t>
            </a:r>
            <a:r>
              <a:rPr lang="en-US" altLang="zh-CN" sz="1400" b="0" dirty="0"/>
              <a:t>A(2) </a:t>
            </a:r>
            <a:r>
              <a:rPr lang="zh-CN" altLang="en-US" sz="1400" b="0" dirty="0"/>
              <a:t>托管的 </a:t>
            </a:r>
            <a:r>
              <a:rPr lang="en-US" altLang="zh-CN" sz="1400" b="0" dirty="0" err="1"/>
              <a:t>shared_ptr</a:t>
            </a:r>
            <a:r>
              <a:rPr lang="en-US" altLang="zh-CN" sz="1400" b="0" dirty="0"/>
              <a:t> </a:t>
            </a:r>
            <a:r>
              <a:rPr lang="zh-CN" altLang="en-US" sz="1400" b="0" dirty="0"/>
              <a:t>对象会释放 </a:t>
            </a:r>
            <a:r>
              <a:rPr lang="en-US" altLang="zh-CN" sz="1400" b="0" dirty="0"/>
              <a:t>A(2)</a:t>
            </a:r>
            <a:r>
              <a:rPr lang="zh-CN" altLang="en-US" sz="1400" b="0" dirty="0"/>
              <a:t>。</a:t>
            </a:r>
            <a:r>
              <a:rPr lang="zh-CN" altLang="en-US" sz="1400" dirty="0"/>
              <a:t/>
            </a:r>
            <a:br>
              <a:rPr lang="zh-CN" altLang="en-US" sz="1400" dirty="0"/>
            </a:br>
            <a:r>
              <a:rPr lang="zh-CN" altLang="en-US" sz="1400" dirty="0"/>
              <a:t/>
            </a:r>
            <a:br>
              <a:rPr lang="zh-CN" altLang="en-US" sz="1400" dirty="0"/>
            </a:br>
            <a:r>
              <a:rPr lang="en-US" altLang="zh-CN" sz="1400" b="0" dirty="0"/>
              <a:t>main </a:t>
            </a:r>
            <a:r>
              <a:rPr lang="zh-CN" altLang="en-US" sz="1400" b="0" dirty="0"/>
              <a:t>函数结束时，</a:t>
            </a:r>
            <a:r>
              <a:rPr lang="en-US" altLang="zh-CN" sz="1400" b="0" dirty="0"/>
              <a:t>sp1</a:t>
            </a:r>
            <a:r>
              <a:rPr lang="zh-CN" altLang="en-US" sz="1400" b="0" dirty="0"/>
              <a:t>、</a:t>
            </a:r>
            <a:r>
              <a:rPr lang="en-US" altLang="zh-CN" sz="1400" b="0" dirty="0"/>
              <a:t>sp2</a:t>
            </a:r>
            <a:r>
              <a:rPr lang="zh-CN" altLang="en-US" sz="1400" b="0" dirty="0"/>
              <a:t>、</a:t>
            </a:r>
            <a:r>
              <a:rPr lang="en-US" altLang="zh-CN" sz="1400" b="0" dirty="0"/>
              <a:t>sp3 </a:t>
            </a:r>
            <a:r>
              <a:rPr lang="zh-CN" altLang="en-US" sz="1400" b="0" dirty="0"/>
              <a:t>对象消亡，各自将其托管的指针的托管计数减为 </a:t>
            </a:r>
            <a:r>
              <a:rPr lang="en-US" altLang="zh-CN" sz="1400" b="0" dirty="0"/>
              <a:t>0</a:t>
            </a:r>
            <a:r>
              <a:rPr lang="zh-CN" altLang="en-US" sz="1400" b="0" dirty="0"/>
              <a:t>，并且释放其托管的指针，于是会有以下输出：</a:t>
            </a:r>
            <a:r>
              <a:rPr lang="zh-CN" altLang="en-US" sz="1400" dirty="0"/>
              <a:t/>
            </a:r>
            <a:br>
              <a:rPr lang="zh-CN" altLang="en-US" sz="1400" dirty="0"/>
            </a:br>
            <a:r>
              <a:rPr lang="en-US" altLang="zh-CN" sz="1400" b="0" dirty="0"/>
              <a:t>5 destructed</a:t>
            </a:r>
            <a:r>
              <a:rPr lang="zh-CN" altLang="en-US" sz="1400" dirty="0"/>
              <a:t/>
            </a:r>
            <a:br>
              <a:rPr lang="zh-CN" altLang="en-US" sz="1400" dirty="0"/>
            </a:br>
            <a:r>
              <a:rPr lang="en-US" altLang="zh-CN" sz="1400" b="0" dirty="0"/>
              <a:t>4 destructed</a:t>
            </a:r>
            <a:r>
              <a:rPr lang="zh-CN" altLang="en-US" sz="1400" dirty="0"/>
              <a:t/>
            </a:r>
            <a:br>
              <a:rPr lang="zh-CN" altLang="en-US" sz="1400" dirty="0"/>
            </a:br>
            <a:r>
              <a:rPr lang="en-US" altLang="zh-CN" sz="1400" b="0" dirty="0"/>
              <a:t>3 destructed</a:t>
            </a:r>
            <a:r>
              <a:rPr lang="zh-CN" altLang="en-US" sz="1400" dirty="0"/>
              <a:t/>
            </a:r>
            <a:br>
              <a:rPr lang="zh-CN" altLang="en-US" sz="1400" dirty="0"/>
            </a:br>
            <a:r>
              <a:rPr lang="zh-CN" altLang="en-US" sz="1400" dirty="0"/>
              <a:t/>
            </a:r>
            <a:br>
              <a:rPr lang="zh-CN" altLang="en-US" sz="1400" dirty="0"/>
            </a:br>
            <a:r>
              <a:rPr lang="zh-CN" altLang="en-US" sz="1400" b="0" dirty="0"/>
              <a:t>只有指向动态分配的对象的指针才能交给 </a:t>
            </a:r>
            <a:r>
              <a:rPr lang="en-US" altLang="zh-CN" sz="1400" b="0" dirty="0" err="1"/>
              <a:t>shared_ptr</a:t>
            </a:r>
            <a:r>
              <a:rPr lang="en-US" altLang="zh-CN" sz="1400" b="0" dirty="0"/>
              <a:t> </a:t>
            </a:r>
            <a:r>
              <a:rPr lang="zh-CN" altLang="en-US" sz="1400" b="0" dirty="0"/>
              <a:t>对象托管。将指向普通局部变量、全局变量的指针交给 </a:t>
            </a:r>
            <a:r>
              <a:rPr lang="en-US" altLang="zh-CN" sz="1400" b="0" dirty="0" err="1"/>
              <a:t>shared_ptr</a:t>
            </a:r>
            <a:r>
              <a:rPr lang="en-US" altLang="zh-CN" sz="1400" b="0" dirty="0"/>
              <a:t> </a:t>
            </a:r>
            <a:r>
              <a:rPr lang="zh-CN" altLang="en-US" sz="1400" b="0" dirty="0"/>
              <a:t>托管，编译时不会有问题，但程序运行时会出错，因为不能析构一个并没有指向动态分配的内存空间的指针。</a:t>
            </a:r>
            <a:endParaRPr lang="zh-CN" altLang="en-US" sz="1400" b="0" kern="0" dirty="0"/>
          </a:p>
        </p:txBody>
      </p:sp>
      <p:pic>
        <p:nvPicPr>
          <p:cNvPr id="4" name="矩形 14"/>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631" y="-35260"/>
            <a:ext cx="6930712"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60301" y="27385"/>
            <a:ext cx="6591001"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1.</a:t>
            </a:r>
            <a:r>
              <a:rPr lang="en-US" altLang="zh-CN" dirty="0"/>
              <a:t> </a:t>
            </a:r>
            <a:r>
              <a:rPr lang="en-US" altLang="zh-CN" sz="3000" dirty="0" err="1">
                <a:solidFill>
                  <a:schemeClr val="bg1"/>
                </a:solidFill>
                <a:latin typeface="Rockwell" pitchFamily="18" charset="0"/>
                <a:ea typeface="微软雅黑" pitchFamily="34" charset="-122"/>
              </a:rPr>
              <a:t>shared_ptr</a:t>
            </a:r>
            <a:r>
              <a:rPr lang="zh-CN" altLang="en-US" sz="3000" dirty="0">
                <a:solidFill>
                  <a:schemeClr val="bg1"/>
                </a:solidFill>
                <a:latin typeface="Rockwell" pitchFamily="18" charset="0"/>
                <a:ea typeface="微软雅黑" pitchFamily="34" charset="-122"/>
              </a:rPr>
              <a:t>（智能指针）</a:t>
            </a:r>
          </a:p>
        </p:txBody>
      </p:sp>
    </p:spTree>
    <p:extLst>
      <p:ext uri="{BB962C8B-B14F-4D97-AF65-F5344CB8AC3E}">
        <p14:creationId xmlns:p14="http://schemas.microsoft.com/office/powerpoint/2010/main" val="1771952555"/>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0824" name="Picture 72" descr="未标题-84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7150" y="685800"/>
            <a:ext cx="4103688" cy="3535363"/>
          </a:xfrm>
          <a:prstGeom prst="rect">
            <a:avLst/>
          </a:prstGeom>
          <a:noFill/>
          <a:extLst>
            <a:ext uri="{909E8E84-426E-40DD-AFC4-6F175D3DCCD1}">
              <a14:hiddenFill xmlns:a14="http://schemas.microsoft.com/office/drawing/2010/main">
                <a:solidFill>
                  <a:srgbClr val="FFFFFF"/>
                </a:solidFill>
              </a14:hiddenFill>
            </a:ext>
          </a:extLst>
        </p:spPr>
      </p:pic>
      <p:sp>
        <p:nvSpPr>
          <p:cNvPr id="970756" name="文本框 45"/>
          <p:cNvSpPr txBox="1">
            <a:spLocks noChangeArrowheads="1"/>
          </p:cNvSpPr>
          <p:nvPr/>
        </p:nvSpPr>
        <p:spPr bwMode="auto">
          <a:xfrm>
            <a:off x="3028950" y="49895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sp>
        <p:nvSpPr>
          <p:cNvPr id="970757" name="矩形 134"/>
          <p:cNvSpPr>
            <a:spLocks noChangeArrowheads="1"/>
          </p:cNvSpPr>
          <p:nvPr/>
        </p:nvSpPr>
        <p:spPr bwMode="auto">
          <a:xfrm>
            <a:off x="4946650" y="1162050"/>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a:solidFill>
                  <a:schemeClr val="bg1"/>
                </a:solidFill>
                <a:latin typeface="微软雅黑" pitchFamily="34" charset="-122"/>
                <a:ea typeface="微软雅黑" pitchFamily="34" charset="-122"/>
                <a:cs typeface="方正兰亭细黑_GBK"/>
                <a:sym typeface="微软雅黑" pitchFamily="34" charset="-122"/>
              </a:rPr>
              <a:t>4</a:t>
            </a:r>
          </a:p>
        </p:txBody>
      </p:sp>
      <p:grpSp>
        <p:nvGrpSpPr>
          <p:cNvPr id="91" name="组合 90"/>
          <p:cNvGrpSpPr>
            <a:grpSpLocks/>
          </p:cNvGrpSpPr>
          <p:nvPr/>
        </p:nvGrpSpPr>
        <p:grpSpPr bwMode="auto">
          <a:xfrm>
            <a:off x="4216400" y="944563"/>
            <a:ext cx="466725" cy="468312"/>
            <a:chOff x="1192404" y="608225"/>
            <a:chExt cx="1755828" cy="1759616"/>
          </a:xfrm>
        </p:grpSpPr>
        <p:grpSp>
          <p:nvGrpSpPr>
            <p:cNvPr id="970759"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70762"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63" name="Text Box 11"/>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70768"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70771"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72" name="Text Box 20"/>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70777"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70780"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81" name="Text Box 29"/>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70786"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70789"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0" name="Text Box 38"/>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70795"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70798"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9" name="Text Box 47"/>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70810"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70813"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814" name="Text Box 62"/>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70818"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a:latin typeface="Impact" pitchFamily="34" charset="0"/>
                <a:ea typeface="方正大黑简体" pitchFamily="65" charset="-122"/>
              </a:rPr>
              <a:t>第四部分</a:t>
            </a:r>
          </a:p>
        </p:txBody>
      </p:sp>
      <p:grpSp>
        <p:nvGrpSpPr>
          <p:cNvPr id="970819" name="Group 67"/>
          <p:cNvGrpSpPr>
            <a:grpSpLocks/>
          </p:cNvGrpSpPr>
          <p:nvPr/>
        </p:nvGrpSpPr>
        <p:grpSpPr bwMode="auto">
          <a:xfrm>
            <a:off x="3673475" y="4724400"/>
            <a:ext cx="4586288"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70822" name="圆角矩形 606"/>
          <p:cNvSpPr>
            <a:spLocks noChangeArrowheads="1"/>
          </p:cNvSpPr>
          <p:nvPr/>
        </p:nvSpPr>
        <p:spPr bwMode="auto">
          <a:xfrm>
            <a:off x="3578225" y="4662488"/>
            <a:ext cx="4537075"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r>
              <a:rPr lang="en-US" altLang="zh-CN" dirty="0"/>
              <a:t>Lambda</a:t>
            </a:r>
            <a:r>
              <a:rPr lang="zh-CN" altLang="en-US" dirty="0"/>
              <a:t>表达式（匿名函数）</a:t>
            </a:r>
          </a:p>
        </p:txBody>
      </p:sp>
    </p:spTree>
    <p:extLst>
      <p:ext uri="{BB962C8B-B14F-4D97-AF65-F5344CB8AC3E}">
        <p14:creationId xmlns:p14="http://schemas.microsoft.com/office/powerpoint/2010/main" val="140923191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70824"/>
                                        </p:tgtEl>
                                        <p:attrNameLst>
                                          <p:attrName>style.visibility</p:attrName>
                                        </p:attrNameLst>
                                      </p:cBhvr>
                                      <p:to>
                                        <p:strVal val="visible"/>
                                      </p:to>
                                    </p:set>
                                    <p:anim calcmode="lin" valueType="num">
                                      <p:cBhvr>
                                        <p:cTn id="7" dur="1000" fill="hold"/>
                                        <p:tgtEl>
                                          <p:spTgt spid="970824"/>
                                        </p:tgtEl>
                                        <p:attrNameLst>
                                          <p:attrName>ppt_w</p:attrName>
                                        </p:attrNameLst>
                                      </p:cBhvr>
                                      <p:tavLst>
                                        <p:tav tm="0">
                                          <p:val>
                                            <p:fltVal val="0"/>
                                          </p:val>
                                        </p:tav>
                                        <p:tav tm="100000">
                                          <p:val>
                                            <p:strVal val="#ppt_w"/>
                                          </p:val>
                                        </p:tav>
                                      </p:tavLst>
                                    </p:anim>
                                    <p:anim calcmode="lin" valueType="num">
                                      <p:cBhvr>
                                        <p:cTn id="8" dur="1000" fill="hold"/>
                                        <p:tgtEl>
                                          <p:spTgt spid="970824"/>
                                        </p:tgtEl>
                                        <p:attrNameLst>
                                          <p:attrName>ppt_h</p:attrName>
                                        </p:attrNameLst>
                                      </p:cBhvr>
                                      <p:tavLst>
                                        <p:tav tm="0">
                                          <p:val>
                                            <p:fltVal val="0"/>
                                          </p:val>
                                        </p:tav>
                                        <p:tav tm="100000">
                                          <p:val>
                                            <p:strVal val="#ppt_h"/>
                                          </p:val>
                                        </p:tav>
                                      </p:tavLst>
                                    </p:anim>
                                    <p:anim calcmode="lin" valueType="num">
                                      <p:cBhvr>
                                        <p:cTn id="9" dur="1000" fill="hold"/>
                                        <p:tgtEl>
                                          <p:spTgt spid="970824"/>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70824"/>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70757"/>
                                        </p:tgtEl>
                                        <p:attrNameLst>
                                          <p:attrName>style.visibility</p:attrName>
                                        </p:attrNameLst>
                                      </p:cBhvr>
                                      <p:to>
                                        <p:strVal val="visible"/>
                                      </p:to>
                                    </p:set>
                                    <p:animEffect transition="in" filter="fade">
                                      <p:cBhvr>
                                        <p:cTn id="14" dur="1000"/>
                                        <p:tgtEl>
                                          <p:spTgt spid="970757"/>
                                        </p:tgtEl>
                                      </p:cBhvr>
                                    </p:animEffect>
                                    <p:anim calcmode="lin" valueType="num">
                                      <p:cBhvr>
                                        <p:cTn id="15" dur="1000" fill="hold"/>
                                        <p:tgtEl>
                                          <p:spTgt spid="970757"/>
                                        </p:tgtEl>
                                        <p:attrNameLst>
                                          <p:attrName>ppt_x</p:attrName>
                                        </p:attrNameLst>
                                      </p:cBhvr>
                                      <p:tavLst>
                                        <p:tav tm="0">
                                          <p:val>
                                            <p:strVal val="#ppt_x"/>
                                          </p:val>
                                        </p:tav>
                                        <p:tav tm="100000">
                                          <p:val>
                                            <p:strVal val="#ppt_x"/>
                                          </p:val>
                                        </p:tav>
                                      </p:tavLst>
                                    </p:anim>
                                    <p:anim calcmode="lin" valueType="num">
                                      <p:cBhvr>
                                        <p:cTn id="16" dur="1000" fill="hold"/>
                                        <p:tgtEl>
                                          <p:spTgt spid="970757"/>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70818"/>
                                        </p:tgtEl>
                                        <p:attrNameLst>
                                          <p:attrName>style.visibility</p:attrName>
                                        </p:attrNameLst>
                                      </p:cBhvr>
                                      <p:to>
                                        <p:strVal val="visible"/>
                                      </p:to>
                                    </p:set>
                                    <p:animEffect transition="in" filter="fade">
                                      <p:cBhvr>
                                        <p:cTn id="93" dur="750"/>
                                        <p:tgtEl>
                                          <p:spTgt spid="970818"/>
                                        </p:tgtEl>
                                      </p:cBhvr>
                                    </p:animEffect>
                                    <p:anim calcmode="lin" valueType="num">
                                      <p:cBhvr>
                                        <p:cTn id="94" dur="750" fill="hold"/>
                                        <p:tgtEl>
                                          <p:spTgt spid="970818"/>
                                        </p:tgtEl>
                                        <p:attrNameLst>
                                          <p:attrName>ppt_w</p:attrName>
                                        </p:attrNameLst>
                                      </p:cBhvr>
                                      <p:tavLst>
                                        <p:tav tm="0" fmla="#ppt_w*sin(2.5*pi*$)">
                                          <p:val>
                                            <p:fltVal val="0"/>
                                          </p:val>
                                        </p:tav>
                                        <p:tav tm="100000">
                                          <p:val>
                                            <p:fltVal val="1"/>
                                          </p:val>
                                        </p:tav>
                                      </p:tavLst>
                                    </p:anim>
                                    <p:anim calcmode="lin" valueType="num">
                                      <p:cBhvr>
                                        <p:cTn id="95" dur="750" fill="hold"/>
                                        <p:tgtEl>
                                          <p:spTgt spid="970818"/>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70819"/>
                                        </p:tgtEl>
                                        <p:attrNameLst>
                                          <p:attrName>style.visibility</p:attrName>
                                        </p:attrNameLst>
                                      </p:cBhvr>
                                      <p:to>
                                        <p:strVal val="visible"/>
                                      </p:to>
                                    </p:set>
                                    <p:anim calcmode="lin" valueType="num">
                                      <p:cBhvr>
                                        <p:cTn id="99" dur="2000" fill="hold"/>
                                        <p:tgtEl>
                                          <p:spTgt spid="970819"/>
                                        </p:tgtEl>
                                        <p:attrNameLst>
                                          <p:attrName>ppt_w</p:attrName>
                                        </p:attrNameLst>
                                      </p:cBhvr>
                                      <p:tavLst>
                                        <p:tav tm="0">
                                          <p:val>
                                            <p:fltVal val="0"/>
                                          </p:val>
                                        </p:tav>
                                        <p:tav tm="100000">
                                          <p:val>
                                            <p:strVal val="#ppt_w"/>
                                          </p:val>
                                        </p:tav>
                                      </p:tavLst>
                                    </p:anim>
                                    <p:anim calcmode="lin" valueType="num">
                                      <p:cBhvr>
                                        <p:cTn id="100" dur="2000" fill="hold"/>
                                        <p:tgtEl>
                                          <p:spTgt spid="970819"/>
                                        </p:tgtEl>
                                        <p:attrNameLst>
                                          <p:attrName>ppt_h</p:attrName>
                                        </p:attrNameLst>
                                      </p:cBhvr>
                                      <p:tavLst>
                                        <p:tav tm="0">
                                          <p:val>
                                            <p:fltVal val="0"/>
                                          </p:val>
                                        </p:tav>
                                        <p:tav tm="100000">
                                          <p:val>
                                            <p:strVal val="#ppt_h"/>
                                          </p:val>
                                        </p:tav>
                                      </p:tavLst>
                                    </p:anim>
                                    <p:anim calcmode="lin" valueType="num">
                                      <p:cBhvr>
                                        <p:cTn id="101" dur="2000" fill="hold"/>
                                        <p:tgtEl>
                                          <p:spTgt spid="970819"/>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70819"/>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70822"/>
                                        </p:tgtEl>
                                        <p:attrNameLst>
                                          <p:attrName>style.visibility</p:attrName>
                                        </p:attrNameLst>
                                      </p:cBhvr>
                                      <p:to>
                                        <p:strVal val="visible"/>
                                      </p:to>
                                    </p:set>
                                    <p:animEffect transition="in" filter="wipe(left)">
                                      <p:cBhvr>
                                        <p:cTn id="106" dur="3000"/>
                                        <p:tgtEl>
                                          <p:spTgt spid="9708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0757" grpId="0"/>
      <p:bldP spid="970818" grpId="0"/>
      <p:bldP spid="97082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Lambda</a:t>
            </a:r>
            <a:r>
              <a:rPr lang="zh-CN" altLang="en-US" dirty="0"/>
              <a:t>表达式（匿名函数）</a:t>
            </a:r>
          </a:p>
        </p:txBody>
      </p:sp>
      <p:sp>
        <p:nvSpPr>
          <p:cNvPr id="2" name="文本框 1"/>
          <p:cNvSpPr txBox="1"/>
          <p:nvPr/>
        </p:nvSpPr>
        <p:spPr>
          <a:xfrm>
            <a:off x="266527" y="1125538"/>
            <a:ext cx="11521280" cy="4093428"/>
          </a:xfrm>
          <a:prstGeom prst="rect">
            <a:avLst/>
          </a:prstGeom>
          <a:noFill/>
        </p:spPr>
        <p:txBody>
          <a:bodyPr wrap="square" rtlCol="0">
            <a:spAutoFit/>
          </a:bodyPr>
          <a:lstStyle/>
          <a:p>
            <a:pPr marL="342900" indent="-342900">
              <a:buFont typeface="Wingdings" panose="05000000000000000000" pitchFamily="2" charset="2"/>
              <a:buChar char="l"/>
            </a:pPr>
            <a:r>
              <a:rPr lang="zh-CN" altLang="en-US" sz="2000" dirty="0"/>
              <a:t>使用 </a:t>
            </a:r>
            <a:r>
              <a:rPr lang="en-US" altLang="zh-CN" sz="2000" dirty="0">
                <a:hlinkClick r:id="rId5"/>
              </a:rPr>
              <a:t>STL</a:t>
            </a:r>
            <a:r>
              <a:rPr lang="zh-CN" altLang="en-US" sz="2000" dirty="0"/>
              <a:t> 时，往往会大量用到函数对象，为此要编写很多函数对象类。有的函数对象类只用来定义了一个对象，而且这个对象也只使用了一次，编写这样的函数对象类就有点浪费。</a:t>
            </a:r>
            <a:br>
              <a:rPr lang="zh-CN" altLang="en-US" sz="2000" dirty="0"/>
            </a:br>
            <a:r>
              <a:rPr lang="zh-CN" altLang="en-US" sz="2000" dirty="0" smtClean="0"/>
              <a:t>而且</a:t>
            </a:r>
            <a:r>
              <a:rPr lang="zh-CN" altLang="en-US" sz="2000" dirty="0"/>
              <a:t>，定义函数对象类的地方和使用函数对象的地方可能相隔较远，看到函数对象，想要查看其 </a:t>
            </a:r>
            <a:r>
              <a:rPr lang="en-US" altLang="zh-CN" sz="2000" dirty="0"/>
              <a:t>operator() </a:t>
            </a:r>
            <a:r>
              <a:rPr lang="zh-CN" altLang="en-US" sz="2000" dirty="0"/>
              <a:t>成员函数到底是做什么的也会比较麻烦。</a:t>
            </a:r>
            <a:br>
              <a:rPr lang="zh-CN" altLang="en-US" sz="2000" dirty="0"/>
            </a:br>
            <a:r>
              <a:rPr lang="zh-CN" altLang="en-US" sz="2000" dirty="0" smtClean="0"/>
              <a:t>对于</a:t>
            </a:r>
            <a:r>
              <a:rPr lang="zh-CN" altLang="en-US" sz="2000" dirty="0"/>
              <a:t>只使用一次的函数对象类，能否直接在使用它的地方定义呢？</a:t>
            </a:r>
            <a:r>
              <a:rPr lang="en-US" altLang="zh-CN" sz="2000" dirty="0"/>
              <a:t>Lambda </a:t>
            </a:r>
            <a:r>
              <a:rPr lang="zh-CN" altLang="en-US" sz="2000" dirty="0"/>
              <a:t>表达式能够解决这个问题。使用 </a:t>
            </a:r>
            <a:r>
              <a:rPr lang="en-US" altLang="zh-CN" sz="2000" dirty="0"/>
              <a:t>Lambda </a:t>
            </a:r>
            <a:r>
              <a:rPr lang="zh-CN" altLang="en-US" sz="2000" dirty="0"/>
              <a:t>表达式可以减少程序中函数对象类的数量，使得程序更加优雅。</a:t>
            </a:r>
            <a:br>
              <a:rPr lang="zh-CN" altLang="en-US" sz="2000" dirty="0"/>
            </a:br>
            <a:r>
              <a:rPr lang="en-US" altLang="zh-CN" sz="2000" dirty="0" smtClean="0"/>
              <a:t>Lambda </a:t>
            </a:r>
            <a:r>
              <a:rPr lang="zh-CN" altLang="en-US" sz="2000" dirty="0"/>
              <a:t>表达式的定义形式如下</a:t>
            </a:r>
            <a:r>
              <a:rPr lang="zh-CN" altLang="en-US" sz="2000" dirty="0" smtClean="0"/>
              <a:t>：</a:t>
            </a:r>
            <a:endParaRPr lang="en-US" altLang="zh-CN" sz="2000" dirty="0" smtClean="0"/>
          </a:p>
          <a:p>
            <a:r>
              <a:rPr lang="en-US" altLang="zh-CN" sz="2000" dirty="0" smtClean="0"/>
              <a:t>     </a:t>
            </a:r>
            <a:r>
              <a:rPr lang="en-US" altLang="zh-CN" sz="2000" dirty="0" smtClean="0">
                <a:solidFill>
                  <a:schemeClr val="bg2"/>
                </a:solidFill>
              </a:rPr>
              <a:t>[</a:t>
            </a:r>
            <a:r>
              <a:rPr lang="zh-CN" altLang="en-US" sz="2000" dirty="0">
                <a:solidFill>
                  <a:schemeClr val="bg2"/>
                </a:solidFill>
              </a:rPr>
              <a:t>外部变量访问方式说明符</a:t>
            </a:r>
            <a:r>
              <a:rPr lang="en-US" altLang="zh-CN" sz="2000" dirty="0">
                <a:solidFill>
                  <a:schemeClr val="bg2"/>
                </a:solidFill>
              </a:rPr>
              <a:t>] (</a:t>
            </a:r>
            <a:r>
              <a:rPr lang="zh-CN" altLang="en-US" sz="2000" dirty="0">
                <a:solidFill>
                  <a:schemeClr val="bg2"/>
                </a:solidFill>
              </a:rPr>
              <a:t>参数表</a:t>
            </a:r>
            <a:r>
              <a:rPr lang="en-US" altLang="zh-CN" sz="2000" dirty="0">
                <a:solidFill>
                  <a:schemeClr val="bg2"/>
                </a:solidFill>
              </a:rPr>
              <a:t>) -&gt; </a:t>
            </a:r>
            <a:r>
              <a:rPr lang="zh-CN" altLang="en-US" sz="2000" dirty="0">
                <a:solidFill>
                  <a:schemeClr val="bg2"/>
                </a:solidFill>
              </a:rPr>
              <a:t>返回值类型</a:t>
            </a:r>
            <a:br>
              <a:rPr lang="zh-CN" altLang="en-US" sz="2000" dirty="0">
                <a:solidFill>
                  <a:schemeClr val="bg2"/>
                </a:solidFill>
              </a:rPr>
            </a:br>
            <a:r>
              <a:rPr lang="zh-CN" altLang="en-US" sz="2000" dirty="0" smtClean="0">
                <a:solidFill>
                  <a:schemeClr val="bg2"/>
                </a:solidFill>
              </a:rPr>
              <a:t>     </a:t>
            </a:r>
            <a:r>
              <a:rPr lang="en-US" altLang="zh-CN" sz="2000" dirty="0" smtClean="0">
                <a:solidFill>
                  <a:schemeClr val="bg2"/>
                </a:solidFill>
              </a:rPr>
              <a:t>{</a:t>
            </a:r>
            <a:r>
              <a:rPr lang="zh-CN" altLang="en-US" sz="2000" dirty="0">
                <a:solidFill>
                  <a:schemeClr val="bg2"/>
                </a:solidFill>
              </a:rPr>
              <a:t/>
            </a:r>
            <a:br>
              <a:rPr lang="zh-CN" altLang="en-US" sz="2000" dirty="0">
                <a:solidFill>
                  <a:schemeClr val="bg2"/>
                </a:solidFill>
              </a:rPr>
            </a:br>
            <a:r>
              <a:rPr lang="zh-CN" altLang="en-US" sz="2000" dirty="0">
                <a:solidFill>
                  <a:schemeClr val="bg2"/>
                </a:solidFill>
              </a:rPr>
              <a:t>   </a:t>
            </a:r>
            <a:r>
              <a:rPr lang="zh-CN" altLang="en-US" sz="2000" dirty="0" smtClean="0">
                <a:solidFill>
                  <a:schemeClr val="bg2"/>
                </a:solidFill>
              </a:rPr>
              <a:t>    语句</a:t>
            </a:r>
            <a:r>
              <a:rPr lang="zh-CN" altLang="en-US" sz="2000" dirty="0">
                <a:solidFill>
                  <a:schemeClr val="bg2"/>
                </a:solidFill>
              </a:rPr>
              <a:t>块</a:t>
            </a:r>
            <a:br>
              <a:rPr lang="zh-CN" altLang="en-US" sz="2000" dirty="0">
                <a:solidFill>
                  <a:schemeClr val="bg2"/>
                </a:solidFill>
              </a:rPr>
            </a:br>
            <a:r>
              <a:rPr lang="zh-CN" altLang="en-US" sz="2000" dirty="0" smtClean="0">
                <a:solidFill>
                  <a:schemeClr val="bg2"/>
                </a:solidFill>
              </a:rPr>
              <a:t>     </a:t>
            </a:r>
            <a:r>
              <a:rPr lang="en-US" altLang="zh-CN" sz="2000" dirty="0" smtClean="0">
                <a:solidFill>
                  <a:schemeClr val="bg2"/>
                </a:solidFill>
              </a:rPr>
              <a:t>}</a:t>
            </a:r>
          </a:p>
          <a:p>
            <a:r>
              <a:rPr lang="zh-CN" altLang="en-US" sz="2000" dirty="0"/>
              <a:t>下面是一个合法的</a:t>
            </a:r>
            <a:r>
              <a:rPr lang="en-US" altLang="zh-CN" sz="2000" dirty="0"/>
              <a:t>Lambda</a:t>
            </a:r>
            <a:r>
              <a:rPr lang="zh-CN" altLang="en-US" sz="2000" dirty="0"/>
              <a:t>表达式</a:t>
            </a:r>
            <a:r>
              <a:rPr lang="zh-CN" altLang="en-US" sz="2000" dirty="0" smtClean="0"/>
              <a:t>：</a:t>
            </a:r>
            <a:endParaRPr lang="en-US" altLang="zh-CN" sz="2000" dirty="0" smtClean="0"/>
          </a:p>
          <a:p>
            <a:r>
              <a:rPr lang="en-US" altLang="zh-CN" sz="2000" dirty="0" smtClean="0"/>
              <a:t>     [=] </a:t>
            </a:r>
            <a:r>
              <a:rPr lang="en-US" altLang="zh-CN" sz="2000" dirty="0"/>
              <a:t>(</a:t>
            </a:r>
            <a:r>
              <a:rPr lang="en-US" altLang="zh-CN" sz="2000" dirty="0" err="1"/>
              <a:t>int</a:t>
            </a:r>
            <a:r>
              <a:rPr lang="en-US" altLang="zh-CN" sz="2000" dirty="0"/>
              <a:t> x, </a:t>
            </a:r>
            <a:r>
              <a:rPr lang="en-US" altLang="zh-CN" sz="2000" dirty="0" err="1"/>
              <a:t>int</a:t>
            </a:r>
            <a:r>
              <a:rPr lang="en-US" altLang="zh-CN" sz="2000" dirty="0"/>
              <a:t> y) -&gt; bool {return x%10 &lt; y%10; }</a:t>
            </a:r>
            <a:endParaRPr lang="zh-CN" altLang="en-US" sz="2000" dirty="0"/>
          </a:p>
        </p:txBody>
      </p:sp>
    </p:spTree>
    <p:extLst>
      <p:ext uri="{BB962C8B-B14F-4D97-AF65-F5344CB8AC3E}">
        <p14:creationId xmlns:p14="http://schemas.microsoft.com/office/powerpoint/2010/main" val="204388387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Lambda</a:t>
            </a:r>
            <a:r>
              <a:rPr lang="zh-CN" altLang="en-US" dirty="0"/>
              <a:t>表达式（匿名函数）</a:t>
            </a:r>
          </a:p>
        </p:txBody>
      </p:sp>
      <p:sp>
        <p:nvSpPr>
          <p:cNvPr id="2" name="文本框 1"/>
          <p:cNvSpPr txBox="1"/>
          <p:nvPr/>
        </p:nvSpPr>
        <p:spPr>
          <a:xfrm>
            <a:off x="266527" y="1125538"/>
            <a:ext cx="11521280" cy="5632311"/>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Lambda </a:t>
            </a:r>
            <a:r>
              <a:rPr lang="zh-CN" altLang="en-US" dirty="0"/>
              <a:t>表达式实际上是一个函数，只是它没有名字。下面的程序段使用了上面的 </a:t>
            </a:r>
            <a:r>
              <a:rPr lang="en-US" altLang="zh-CN" dirty="0"/>
              <a:t>Lambda </a:t>
            </a:r>
            <a:r>
              <a:rPr lang="zh-CN" altLang="en-US" dirty="0"/>
              <a:t>表达式</a:t>
            </a:r>
            <a:r>
              <a:rPr lang="zh-CN" altLang="en-US" dirty="0" smtClean="0"/>
              <a:t>：</a:t>
            </a:r>
            <a:endParaRPr lang="en-US" altLang="zh-CN" dirty="0" smtClean="0"/>
          </a:p>
          <a:p>
            <a:r>
              <a:rPr lang="en-US" altLang="zh-CN" dirty="0" smtClean="0">
                <a:solidFill>
                  <a:schemeClr val="bg2"/>
                </a:solidFill>
              </a:rPr>
              <a:t>           </a:t>
            </a:r>
            <a:r>
              <a:rPr lang="en-US" altLang="zh-CN" dirty="0" err="1" smtClean="0">
                <a:solidFill>
                  <a:schemeClr val="bg2"/>
                </a:solidFill>
              </a:rPr>
              <a:t>int</a:t>
            </a:r>
            <a:r>
              <a:rPr lang="en-US" altLang="zh-CN" dirty="0" smtClean="0">
                <a:solidFill>
                  <a:schemeClr val="bg2"/>
                </a:solidFill>
              </a:rPr>
              <a:t> </a:t>
            </a:r>
            <a:r>
              <a:rPr lang="en-US" altLang="zh-CN" dirty="0">
                <a:solidFill>
                  <a:schemeClr val="bg2"/>
                </a:solidFill>
              </a:rPr>
              <a:t>a[4] = {11, 2, 33, 4};</a:t>
            </a:r>
          </a:p>
          <a:p>
            <a:r>
              <a:rPr lang="en-US" altLang="zh-CN" dirty="0" smtClean="0">
                <a:solidFill>
                  <a:schemeClr val="bg2"/>
                </a:solidFill>
              </a:rPr>
              <a:t>           sort(a</a:t>
            </a:r>
            <a:r>
              <a:rPr lang="en-US" altLang="zh-CN" dirty="0">
                <a:solidFill>
                  <a:schemeClr val="bg2"/>
                </a:solidFill>
              </a:rPr>
              <a:t>, a+4, [=](</a:t>
            </a:r>
            <a:r>
              <a:rPr lang="en-US" altLang="zh-CN" dirty="0" err="1">
                <a:solidFill>
                  <a:schemeClr val="bg2"/>
                </a:solidFill>
              </a:rPr>
              <a:t>int</a:t>
            </a:r>
            <a:r>
              <a:rPr lang="en-US" altLang="zh-CN" dirty="0">
                <a:solidFill>
                  <a:schemeClr val="bg2"/>
                </a:solidFill>
              </a:rPr>
              <a:t> x, </a:t>
            </a:r>
            <a:r>
              <a:rPr lang="en-US" altLang="zh-CN" dirty="0" err="1">
                <a:solidFill>
                  <a:schemeClr val="bg2"/>
                </a:solidFill>
              </a:rPr>
              <a:t>int</a:t>
            </a:r>
            <a:r>
              <a:rPr lang="en-US" altLang="zh-CN" dirty="0">
                <a:solidFill>
                  <a:schemeClr val="bg2"/>
                </a:solidFill>
              </a:rPr>
              <a:t> y) -&gt; bool { </a:t>
            </a:r>
            <a:r>
              <a:rPr lang="en-US" altLang="zh-CN" b="1" dirty="0">
                <a:solidFill>
                  <a:schemeClr val="bg2"/>
                </a:solidFill>
              </a:rPr>
              <a:t>return</a:t>
            </a:r>
            <a:r>
              <a:rPr lang="en-US" altLang="zh-CN" dirty="0">
                <a:solidFill>
                  <a:schemeClr val="bg2"/>
                </a:solidFill>
              </a:rPr>
              <a:t> x%10 &lt; y%10; } );</a:t>
            </a:r>
          </a:p>
          <a:p>
            <a:r>
              <a:rPr lang="en-US" altLang="zh-CN" dirty="0" smtClean="0">
                <a:solidFill>
                  <a:schemeClr val="bg2"/>
                </a:solidFill>
              </a:rPr>
              <a:t>           </a:t>
            </a:r>
            <a:r>
              <a:rPr lang="en-US" altLang="zh-CN" dirty="0" err="1" smtClean="0">
                <a:solidFill>
                  <a:schemeClr val="bg2"/>
                </a:solidFill>
              </a:rPr>
              <a:t>for_each</a:t>
            </a:r>
            <a:r>
              <a:rPr lang="en-US" altLang="zh-CN" dirty="0" smtClean="0">
                <a:solidFill>
                  <a:schemeClr val="bg2"/>
                </a:solidFill>
              </a:rPr>
              <a:t>(a</a:t>
            </a:r>
            <a:r>
              <a:rPr lang="en-US" altLang="zh-CN" dirty="0">
                <a:solidFill>
                  <a:schemeClr val="bg2"/>
                </a:solidFill>
              </a:rPr>
              <a:t>, a+4, [=](</a:t>
            </a:r>
            <a:r>
              <a:rPr lang="en-US" altLang="zh-CN" dirty="0" err="1">
                <a:solidFill>
                  <a:schemeClr val="bg2"/>
                </a:solidFill>
              </a:rPr>
              <a:t>int</a:t>
            </a:r>
            <a:r>
              <a:rPr lang="en-US" altLang="zh-CN" dirty="0">
                <a:solidFill>
                  <a:schemeClr val="bg2"/>
                </a:solidFill>
              </a:rPr>
              <a:t> x) { </a:t>
            </a:r>
            <a:r>
              <a:rPr lang="en-US" altLang="zh-CN" dirty="0" err="1">
                <a:solidFill>
                  <a:schemeClr val="bg2"/>
                </a:solidFill>
              </a:rPr>
              <a:t>cout</a:t>
            </a:r>
            <a:r>
              <a:rPr lang="en-US" altLang="zh-CN" dirty="0">
                <a:solidFill>
                  <a:schemeClr val="bg2"/>
                </a:solidFill>
              </a:rPr>
              <a:t> &lt;&lt; x &lt;&lt; " ";} );</a:t>
            </a:r>
          </a:p>
          <a:p>
            <a:pPr marL="342900" indent="-342900">
              <a:buFont typeface="Wingdings" panose="05000000000000000000" pitchFamily="2" charset="2"/>
              <a:buChar char="l"/>
            </a:pPr>
            <a:r>
              <a:rPr lang="zh-CN" altLang="en-US" dirty="0"/>
              <a:t>这段程的输出结果是：</a:t>
            </a:r>
            <a:r>
              <a:rPr lang="zh-CN" altLang="en-US" sz="2000" dirty="0"/>
              <a:t/>
            </a:r>
            <a:br>
              <a:rPr lang="zh-CN" altLang="en-US" sz="2000" dirty="0"/>
            </a:br>
            <a:r>
              <a:rPr lang="en-US" altLang="zh-CN" dirty="0"/>
              <a:t>11 2 33 4</a:t>
            </a:r>
            <a:r>
              <a:rPr lang="zh-CN" altLang="en-US" sz="2000" dirty="0"/>
              <a:t/>
            </a:r>
            <a:br>
              <a:rPr lang="zh-CN" altLang="en-US" sz="2000" dirty="0"/>
            </a:br>
            <a:r>
              <a:rPr lang="zh-CN" altLang="en-US" sz="2000" dirty="0"/>
              <a:t/>
            </a:r>
            <a:br>
              <a:rPr lang="zh-CN" altLang="en-US" sz="2000" dirty="0"/>
            </a:br>
            <a:r>
              <a:rPr lang="zh-CN" altLang="en-US" dirty="0"/>
              <a:t>程序第 </a:t>
            </a:r>
            <a:r>
              <a:rPr lang="en-US" altLang="zh-CN" dirty="0"/>
              <a:t>2 </a:t>
            </a:r>
            <a:r>
              <a:rPr lang="zh-CN" altLang="en-US" dirty="0"/>
              <a:t>行使得数组 </a:t>
            </a:r>
            <a:r>
              <a:rPr lang="en-US" altLang="zh-CN" dirty="0"/>
              <a:t>a </a:t>
            </a:r>
            <a:r>
              <a:rPr lang="zh-CN" altLang="en-US" dirty="0"/>
              <a:t>按个位数从小到大排序。具体的原理是：</a:t>
            </a:r>
            <a:r>
              <a:rPr lang="en-US" altLang="zh-CN" dirty="0"/>
              <a:t>sort </a:t>
            </a:r>
            <a:r>
              <a:rPr lang="zh-CN" altLang="en-US" dirty="0"/>
              <a:t>在执行过程中，需要判断两个元素 </a:t>
            </a:r>
            <a:r>
              <a:rPr lang="en-US" altLang="zh-CN" dirty="0"/>
              <a:t>x</a:t>
            </a:r>
            <a:r>
              <a:rPr lang="zh-CN" altLang="en-US" dirty="0"/>
              <a:t>、</a:t>
            </a:r>
            <a:r>
              <a:rPr lang="en-US" altLang="zh-CN" dirty="0"/>
              <a:t>y </a:t>
            </a:r>
            <a:r>
              <a:rPr lang="zh-CN" altLang="en-US" dirty="0"/>
              <a:t>的大小时，会以 </a:t>
            </a:r>
            <a:r>
              <a:rPr lang="en-US" altLang="zh-CN" dirty="0"/>
              <a:t>x</a:t>
            </a:r>
            <a:r>
              <a:rPr lang="zh-CN" altLang="en-US" dirty="0"/>
              <a:t>、</a:t>
            </a:r>
            <a:r>
              <a:rPr lang="en-US" altLang="zh-CN" dirty="0"/>
              <a:t>y </a:t>
            </a:r>
            <a:r>
              <a:rPr lang="zh-CN" altLang="en-US" dirty="0"/>
              <a:t>作为参数，调用 </a:t>
            </a:r>
            <a:r>
              <a:rPr lang="en-US" altLang="zh-CN" dirty="0"/>
              <a:t>Lambda </a:t>
            </a:r>
            <a:r>
              <a:rPr lang="zh-CN" altLang="en-US" dirty="0"/>
              <a:t>表达式所代表的函数，并根据返回值来判断 </a:t>
            </a:r>
            <a:r>
              <a:rPr lang="en-US" altLang="zh-CN" dirty="0"/>
              <a:t>x</a:t>
            </a:r>
            <a:r>
              <a:rPr lang="zh-CN" altLang="en-US" dirty="0"/>
              <a:t>、</a:t>
            </a:r>
            <a:r>
              <a:rPr lang="en-US" altLang="zh-CN" dirty="0"/>
              <a:t>y </a:t>
            </a:r>
            <a:r>
              <a:rPr lang="zh-CN" altLang="en-US" dirty="0"/>
              <a:t>的大小。这样，就不用专门编写一个函数对象类了。</a:t>
            </a:r>
            <a:r>
              <a:rPr lang="zh-CN" altLang="en-US" sz="2000" dirty="0"/>
              <a:t/>
            </a:r>
            <a:br>
              <a:rPr lang="zh-CN" altLang="en-US" sz="2000" dirty="0"/>
            </a:br>
            <a:r>
              <a:rPr lang="zh-CN" altLang="en-US" sz="2000" dirty="0"/>
              <a:t/>
            </a:r>
            <a:br>
              <a:rPr lang="zh-CN" altLang="en-US" sz="2000" dirty="0"/>
            </a:br>
            <a:r>
              <a:rPr lang="zh-CN" altLang="en-US" dirty="0"/>
              <a:t>第 </a:t>
            </a:r>
            <a:r>
              <a:rPr lang="en-US" altLang="zh-CN" dirty="0"/>
              <a:t>3 </a:t>
            </a:r>
            <a:r>
              <a:rPr lang="zh-CN" altLang="en-US" dirty="0"/>
              <a:t>行，</a:t>
            </a:r>
            <a:r>
              <a:rPr lang="en-US" altLang="zh-CN" dirty="0" err="1"/>
              <a:t>for_each</a:t>
            </a:r>
            <a:r>
              <a:rPr lang="en-US" altLang="zh-CN" dirty="0"/>
              <a:t> </a:t>
            </a:r>
            <a:r>
              <a:rPr lang="zh-CN" altLang="en-US" dirty="0"/>
              <a:t>的第 </a:t>
            </a:r>
            <a:r>
              <a:rPr lang="en-US" altLang="zh-CN" dirty="0"/>
              <a:t>3 </a:t>
            </a:r>
            <a:r>
              <a:rPr lang="zh-CN" altLang="en-US" dirty="0"/>
              <a:t>个参数是一个 </a:t>
            </a:r>
            <a:r>
              <a:rPr lang="en-US" altLang="zh-CN" dirty="0"/>
              <a:t>Lambda </a:t>
            </a:r>
            <a:r>
              <a:rPr lang="zh-CN" altLang="en-US" dirty="0"/>
              <a:t>表达式。</a:t>
            </a:r>
            <a:r>
              <a:rPr lang="en-US" altLang="zh-CN" dirty="0" err="1"/>
              <a:t>for_each</a:t>
            </a:r>
            <a:r>
              <a:rPr lang="en-US" altLang="zh-CN" dirty="0"/>
              <a:t> </a:t>
            </a:r>
            <a:r>
              <a:rPr lang="zh-CN" altLang="en-US" dirty="0"/>
              <a:t>执行过程中会依次以每个元素作为参数调用它，因此每个元素都被输出。</a:t>
            </a:r>
            <a:endParaRPr lang="zh-CN" altLang="en-US" sz="2000" dirty="0"/>
          </a:p>
        </p:txBody>
      </p:sp>
    </p:spTree>
    <p:extLst>
      <p:ext uri="{BB962C8B-B14F-4D97-AF65-F5344CB8AC3E}">
        <p14:creationId xmlns:p14="http://schemas.microsoft.com/office/powerpoint/2010/main" val="1463379546"/>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198901" y="981522"/>
            <a:ext cx="11815367" cy="443332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en-US" altLang="zh-CN" b="0" dirty="0" smtClean="0"/>
              <a:t>C++ </a:t>
            </a:r>
            <a:r>
              <a:rPr lang="zh-CN" altLang="en-US" b="0" dirty="0" smtClean="0"/>
              <a:t>强制类型转换运算符的用法如下：</a:t>
            </a:r>
            <a:endParaRPr lang="en-US" altLang="zh-CN" b="0" dirty="0" smtClean="0"/>
          </a:p>
          <a:p>
            <a:pPr marL="0" indent="0">
              <a:lnSpc>
                <a:spcPct val="150000"/>
              </a:lnSpc>
              <a:spcBef>
                <a:spcPts val="0"/>
              </a:spcBef>
              <a:buNone/>
              <a:defRPr/>
            </a:pPr>
            <a:r>
              <a:rPr lang="zh-CN" altLang="en-US" b="0" dirty="0" smtClean="0"/>
              <a:t>     </a:t>
            </a:r>
            <a:r>
              <a:rPr lang="zh-CN" altLang="en-US" b="0" dirty="0" smtClean="0">
                <a:solidFill>
                  <a:srgbClr val="FF0000"/>
                </a:solidFill>
              </a:rPr>
              <a:t>强制</a:t>
            </a:r>
            <a:r>
              <a:rPr lang="zh-CN" altLang="en-US" b="0" dirty="0">
                <a:solidFill>
                  <a:srgbClr val="FF0000"/>
                </a:solidFill>
              </a:rPr>
              <a:t>类型转换运算符 </a:t>
            </a:r>
            <a:r>
              <a:rPr lang="en-US" altLang="zh-CN" b="0" dirty="0">
                <a:solidFill>
                  <a:srgbClr val="FF0000"/>
                </a:solidFill>
              </a:rPr>
              <a:t>&lt;</a:t>
            </a:r>
            <a:r>
              <a:rPr lang="zh-CN" altLang="en-US" b="0" dirty="0">
                <a:solidFill>
                  <a:srgbClr val="FF0000"/>
                </a:solidFill>
              </a:rPr>
              <a:t>要转换到的类型</a:t>
            </a:r>
            <a:r>
              <a:rPr lang="en-US" altLang="zh-CN" b="0" dirty="0">
                <a:solidFill>
                  <a:srgbClr val="FF0000"/>
                </a:solidFill>
              </a:rPr>
              <a:t>&gt; (</a:t>
            </a:r>
            <a:r>
              <a:rPr lang="zh-CN" altLang="en-US" b="0" dirty="0">
                <a:solidFill>
                  <a:srgbClr val="FF0000"/>
                </a:solidFill>
              </a:rPr>
              <a:t>待转换的表达式</a:t>
            </a:r>
            <a:r>
              <a:rPr lang="en-US" altLang="zh-CN" b="0" dirty="0" smtClean="0">
                <a:solidFill>
                  <a:srgbClr val="FF0000"/>
                </a:solidFill>
              </a:rPr>
              <a:t>)</a:t>
            </a:r>
          </a:p>
          <a:p>
            <a:pPr marL="0">
              <a:lnSpc>
                <a:spcPct val="150000"/>
              </a:lnSpc>
              <a:spcBef>
                <a:spcPts val="0"/>
              </a:spcBef>
              <a:defRPr/>
            </a:pPr>
            <a:r>
              <a:rPr lang="zh-CN" altLang="en-US" b="0" dirty="0"/>
              <a:t>例如</a:t>
            </a:r>
            <a:r>
              <a:rPr lang="zh-CN" altLang="en-US" b="0" dirty="0" smtClean="0"/>
              <a:t>：</a:t>
            </a:r>
            <a:endParaRPr lang="en-US" altLang="zh-CN" b="0" dirty="0" smtClean="0"/>
          </a:p>
          <a:p>
            <a:pPr marL="0">
              <a:lnSpc>
                <a:spcPct val="150000"/>
              </a:lnSpc>
              <a:spcBef>
                <a:spcPts val="0"/>
              </a:spcBef>
              <a:defRPr/>
            </a:pPr>
            <a:r>
              <a:rPr lang="en-US" altLang="zh-CN" b="0" dirty="0"/>
              <a:t>double d = </a:t>
            </a:r>
            <a:r>
              <a:rPr lang="en-US" altLang="zh-CN" b="0" dirty="0" err="1">
                <a:solidFill>
                  <a:srgbClr val="FF0000"/>
                </a:solidFill>
              </a:rPr>
              <a:t>static_cast</a:t>
            </a:r>
            <a:r>
              <a:rPr lang="en-US" altLang="zh-CN" b="0" dirty="0">
                <a:solidFill>
                  <a:srgbClr val="FF0000"/>
                </a:solidFill>
              </a:rPr>
              <a:t> &lt;double&gt; </a:t>
            </a:r>
            <a:r>
              <a:rPr lang="en-US" altLang="zh-CN" b="0" dirty="0"/>
              <a:t>(3*5);  //</a:t>
            </a:r>
            <a:r>
              <a:rPr lang="zh-CN" altLang="en-US" b="0" dirty="0"/>
              <a:t>将 </a:t>
            </a:r>
            <a:r>
              <a:rPr lang="en-US" altLang="zh-CN" b="0" dirty="0"/>
              <a:t>3*5 </a:t>
            </a:r>
            <a:r>
              <a:rPr lang="zh-CN" altLang="en-US" b="0" dirty="0"/>
              <a:t>的值转换成实数</a:t>
            </a:r>
            <a:endParaRPr lang="zh-CN" altLang="en-US" sz="2801" b="0" kern="0" dirty="0"/>
          </a:p>
        </p:txBody>
      </p:sp>
      <p:pic>
        <p:nvPicPr>
          <p:cNvPr id="4" name="矩形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268" y="-26590"/>
            <a:ext cx="604671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94519" y="71835"/>
            <a:ext cx="466725" cy="468313"/>
            <a:chOff x="1192404" y="608225"/>
            <a:chExt cx="1755828" cy="1759616"/>
          </a:xfrm>
        </p:grpSpPr>
        <p:grpSp>
          <p:nvGrpSpPr>
            <p:cNvPr id="8" name="组合 79"/>
            <p:cNvGrpSpPr>
              <a:grpSpLocks/>
            </p:cNvGrpSpPr>
            <p:nvPr/>
          </p:nvGrpSpPr>
          <p:grpSpPr bwMode="auto">
            <a:xfrm>
              <a:off x="1192404" y="608225"/>
              <a:ext cx="1755828" cy="1759616"/>
              <a:chOff x="6379729" y="2488774"/>
              <a:chExt cx="2513016" cy="2513016"/>
            </a:xfrm>
          </p:grpSpPr>
          <p:sp>
            <p:nvSpPr>
              <p:cNvPr id="10"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 name="任意多边形 83"/>
              <p:cNvGrpSpPr>
                <a:grpSpLocks/>
              </p:cNvGrpSpPr>
              <p:nvPr/>
            </p:nvGrpSpPr>
            <p:grpSpPr bwMode="auto">
              <a:xfrm>
                <a:off x="6397313" y="2490687"/>
                <a:ext cx="2505748" cy="2500354"/>
                <a:chOff x="1883664" y="1987296"/>
                <a:chExt cx="1322832" cy="1322832"/>
              </a:xfrm>
            </p:grpSpPr>
            <p:pic>
              <p:nvPicPr>
                <p:cNvPr id="12"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4" name="TextBox 64"/>
          <p:cNvSpPr txBox="1">
            <a:spLocks noChangeArrowheads="1"/>
          </p:cNvSpPr>
          <p:nvPr/>
        </p:nvSpPr>
        <p:spPr bwMode="auto">
          <a:xfrm>
            <a:off x="875557" y="398"/>
            <a:ext cx="4791570"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1.</a:t>
            </a:r>
            <a:r>
              <a:rPr lang="zh-CN" altLang="en-US" sz="3000" dirty="0">
                <a:solidFill>
                  <a:schemeClr val="bg1"/>
                </a:solidFill>
                <a:latin typeface="Rockwell" pitchFamily="18" charset="0"/>
                <a:ea typeface="微软雅黑" pitchFamily="34" charset="-122"/>
              </a:rPr>
              <a:t>强制类型转换运算符</a:t>
            </a:r>
          </a:p>
        </p:txBody>
      </p:sp>
    </p:spTree>
    <p:extLst>
      <p:ext uri="{BB962C8B-B14F-4D97-AF65-F5344CB8AC3E}">
        <p14:creationId xmlns:p14="http://schemas.microsoft.com/office/powerpoint/2010/main" val="208442290"/>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ppt_w</p:attrName>
                                        </p:attrNameLst>
                                      </p:cBhvr>
                                      <p:tavLst>
                                        <p:tav tm="0" fmla="#ppt_w*sin(2.5*pi*$)">
                                          <p:val>
                                            <p:fltVal val="0"/>
                                          </p:val>
                                        </p:tav>
                                        <p:tav tm="100000">
                                          <p:val>
                                            <p:fltVal val="1"/>
                                          </p:val>
                                        </p:tav>
                                      </p:tavLst>
                                    </p:anim>
                                    <p:anim calcmode="lin" valueType="num">
                                      <p:cBhvr>
                                        <p:cTn id="9" dur="1000" fill="hold"/>
                                        <p:tgtEl>
                                          <p:spTgt spid="14"/>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4"/>
                                        </p:tgtEl>
                                      </p:cBhvr>
                                    </p:animEffect>
                                    <p:animScale>
                                      <p:cBhvr>
                                        <p:cTn id="13"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Lambda</a:t>
            </a:r>
            <a:r>
              <a:rPr lang="zh-CN" altLang="en-US" dirty="0"/>
              <a:t>表达式（匿名函数）</a:t>
            </a:r>
          </a:p>
        </p:txBody>
      </p:sp>
      <p:sp>
        <p:nvSpPr>
          <p:cNvPr id="2" name="文本框 1"/>
          <p:cNvSpPr txBox="1"/>
          <p:nvPr/>
        </p:nvSpPr>
        <p:spPr>
          <a:xfrm>
            <a:off x="266527" y="642630"/>
            <a:ext cx="11521280" cy="6247864"/>
          </a:xfrm>
          <a:prstGeom prst="rect">
            <a:avLst/>
          </a:prstGeom>
          <a:noFill/>
        </p:spPr>
        <p:txBody>
          <a:bodyPr wrap="square" rtlCol="0">
            <a:spAutoFit/>
          </a:bodyPr>
          <a:lstStyle/>
          <a:p>
            <a:pPr marL="342900" indent="-342900">
              <a:buFont typeface="Wingdings" panose="05000000000000000000" pitchFamily="2" charset="2"/>
              <a:buChar char="l"/>
            </a:pPr>
            <a:r>
              <a:rPr lang="zh-CN" altLang="en-US" sz="2000" dirty="0"/>
              <a:t>下面是用到了外部变量的</a:t>
            </a:r>
            <a:r>
              <a:rPr lang="en-US" altLang="zh-CN" sz="2000" dirty="0"/>
              <a:t>Lambda</a:t>
            </a:r>
            <a:r>
              <a:rPr lang="zh-CN" altLang="en-US" sz="2000" dirty="0"/>
              <a:t>表达式的程序</a:t>
            </a:r>
            <a:r>
              <a:rPr lang="zh-CN" altLang="en-US" sz="2000" dirty="0" smtClean="0"/>
              <a:t>：</a:t>
            </a:r>
            <a:endParaRPr lang="en-US" altLang="zh-CN" sz="2000" dirty="0" smtClean="0"/>
          </a:p>
          <a:p>
            <a:r>
              <a:rPr lang="en-US" altLang="zh-CN" sz="2000" dirty="0"/>
              <a:t>#include &lt;</a:t>
            </a:r>
            <a:r>
              <a:rPr lang="en-US" altLang="zh-CN" sz="2000" dirty="0" err="1"/>
              <a:t>iostream</a:t>
            </a:r>
            <a:r>
              <a:rPr lang="en-US" altLang="zh-CN" sz="2000" dirty="0"/>
              <a:t>&gt;</a:t>
            </a:r>
          </a:p>
          <a:p>
            <a:r>
              <a:rPr lang="en-US" altLang="zh-CN" sz="2000" dirty="0"/>
              <a:t>#include &lt;algorithm&gt;</a:t>
            </a:r>
          </a:p>
          <a:p>
            <a:r>
              <a:rPr lang="en-US" altLang="zh-CN" sz="2000" b="1" dirty="0"/>
              <a:t>u</a:t>
            </a:r>
            <a:r>
              <a:rPr lang="en-US" altLang="zh-CN" sz="2000" b="1" dirty="0">
                <a:hlinkClick r:id="rId5"/>
              </a:rPr>
              <a:t>sin</a:t>
            </a:r>
            <a:r>
              <a:rPr lang="en-US" altLang="zh-CN" sz="2000" b="1" dirty="0"/>
              <a:t>g</a:t>
            </a:r>
            <a:r>
              <a:rPr lang="en-US" altLang="zh-CN" sz="2000" dirty="0"/>
              <a:t> </a:t>
            </a:r>
            <a:r>
              <a:rPr lang="en-US" altLang="zh-CN" sz="2000" b="1" dirty="0"/>
              <a:t>namespace</a:t>
            </a:r>
            <a:r>
              <a:rPr lang="en-US" altLang="zh-CN" sz="2000" dirty="0"/>
              <a:t> </a:t>
            </a:r>
            <a:r>
              <a:rPr lang="en-US" altLang="zh-CN" sz="2000" dirty="0" err="1"/>
              <a:t>std</a:t>
            </a:r>
            <a:r>
              <a:rPr lang="en-US" altLang="zh-CN" sz="2000" dirty="0"/>
              <a:t>;</a:t>
            </a:r>
          </a:p>
          <a:p>
            <a:r>
              <a:rPr lang="en-US" altLang="zh-CN" sz="2000" dirty="0" err="1"/>
              <a:t>int</a:t>
            </a:r>
            <a:r>
              <a:rPr lang="en-US" altLang="zh-CN" sz="2000" dirty="0"/>
              <a:t> main()</a:t>
            </a:r>
          </a:p>
          <a:p>
            <a:r>
              <a:rPr lang="en-US" altLang="zh-CN" sz="2000" dirty="0"/>
              <a:t>{</a:t>
            </a:r>
          </a:p>
          <a:p>
            <a:r>
              <a:rPr lang="en-US" altLang="zh-CN" sz="2000" dirty="0" smtClean="0"/>
              <a:t>       </a:t>
            </a:r>
            <a:r>
              <a:rPr lang="en-US" altLang="zh-CN" sz="2000" dirty="0" err="1" smtClean="0"/>
              <a:t>int</a:t>
            </a:r>
            <a:r>
              <a:rPr lang="en-US" altLang="zh-CN" sz="2000" dirty="0" smtClean="0"/>
              <a:t> </a:t>
            </a:r>
            <a:r>
              <a:rPr lang="en-US" altLang="zh-CN" sz="2000" dirty="0"/>
              <a:t>a[4] = { 1, 2, 3, 4 };</a:t>
            </a:r>
          </a:p>
          <a:p>
            <a:r>
              <a:rPr lang="en-US" altLang="zh-CN" sz="2000" dirty="0" smtClean="0"/>
              <a:t>        </a:t>
            </a:r>
            <a:r>
              <a:rPr lang="en-US" altLang="zh-CN" sz="2000" dirty="0" err="1" smtClean="0"/>
              <a:t>int</a:t>
            </a:r>
            <a:r>
              <a:rPr lang="en-US" altLang="zh-CN" sz="2000" dirty="0" smtClean="0"/>
              <a:t> </a:t>
            </a:r>
            <a:r>
              <a:rPr lang="en-US" altLang="zh-CN" sz="2000" dirty="0"/>
              <a:t>total = 0;</a:t>
            </a:r>
          </a:p>
          <a:p>
            <a:r>
              <a:rPr lang="en-US" altLang="zh-CN" sz="2000" dirty="0" smtClean="0"/>
              <a:t>       </a:t>
            </a:r>
            <a:r>
              <a:rPr lang="en-US" altLang="zh-CN" sz="2000" dirty="0" err="1" smtClean="0"/>
              <a:t>for_each</a:t>
            </a:r>
            <a:r>
              <a:rPr lang="en-US" altLang="zh-CN" sz="2000" dirty="0" smtClean="0"/>
              <a:t>(a</a:t>
            </a:r>
            <a:r>
              <a:rPr lang="en-US" altLang="zh-CN" sz="2000" dirty="0"/>
              <a:t>, a + 4, [&amp;](</a:t>
            </a:r>
            <a:r>
              <a:rPr lang="en-US" altLang="zh-CN" sz="2000" dirty="0" err="1"/>
              <a:t>int</a:t>
            </a:r>
            <a:r>
              <a:rPr lang="en-US" altLang="zh-CN" sz="2000" dirty="0"/>
              <a:t> &amp; x) { total += x; x *= 2; });</a:t>
            </a:r>
          </a:p>
          <a:p>
            <a:r>
              <a:rPr lang="en-US" altLang="zh-CN" sz="2000" dirty="0" smtClean="0"/>
              <a:t>             </a:t>
            </a:r>
            <a:r>
              <a:rPr lang="en-US" altLang="zh-CN" sz="2000" dirty="0" err="1" smtClean="0"/>
              <a:t>cout</a:t>
            </a:r>
            <a:r>
              <a:rPr lang="en-US" altLang="zh-CN" sz="2000" dirty="0" smtClean="0"/>
              <a:t> </a:t>
            </a:r>
            <a:r>
              <a:rPr lang="en-US" altLang="zh-CN" sz="2000" dirty="0"/>
              <a:t>&lt;&lt; total &lt;&lt; </a:t>
            </a:r>
            <a:r>
              <a:rPr lang="en-US" altLang="zh-CN" sz="2000" dirty="0" err="1"/>
              <a:t>endl</a:t>
            </a:r>
            <a:r>
              <a:rPr lang="en-US" altLang="zh-CN" sz="2000" dirty="0"/>
              <a:t>; //</a:t>
            </a:r>
            <a:r>
              <a:rPr lang="zh-CN" altLang="en-US" sz="2000" dirty="0"/>
              <a:t>输出 </a:t>
            </a:r>
            <a:r>
              <a:rPr lang="en-US" altLang="zh-CN" sz="2000" dirty="0"/>
              <a:t>10</a:t>
            </a:r>
            <a:endParaRPr lang="zh-CN" altLang="en-US" sz="2000" dirty="0"/>
          </a:p>
          <a:p>
            <a:r>
              <a:rPr lang="en-US" altLang="zh-CN" sz="2000" dirty="0" smtClean="0"/>
              <a:t>       </a:t>
            </a:r>
            <a:r>
              <a:rPr lang="en-US" altLang="zh-CN" sz="2000" dirty="0" err="1" smtClean="0"/>
              <a:t>for_each</a:t>
            </a:r>
            <a:r>
              <a:rPr lang="en-US" altLang="zh-CN" sz="2000" dirty="0" smtClean="0"/>
              <a:t>(a</a:t>
            </a:r>
            <a:r>
              <a:rPr lang="en-US" altLang="zh-CN" sz="2000" dirty="0"/>
              <a:t>, a + 4, [=](</a:t>
            </a:r>
            <a:r>
              <a:rPr lang="en-US" altLang="zh-CN" sz="2000" dirty="0" err="1"/>
              <a:t>int</a:t>
            </a:r>
            <a:r>
              <a:rPr lang="en-US" altLang="zh-CN" sz="2000" dirty="0"/>
              <a:t> x) { </a:t>
            </a:r>
            <a:r>
              <a:rPr lang="en-US" altLang="zh-CN" sz="2000" dirty="0" err="1"/>
              <a:t>cout</a:t>
            </a:r>
            <a:r>
              <a:rPr lang="en-US" altLang="zh-CN" sz="2000" dirty="0"/>
              <a:t> &lt;&lt; x &lt;&lt; " "; });</a:t>
            </a:r>
          </a:p>
          <a:p>
            <a:r>
              <a:rPr lang="en-US" altLang="zh-CN" sz="2000" b="1" dirty="0" smtClean="0"/>
              <a:t>       return</a:t>
            </a:r>
            <a:r>
              <a:rPr lang="en-US" altLang="zh-CN" sz="2000" dirty="0" smtClean="0"/>
              <a:t> </a:t>
            </a:r>
            <a:r>
              <a:rPr lang="en-US" altLang="zh-CN" sz="2000" dirty="0"/>
              <a:t>0;</a:t>
            </a:r>
          </a:p>
          <a:p>
            <a:r>
              <a:rPr lang="en-US" altLang="zh-CN" sz="2000" dirty="0"/>
              <a:t>}</a:t>
            </a:r>
          </a:p>
          <a:p>
            <a:r>
              <a:rPr lang="zh-CN" altLang="en-US" sz="2000" dirty="0"/>
              <a:t>程序的输出结果如下：</a:t>
            </a:r>
            <a:br>
              <a:rPr lang="zh-CN" altLang="en-US" sz="2000" dirty="0"/>
            </a:br>
            <a:r>
              <a:rPr lang="en-US" altLang="zh-CN" sz="2000" dirty="0"/>
              <a:t>10</a:t>
            </a:r>
            <a:r>
              <a:rPr lang="zh-CN" altLang="en-US" sz="2000" dirty="0"/>
              <a:t/>
            </a:r>
            <a:br>
              <a:rPr lang="zh-CN" altLang="en-US" sz="2000" dirty="0"/>
            </a:br>
            <a:r>
              <a:rPr lang="en-US" altLang="zh-CN" sz="2000" dirty="0"/>
              <a:t>2 4 6 8</a:t>
            </a:r>
            <a:r>
              <a:rPr lang="zh-CN" altLang="en-US" sz="2000" dirty="0"/>
              <a:t/>
            </a:r>
            <a:br>
              <a:rPr lang="zh-CN" altLang="en-US" sz="2000" dirty="0"/>
            </a:br>
            <a:r>
              <a:rPr lang="zh-CN" altLang="en-US" sz="2000" dirty="0"/>
              <a:t/>
            </a:r>
            <a:br>
              <a:rPr lang="zh-CN" altLang="en-US" sz="2000" dirty="0"/>
            </a:br>
            <a:r>
              <a:rPr lang="zh-CN" altLang="en-US" sz="2000" dirty="0"/>
              <a:t>第 </a:t>
            </a:r>
            <a:r>
              <a:rPr lang="en-US" altLang="zh-CN" sz="2000" dirty="0"/>
              <a:t>8 </a:t>
            </a:r>
            <a:r>
              <a:rPr lang="zh-CN" altLang="en-US" sz="2000" dirty="0"/>
              <a:t>行</a:t>
            </a:r>
            <a:r>
              <a:rPr lang="zh-CN" altLang="en-US" sz="2000" dirty="0" smtClean="0"/>
              <a:t>，</a:t>
            </a:r>
            <a:r>
              <a:rPr lang="en-US" altLang="zh-CN" sz="2000" dirty="0" smtClean="0"/>
              <a:t>[&amp;]</a:t>
            </a:r>
            <a:r>
              <a:rPr lang="zh-CN" altLang="en-US" sz="2000" dirty="0"/>
              <a:t>表示该 </a:t>
            </a:r>
            <a:r>
              <a:rPr lang="en-US" altLang="zh-CN" sz="2000" dirty="0"/>
              <a:t>Lambda </a:t>
            </a:r>
            <a:r>
              <a:rPr lang="zh-CN" altLang="en-US" sz="2000" dirty="0"/>
              <a:t>表达式中用到的外部变量 </a:t>
            </a:r>
            <a:r>
              <a:rPr lang="en-US" altLang="zh-CN" sz="2000" dirty="0"/>
              <a:t>total </a:t>
            </a:r>
            <a:r>
              <a:rPr lang="zh-CN" altLang="en-US" sz="2000" dirty="0"/>
              <a:t>是传引用的，其值可以在表达式执行过程中被改变（如果</a:t>
            </a:r>
            <a:r>
              <a:rPr lang="zh-CN" altLang="en-US" sz="2000" dirty="0" smtClean="0"/>
              <a:t>使用</a:t>
            </a:r>
            <a:r>
              <a:rPr lang="en-US" altLang="zh-CN" sz="2000" dirty="0" smtClean="0"/>
              <a:t>[=]</a:t>
            </a:r>
            <a:r>
              <a:rPr lang="zh-CN" altLang="en-US" sz="2000" dirty="0"/>
              <a:t> ，编译无法通过）。该 </a:t>
            </a:r>
            <a:r>
              <a:rPr lang="en-US" altLang="zh-CN" sz="2000" dirty="0"/>
              <a:t>Lambda </a:t>
            </a:r>
            <a:r>
              <a:rPr lang="zh-CN" altLang="en-US" sz="2000" dirty="0"/>
              <a:t>表达式每次被 </a:t>
            </a:r>
            <a:r>
              <a:rPr lang="en-US" altLang="zh-CN" sz="2000" dirty="0" err="1"/>
              <a:t>for_each</a:t>
            </a:r>
            <a:r>
              <a:rPr lang="en-US" altLang="zh-CN" sz="2000" dirty="0"/>
              <a:t> </a:t>
            </a:r>
            <a:r>
              <a:rPr lang="zh-CN" altLang="en-US" sz="2000" dirty="0"/>
              <a:t>执行时，都将 </a:t>
            </a:r>
            <a:r>
              <a:rPr lang="en-US" altLang="zh-CN" sz="2000" dirty="0"/>
              <a:t>a </a:t>
            </a:r>
            <a:r>
              <a:rPr lang="zh-CN" altLang="en-US" sz="2000" dirty="0"/>
              <a:t>中的一个元素累加到 </a:t>
            </a:r>
            <a:r>
              <a:rPr lang="en-US" altLang="zh-CN" sz="2000" dirty="0"/>
              <a:t>total </a:t>
            </a:r>
            <a:r>
              <a:rPr lang="zh-CN" altLang="en-US" sz="2000" dirty="0"/>
              <a:t>上，然后将该元素加倍。</a:t>
            </a:r>
          </a:p>
        </p:txBody>
      </p:sp>
    </p:spTree>
    <p:extLst>
      <p:ext uri="{BB962C8B-B14F-4D97-AF65-F5344CB8AC3E}">
        <p14:creationId xmlns:p14="http://schemas.microsoft.com/office/powerpoint/2010/main" val="1679076185"/>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Lambda</a:t>
            </a:r>
            <a:r>
              <a:rPr lang="zh-CN" altLang="en-US" dirty="0"/>
              <a:t>表达式（匿名函数）</a:t>
            </a:r>
          </a:p>
        </p:txBody>
      </p:sp>
      <p:sp>
        <p:nvSpPr>
          <p:cNvPr id="2" name="文本框 1"/>
          <p:cNvSpPr txBox="1"/>
          <p:nvPr/>
        </p:nvSpPr>
        <p:spPr>
          <a:xfrm>
            <a:off x="266527" y="620172"/>
            <a:ext cx="11521280" cy="6063198"/>
          </a:xfrm>
          <a:prstGeom prst="rect">
            <a:avLst/>
          </a:prstGeom>
          <a:noFill/>
        </p:spPr>
        <p:txBody>
          <a:bodyPr wrap="square" rtlCol="0">
            <a:spAutoFit/>
          </a:bodyPr>
          <a:lstStyle/>
          <a:p>
            <a:r>
              <a:rPr lang="en-US" altLang="zh-CN" sz="1600" dirty="0"/>
              <a:t>#include &lt;</a:t>
            </a:r>
            <a:r>
              <a:rPr lang="en-US" altLang="zh-CN" sz="1600" dirty="0" err="1"/>
              <a:t>iostream</a:t>
            </a:r>
            <a:r>
              <a:rPr lang="en-US" altLang="zh-CN" sz="1600" dirty="0"/>
              <a:t>&gt;</a:t>
            </a:r>
          </a:p>
          <a:p>
            <a:r>
              <a:rPr lang="en-US" altLang="zh-CN" sz="1600" b="1" dirty="0"/>
              <a:t>using</a:t>
            </a:r>
            <a:r>
              <a:rPr lang="en-US" altLang="zh-CN" sz="1600" dirty="0"/>
              <a:t> </a:t>
            </a:r>
            <a:r>
              <a:rPr lang="en-US" altLang="zh-CN" sz="1600" b="1" dirty="0"/>
              <a:t>namespace</a:t>
            </a:r>
            <a:r>
              <a:rPr lang="en-US" altLang="zh-CN" sz="1600" dirty="0"/>
              <a:t> </a:t>
            </a:r>
            <a:r>
              <a:rPr lang="en-US" altLang="zh-CN" sz="1600" dirty="0" err="1"/>
              <a:t>std</a:t>
            </a:r>
            <a:r>
              <a:rPr lang="en-US" altLang="zh-CN" sz="1600" dirty="0"/>
              <a:t>;</a:t>
            </a:r>
          </a:p>
          <a:p>
            <a:r>
              <a:rPr lang="en-US" altLang="zh-CN" sz="1600" dirty="0" err="1"/>
              <a:t>int</a:t>
            </a:r>
            <a:r>
              <a:rPr lang="en-US" altLang="zh-CN" sz="1600" dirty="0"/>
              <a:t> main()</a:t>
            </a:r>
          </a:p>
          <a:p>
            <a:r>
              <a:rPr lang="en-US" altLang="zh-CN" sz="1600" dirty="0"/>
              <a:t>{ </a:t>
            </a:r>
          </a:p>
          <a:p>
            <a:r>
              <a:rPr lang="en-US" altLang="zh-CN" sz="1600" dirty="0" smtClean="0"/>
              <a:t>      </a:t>
            </a:r>
            <a:r>
              <a:rPr lang="en-US" altLang="zh-CN" sz="1600" dirty="0" err="1" smtClean="0"/>
              <a:t>int</a:t>
            </a:r>
            <a:r>
              <a:rPr lang="en-US" altLang="zh-CN" sz="1600" dirty="0" smtClean="0"/>
              <a:t> </a:t>
            </a:r>
            <a:r>
              <a:rPr lang="en-US" altLang="zh-CN" sz="1600" dirty="0"/>
              <a:t>x = 100,y=200,z=300;</a:t>
            </a:r>
          </a:p>
          <a:p>
            <a:r>
              <a:rPr lang="en-US" altLang="zh-CN" sz="1600" b="1" dirty="0" smtClean="0"/>
              <a:t>      </a:t>
            </a:r>
            <a:r>
              <a:rPr lang="en-US" altLang="zh-CN" sz="1600" b="1" dirty="0" smtClean="0">
                <a:solidFill>
                  <a:schemeClr val="bg2"/>
                </a:solidFill>
              </a:rPr>
              <a:t>auto</a:t>
            </a:r>
            <a:r>
              <a:rPr lang="en-US" altLang="zh-CN" sz="1600" dirty="0" smtClean="0">
                <a:solidFill>
                  <a:schemeClr val="bg2"/>
                </a:solidFill>
              </a:rPr>
              <a:t> </a:t>
            </a:r>
            <a:r>
              <a:rPr lang="en-US" altLang="zh-CN" sz="1600" dirty="0" err="1"/>
              <a:t>ff</a:t>
            </a:r>
            <a:r>
              <a:rPr lang="en-US" altLang="zh-CN" sz="1600" dirty="0"/>
              <a:t> = [=,&amp;</a:t>
            </a:r>
            <a:r>
              <a:rPr lang="en-US" altLang="zh-CN" sz="1600" dirty="0" err="1"/>
              <a:t>y,&amp;z</a:t>
            </a:r>
            <a:r>
              <a:rPr lang="en-US" altLang="zh-CN" sz="1600" dirty="0"/>
              <a:t>](</a:t>
            </a:r>
            <a:r>
              <a:rPr lang="en-US" altLang="zh-CN" sz="1600" dirty="0" err="1"/>
              <a:t>int</a:t>
            </a:r>
            <a:r>
              <a:rPr lang="en-US" altLang="zh-CN" sz="1600" dirty="0"/>
              <a:t> n) {</a:t>
            </a:r>
          </a:p>
          <a:p>
            <a:r>
              <a:rPr lang="en-US" altLang="zh-CN" sz="1600" dirty="0" smtClean="0"/>
              <a:t>            </a:t>
            </a:r>
            <a:r>
              <a:rPr lang="en-US" altLang="zh-CN" sz="1600" dirty="0" err="1" smtClean="0"/>
              <a:t>cout</a:t>
            </a:r>
            <a:r>
              <a:rPr lang="en-US" altLang="zh-CN" sz="1600" dirty="0" smtClean="0"/>
              <a:t> </a:t>
            </a:r>
            <a:r>
              <a:rPr lang="en-US" altLang="zh-CN" sz="1600" dirty="0"/>
              <a:t>&lt;&lt;x &lt;&lt; </a:t>
            </a:r>
            <a:r>
              <a:rPr lang="en-US" altLang="zh-CN" sz="1600" dirty="0" err="1"/>
              <a:t>endl</a:t>
            </a:r>
            <a:r>
              <a:rPr lang="en-US" altLang="zh-CN" sz="1600" dirty="0"/>
              <a:t>;</a:t>
            </a:r>
          </a:p>
          <a:p>
            <a:r>
              <a:rPr lang="en-US" altLang="zh-CN" sz="1600" dirty="0" smtClean="0"/>
              <a:t>            y</a:t>
            </a:r>
            <a:r>
              <a:rPr lang="en-US" altLang="zh-CN" sz="1600" dirty="0"/>
              <a:t>++; z++;</a:t>
            </a:r>
          </a:p>
          <a:p>
            <a:r>
              <a:rPr lang="en-US" altLang="zh-CN" sz="1600" b="1" dirty="0" smtClean="0">
                <a:solidFill>
                  <a:schemeClr val="bg2"/>
                </a:solidFill>
              </a:rPr>
              <a:t>            return</a:t>
            </a:r>
            <a:r>
              <a:rPr lang="en-US" altLang="zh-CN" sz="1600" dirty="0" smtClean="0"/>
              <a:t> </a:t>
            </a:r>
            <a:r>
              <a:rPr lang="en-US" altLang="zh-CN" sz="1600" dirty="0"/>
              <a:t>n*n;</a:t>
            </a:r>
          </a:p>
          <a:p>
            <a:r>
              <a:rPr lang="en-US" altLang="zh-CN" sz="1600" dirty="0" smtClean="0"/>
              <a:t>      };</a:t>
            </a:r>
            <a:endParaRPr lang="en-US" altLang="zh-CN" sz="1600" dirty="0"/>
          </a:p>
          <a:p>
            <a:r>
              <a:rPr lang="en-US" altLang="zh-CN" sz="1600" dirty="0" smtClean="0"/>
              <a:t>      </a:t>
            </a:r>
            <a:r>
              <a:rPr lang="en-US" altLang="zh-CN" sz="1600" dirty="0" err="1" smtClean="0"/>
              <a:t>cout</a:t>
            </a:r>
            <a:r>
              <a:rPr lang="en-US" altLang="zh-CN" sz="1600" dirty="0" smtClean="0"/>
              <a:t> </a:t>
            </a:r>
            <a:r>
              <a:rPr lang="en-US" altLang="zh-CN" sz="1600" dirty="0"/>
              <a:t>&lt;&lt; </a:t>
            </a:r>
            <a:r>
              <a:rPr lang="en-US" altLang="zh-CN" sz="1600" dirty="0" err="1">
                <a:solidFill>
                  <a:schemeClr val="bg2"/>
                </a:solidFill>
              </a:rPr>
              <a:t>ff</a:t>
            </a:r>
            <a:r>
              <a:rPr lang="en-US" altLang="zh-CN" sz="1600" dirty="0">
                <a:solidFill>
                  <a:schemeClr val="bg2"/>
                </a:solidFill>
              </a:rPr>
              <a:t>(15) </a:t>
            </a:r>
            <a:r>
              <a:rPr lang="en-US" altLang="zh-CN" sz="1600" dirty="0"/>
              <a:t>&lt;&lt; </a:t>
            </a:r>
            <a:r>
              <a:rPr lang="en-US" altLang="zh-CN" sz="1600" dirty="0" err="1"/>
              <a:t>endl</a:t>
            </a:r>
            <a:r>
              <a:rPr lang="en-US" altLang="zh-CN" sz="1600" dirty="0"/>
              <a:t>;</a:t>
            </a:r>
          </a:p>
          <a:p>
            <a:r>
              <a:rPr lang="en-US" altLang="zh-CN" sz="1600" dirty="0" smtClean="0"/>
              <a:t>     </a:t>
            </a:r>
            <a:r>
              <a:rPr lang="en-US" altLang="zh-CN" sz="1600" dirty="0" err="1" smtClean="0"/>
              <a:t>cout</a:t>
            </a:r>
            <a:r>
              <a:rPr lang="en-US" altLang="zh-CN" sz="1600" dirty="0" smtClean="0"/>
              <a:t> </a:t>
            </a:r>
            <a:r>
              <a:rPr lang="en-US" altLang="zh-CN" sz="1600" dirty="0"/>
              <a:t>&lt;&lt; y &lt;&lt; "," &lt;&lt; z &lt;&lt; </a:t>
            </a:r>
            <a:r>
              <a:rPr lang="en-US" altLang="zh-CN" sz="1600" dirty="0" err="1"/>
              <a:t>endl</a:t>
            </a:r>
            <a:r>
              <a:rPr lang="en-US" altLang="zh-CN" sz="1600" dirty="0"/>
              <a:t>;</a:t>
            </a:r>
          </a:p>
          <a:p>
            <a:r>
              <a:rPr lang="en-US" altLang="zh-CN" sz="1600" dirty="0"/>
              <a:t>}</a:t>
            </a:r>
          </a:p>
          <a:p>
            <a:r>
              <a:rPr lang="zh-CN" altLang="en-US" sz="1800" dirty="0"/>
              <a:t>程序的输出结果如下：</a:t>
            </a:r>
            <a:br>
              <a:rPr lang="zh-CN" altLang="en-US" sz="1800" dirty="0"/>
            </a:br>
            <a:r>
              <a:rPr lang="en-US" altLang="zh-CN" sz="1800" dirty="0"/>
              <a:t>100</a:t>
            </a:r>
            <a:r>
              <a:rPr lang="zh-CN" altLang="en-US" sz="1800" dirty="0"/>
              <a:t/>
            </a:r>
            <a:br>
              <a:rPr lang="zh-CN" altLang="en-US" sz="1800" dirty="0"/>
            </a:br>
            <a:r>
              <a:rPr lang="en-US" altLang="zh-CN" sz="1800" dirty="0"/>
              <a:t>225</a:t>
            </a:r>
            <a:r>
              <a:rPr lang="zh-CN" altLang="en-US" sz="1800" dirty="0"/>
              <a:t/>
            </a:r>
            <a:br>
              <a:rPr lang="zh-CN" altLang="en-US" sz="1800" dirty="0"/>
            </a:br>
            <a:r>
              <a:rPr lang="en-US" altLang="zh-CN" sz="1800" dirty="0"/>
              <a:t>201, 301</a:t>
            </a:r>
            <a:r>
              <a:rPr lang="zh-CN" altLang="en-US" sz="1800" dirty="0"/>
              <a:t/>
            </a:r>
            <a:br>
              <a:rPr lang="zh-CN" altLang="en-US" sz="1800" dirty="0"/>
            </a:br>
            <a:r>
              <a:rPr lang="zh-CN" altLang="en-US" sz="1800" dirty="0"/>
              <a:t/>
            </a:r>
            <a:br>
              <a:rPr lang="zh-CN" altLang="en-US" sz="1800" dirty="0"/>
            </a:br>
            <a:r>
              <a:rPr lang="zh-CN" altLang="en-US" sz="1800" dirty="0"/>
              <a:t>第 </a:t>
            </a:r>
            <a:r>
              <a:rPr lang="en-US" altLang="zh-CN" sz="1800" dirty="0"/>
              <a:t>6 </a:t>
            </a:r>
            <a:r>
              <a:rPr lang="zh-CN" altLang="en-US" sz="1800" dirty="0"/>
              <a:t>行定义了一个变量 </a:t>
            </a:r>
            <a:r>
              <a:rPr lang="en-US" altLang="zh-CN" sz="1800" dirty="0" err="1"/>
              <a:t>ff</a:t>
            </a:r>
            <a:r>
              <a:rPr lang="zh-CN" altLang="en-US" sz="1800" dirty="0"/>
              <a:t>，</a:t>
            </a:r>
            <a:r>
              <a:rPr lang="en-US" altLang="zh-CN" sz="1800" dirty="0" err="1"/>
              <a:t>ff</a:t>
            </a:r>
            <a:r>
              <a:rPr lang="en-US" altLang="zh-CN" sz="1800" dirty="0"/>
              <a:t> </a:t>
            </a:r>
            <a:r>
              <a:rPr lang="zh-CN" altLang="en-US" sz="1800" dirty="0"/>
              <a:t>的类型是 </a:t>
            </a:r>
            <a:r>
              <a:rPr lang="en-US" altLang="zh-CN" sz="1800" dirty="0"/>
              <a:t>auto</a:t>
            </a:r>
            <a:r>
              <a:rPr lang="zh-CN" altLang="en-US" sz="1800" dirty="0"/>
              <a:t>，表示由编译器自动判断其类型（这也是 </a:t>
            </a:r>
            <a:r>
              <a:rPr lang="en-US" altLang="zh-CN" sz="1800" dirty="0">
                <a:hlinkClick r:id="rId5"/>
              </a:rPr>
              <a:t>C++</a:t>
            </a:r>
            <a:r>
              <a:rPr lang="en-US" altLang="zh-CN" sz="1800" dirty="0"/>
              <a:t>11 </a:t>
            </a:r>
            <a:r>
              <a:rPr lang="zh-CN" altLang="en-US" sz="1800" dirty="0"/>
              <a:t>的新特性）。本行将一个 </a:t>
            </a:r>
            <a:r>
              <a:rPr lang="en-US" altLang="zh-CN" sz="1800" dirty="0"/>
              <a:t>Lambda </a:t>
            </a:r>
            <a:r>
              <a:rPr lang="zh-CN" altLang="en-US" sz="1800" dirty="0"/>
              <a:t>表达式赋值给 </a:t>
            </a:r>
            <a:r>
              <a:rPr lang="en-US" altLang="zh-CN" sz="1800" dirty="0" err="1"/>
              <a:t>ff</a:t>
            </a:r>
            <a:r>
              <a:rPr lang="zh-CN" altLang="en-US" sz="1800" dirty="0"/>
              <a:t>，以后就可以通过 </a:t>
            </a:r>
            <a:r>
              <a:rPr lang="en-US" altLang="zh-CN" sz="1800" dirty="0" err="1"/>
              <a:t>ff</a:t>
            </a:r>
            <a:r>
              <a:rPr lang="en-US" altLang="zh-CN" sz="1800" dirty="0"/>
              <a:t> </a:t>
            </a:r>
            <a:r>
              <a:rPr lang="zh-CN" altLang="en-US" sz="1800" dirty="0"/>
              <a:t>来调用该 </a:t>
            </a:r>
            <a:r>
              <a:rPr lang="en-US" altLang="zh-CN" sz="1800" dirty="0"/>
              <a:t>Lambda </a:t>
            </a:r>
            <a:r>
              <a:rPr lang="zh-CN" altLang="en-US" sz="1800" dirty="0"/>
              <a:t>表达式了。</a:t>
            </a:r>
            <a:br>
              <a:rPr lang="zh-CN" altLang="en-US" sz="1800" dirty="0"/>
            </a:br>
            <a:r>
              <a:rPr lang="zh-CN" altLang="en-US" sz="1800" dirty="0" smtClean="0"/>
              <a:t>第 </a:t>
            </a:r>
            <a:r>
              <a:rPr lang="en-US" altLang="zh-CN" sz="1800" dirty="0"/>
              <a:t>11 </a:t>
            </a:r>
            <a:r>
              <a:rPr lang="zh-CN" altLang="en-US" sz="1800" dirty="0"/>
              <a:t>行通过 </a:t>
            </a:r>
            <a:r>
              <a:rPr lang="en-US" altLang="zh-CN" sz="1800" dirty="0" err="1"/>
              <a:t>ff</a:t>
            </a:r>
            <a:r>
              <a:rPr lang="zh-CN" altLang="en-US" sz="1800" dirty="0"/>
              <a:t>，以 </a:t>
            </a:r>
            <a:r>
              <a:rPr lang="en-US" altLang="zh-CN" sz="1800" dirty="0"/>
              <a:t>15 </a:t>
            </a:r>
            <a:r>
              <a:rPr lang="zh-CN" altLang="en-US" sz="1800" dirty="0"/>
              <a:t>作为参数 </a:t>
            </a:r>
            <a:r>
              <a:rPr lang="en-US" altLang="zh-CN" sz="1800" dirty="0"/>
              <a:t>n </a:t>
            </a:r>
            <a:r>
              <a:rPr lang="zh-CN" altLang="en-US" sz="1800" dirty="0"/>
              <a:t>调用上面的 </a:t>
            </a:r>
            <a:r>
              <a:rPr lang="en-US" altLang="zh-CN" sz="1800" dirty="0"/>
              <a:t>Lambda </a:t>
            </a:r>
            <a:r>
              <a:rPr lang="zh-CN" altLang="en-US" sz="1800" dirty="0"/>
              <a:t>表达式。该 </a:t>
            </a:r>
            <a:r>
              <a:rPr lang="en-US" altLang="zh-CN" sz="1800" dirty="0"/>
              <a:t>Lambda </a:t>
            </a:r>
            <a:r>
              <a:rPr lang="zh-CN" altLang="en-US" sz="1800" dirty="0"/>
              <a:t>表达式指明，对于外部变量 </a:t>
            </a:r>
            <a:r>
              <a:rPr lang="en-US" altLang="zh-CN" sz="1800" dirty="0"/>
              <a:t>y</a:t>
            </a:r>
            <a:r>
              <a:rPr lang="zh-CN" altLang="en-US" sz="1800" dirty="0"/>
              <a:t>、</a:t>
            </a:r>
            <a:r>
              <a:rPr lang="en-US" altLang="zh-CN" sz="1800" dirty="0"/>
              <a:t>z</a:t>
            </a:r>
            <a:r>
              <a:rPr lang="zh-CN" altLang="en-US" sz="1800" dirty="0"/>
              <a:t>，可以修改其值；对于其他外部变量，例如 </a:t>
            </a:r>
            <a:r>
              <a:rPr lang="en-US" altLang="zh-CN" sz="1800" dirty="0"/>
              <a:t>x</a:t>
            </a:r>
            <a:r>
              <a:rPr lang="zh-CN" altLang="en-US" sz="1800" dirty="0"/>
              <a:t>，不能修改其值。因此在该表达式执行时，可以修改外部变量 </a:t>
            </a:r>
            <a:r>
              <a:rPr lang="en-US" altLang="zh-CN" sz="1800" dirty="0"/>
              <a:t>y</a:t>
            </a:r>
            <a:r>
              <a:rPr lang="zh-CN" altLang="en-US" sz="1800" dirty="0"/>
              <a:t>、</a:t>
            </a:r>
            <a:r>
              <a:rPr lang="en-US" altLang="zh-CN" sz="1800" dirty="0"/>
              <a:t>z </a:t>
            </a:r>
            <a:r>
              <a:rPr lang="zh-CN" altLang="en-US" sz="1800" dirty="0"/>
              <a:t>的值，但如果出现试图修改 </a:t>
            </a:r>
            <a:r>
              <a:rPr lang="en-US" altLang="zh-CN" sz="1800" dirty="0"/>
              <a:t>x </a:t>
            </a:r>
            <a:r>
              <a:rPr lang="zh-CN" altLang="en-US" sz="1800" dirty="0"/>
              <a:t>值的语句，就会编译出错。</a:t>
            </a:r>
          </a:p>
        </p:txBody>
      </p:sp>
    </p:spTree>
    <p:extLst>
      <p:ext uri="{BB962C8B-B14F-4D97-AF65-F5344CB8AC3E}">
        <p14:creationId xmlns:p14="http://schemas.microsoft.com/office/powerpoint/2010/main" val="2666676394"/>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0824" name="Picture 72" descr="未标题-84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7150" y="685800"/>
            <a:ext cx="4103688" cy="3535363"/>
          </a:xfrm>
          <a:prstGeom prst="rect">
            <a:avLst/>
          </a:prstGeom>
          <a:noFill/>
          <a:extLst>
            <a:ext uri="{909E8E84-426E-40DD-AFC4-6F175D3DCCD1}">
              <a14:hiddenFill xmlns:a14="http://schemas.microsoft.com/office/drawing/2010/main">
                <a:solidFill>
                  <a:srgbClr val="FFFFFF"/>
                </a:solidFill>
              </a14:hiddenFill>
            </a:ext>
          </a:extLst>
        </p:spPr>
      </p:pic>
      <p:sp>
        <p:nvSpPr>
          <p:cNvPr id="970756" name="文本框 45"/>
          <p:cNvSpPr txBox="1">
            <a:spLocks noChangeArrowheads="1"/>
          </p:cNvSpPr>
          <p:nvPr/>
        </p:nvSpPr>
        <p:spPr bwMode="auto">
          <a:xfrm>
            <a:off x="3028950" y="49895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sp>
        <p:nvSpPr>
          <p:cNvPr id="970757" name="矩形 134"/>
          <p:cNvSpPr>
            <a:spLocks noChangeArrowheads="1"/>
          </p:cNvSpPr>
          <p:nvPr/>
        </p:nvSpPr>
        <p:spPr bwMode="auto">
          <a:xfrm>
            <a:off x="4946650" y="1162050"/>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dirty="0" smtClean="0">
                <a:solidFill>
                  <a:schemeClr val="bg1"/>
                </a:solidFill>
                <a:latin typeface="微软雅黑" pitchFamily="34" charset="-122"/>
                <a:ea typeface="微软雅黑" pitchFamily="34" charset="-122"/>
                <a:cs typeface="方正兰亭细黑_GBK"/>
                <a:sym typeface="微软雅黑" pitchFamily="34" charset="-122"/>
              </a:rPr>
              <a:t>5</a:t>
            </a:r>
            <a:endParaRPr lang="en-US" altLang="zh-CN" sz="13000" b="1" dirty="0">
              <a:solidFill>
                <a:schemeClr val="bg1"/>
              </a:solidFill>
              <a:latin typeface="微软雅黑" pitchFamily="34" charset="-122"/>
              <a:ea typeface="微软雅黑" pitchFamily="34" charset="-122"/>
              <a:cs typeface="方正兰亭细黑_GBK"/>
              <a:sym typeface="微软雅黑" pitchFamily="34" charset="-122"/>
            </a:endParaRPr>
          </a:p>
        </p:txBody>
      </p:sp>
      <p:grpSp>
        <p:nvGrpSpPr>
          <p:cNvPr id="91" name="组合 90"/>
          <p:cNvGrpSpPr>
            <a:grpSpLocks/>
          </p:cNvGrpSpPr>
          <p:nvPr/>
        </p:nvGrpSpPr>
        <p:grpSpPr bwMode="auto">
          <a:xfrm>
            <a:off x="4216400" y="944563"/>
            <a:ext cx="466725" cy="468312"/>
            <a:chOff x="1192404" y="608225"/>
            <a:chExt cx="1755828" cy="1759616"/>
          </a:xfrm>
        </p:grpSpPr>
        <p:grpSp>
          <p:nvGrpSpPr>
            <p:cNvPr id="970759"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70762"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63" name="Text Box 11"/>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70768"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70771"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72" name="Text Box 20"/>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70777"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70780"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81" name="Text Box 29"/>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70786"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70789"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0" name="Text Box 38"/>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70795"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70798"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9" name="Text Box 47"/>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70810"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70813"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814" name="Text Box 62"/>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70818"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dirty="0" smtClean="0">
                <a:latin typeface="Impact" pitchFamily="34" charset="0"/>
                <a:ea typeface="方正大黑简体" pitchFamily="65" charset="-122"/>
              </a:rPr>
              <a:t>第五部分</a:t>
            </a:r>
            <a:endParaRPr lang="zh-CN" altLang="en-US" sz="5400" dirty="0">
              <a:latin typeface="Impact" pitchFamily="34" charset="0"/>
              <a:ea typeface="方正大黑简体" pitchFamily="65" charset="-122"/>
            </a:endParaRPr>
          </a:p>
        </p:txBody>
      </p:sp>
      <p:grpSp>
        <p:nvGrpSpPr>
          <p:cNvPr id="970819" name="Group 67"/>
          <p:cNvGrpSpPr>
            <a:grpSpLocks/>
          </p:cNvGrpSpPr>
          <p:nvPr/>
        </p:nvGrpSpPr>
        <p:grpSpPr bwMode="auto">
          <a:xfrm>
            <a:off x="3673475" y="4724400"/>
            <a:ext cx="4586288"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70822" name="圆角矩形 606"/>
          <p:cNvSpPr>
            <a:spLocks noChangeArrowheads="1"/>
          </p:cNvSpPr>
          <p:nvPr/>
        </p:nvSpPr>
        <p:spPr bwMode="auto">
          <a:xfrm>
            <a:off x="3578225" y="4662488"/>
            <a:ext cx="4537075"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r>
              <a:rPr lang="en-US" altLang="zh-CN" dirty="0"/>
              <a:t>auto</a:t>
            </a:r>
            <a:r>
              <a:rPr lang="zh-CN" altLang="en-US" dirty="0"/>
              <a:t>和</a:t>
            </a:r>
            <a:r>
              <a:rPr lang="en-US" altLang="zh-CN" dirty="0" err="1"/>
              <a:t>decltype</a:t>
            </a:r>
            <a:r>
              <a:rPr lang="zh-CN" altLang="en-US" dirty="0"/>
              <a:t>关键字</a:t>
            </a:r>
          </a:p>
        </p:txBody>
      </p:sp>
    </p:spTree>
    <p:extLst>
      <p:ext uri="{BB962C8B-B14F-4D97-AF65-F5344CB8AC3E}">
        <p14:creationId xmlns:p14="http://schemas.microsoft.com/office/powerpoint/2010/main" val="3894860075"/>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70824"/>
                                        </p:tgtEl>
                                        <p:attrNameLst>
                                          <p:attrName>style.visibility</p:attrName>
                                        </p:attrNameLst>
                                      </p:cBhvr>
                                      <p:to>
                                        <p:strVal val="visible"/>
                                      </p:to>
                                    </p:set>
                                    <p:anim calcmode="lin" valueType="num">
                                      <p:cBhvr>
                                        <p:cTn id="7" dur="1000" fill="hold"/>
                                        <p:tgtEl>
                                          <p:spTgt spid="970824"/>
                                        </p:tgtEl>
                                        <p:attrNameLst>
                                          <p:attrName>ppt_w</p:attrName>
                                        </p:attrNameLst>
                                      </p:cBhvr>
                                      <p:tavLst>
                                        <p:tav tm="0">
                                          <p:val>
                                            <p:fltVal val="0"/>
                                          </p:val>
                                        </p:tav>
                                        <p:tav tm="100000">
                                          <p:val>
                                            <p:strVal val="#ppt_w"/>
                                          </p:val>
                                        </p:tav>
                                      </p:tavLst>
                                    </p:anim>
                                    <p:anim calcmode="lin" valueType="num">
                                      <p:cBhvr>
                                        <p:cTn id="8" dur="1000" fill="hold"/>
                                        <p:tgtEl>
                                          <p:spTgt spid="970824"/>
                                        </p:tgtEl>
                                        <p:attrNameLst>
                                          <p:attrName>ppt_h</p:attrName>
                                        </p:attrNameLst>
                                      </p:cBhvr>
                                      <p:tavLst>
                                        <p:tav tm="0">
                                          <p:val>
                                            <p:fltVal val="0"/>
                                          </p:val>
                                        </p:tav>
                                        <p:tav tm="100000">
                                          <p:val>
                                            <p:strVal val="#ppt_h"/>
                                          </p:val>
                                        </p:tav>
                                      </p:tavLst>
                                    </p:anim>
                                    <p:anim calcmode="lin" valueType="num">
                                      <p:cBhvr>
                                        <p:cTn id="9" dur="1000" fill="hold"/>
                                        <p:tgtEl>
                                          <p:spTgt spid="970824"/>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70824"/>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70757"/>
                                        </p:tgtEl>
                                        <p:attrNameLst>
                                          <p:attrName>style.visibility</p:attrName>
                                        </p:attrNameLst>
                                      </p:cBhvr>
                                      <p:to>
                                        <p:strVal val="visible"/>
                                      </p:to>
                                    </p:set>
                                    <p:animEffect transition="in" filter="fade">
                                      <p:cBhvr>
                                        <p:cTn id="14" dur="1000"/>
                                        <p:tgtEl>
                                          <p:spTgt spid="970757"/>
                                        </p:tgtEl>
                                      </p:cBhvr>
                                    </p:animEffect>
                                    <p:anim calcmode="lin" valueType="num">
                                      <p:cBhvr>
                                        <p:cTn id="15" dur="1000" fill="hold"/>
                                        <p:tgtEl>
                                          <p:spTgt spid="970757"/>
                                        </p:tgtEl>
                                        <p:attrNameLst>
                                          <p:attrName>ppt_x</p:attrName>
                                        </p:attrNameLst>
                                      </p:cBhvr>
                                      <p:tavLst>
                                        <p:tav tm="0">
                                          <p:val>
                                            <p:strVal val="#ppt_x"/>
                                          </p:val>
                                        </p:tav>
                                        <p:tav tm="100000">
                                          <p:val>
                                            <p:strVal val="#ppt_x"/>
                                          </p:val>
                                        </p:tav>
                                      </p:tavLst>
                                    </p:anim>
                                    <p:anim calcmode="lin" valueType="num">
                                      <p:cBhvr>
                                        <p:cTn id="16" dur="1000" fill="hold"/>
                                        <p:tgtEl>
                                          <p:spTgt spid="970757"/>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70818"/>
                                        </p:tgtEl>
                                        <p:attrNameLst>
                                          <p:attrName>style.visibility</p:attrName>
                                        </p:attrNameLst>
                                      </p:cBhvr>
                                      <p:to>
                                        <p:strVal val="visible"/>
                                      </p:to>
                                    </p:set>
                                    <p:animEffect transition="in" filter="fade">
                                      <p:cBhvr>
                                        <p:cTn id="93" dur="750"/>
                                        <p:tgtEl>
                                          <p:spTgt spid="970818"/>
                                        </p:tgtEl>
                                      </p:cBhvr>
                                    </p:animEffect>
                                    <p:anim calcmode="lin" valueType="num">
                                      <p:cBhvr>
                                        <p:cTn id="94" dur="750" fill="hold"/>
                                        <p:tgtEl>
                                          <p:spTgt spid="970818"/>
                                        </p:tgtEl>
                                        <p:attrNameLst>
                                          <p:attrName>ppt_w</p:attrName>
                                        </p:attrNameLst>
                                      </p:cBhvr>
                                      <p:tavLst>
                                        <p:tav tm="0" fmla="#ppt_w*sin(2.5*pi*$)">
                                          <p:val>
                                            <p:fltVal val="0"/>
                                          </p:val>
                                        </p:tav>
                                        <p:tav tm="100000">
                                          <p:val>
                                            <p:fltVal val="1"/>
                                          </p:val>
                                        </p:tav>
                                      </p:tavLst>
                                    </p:anim>
                                    <p:anim calcmode="lin" valueType="num">
                                      <p:cBhvr>
                                        <p:cTn id="95" dur="750" fill="hold"/>
                                        <p:tgtEl>
                                          <p:spTgt spid="970818"/>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70819"/>
                                        </p:tgtEl>
                                        <p:attrNameLst>
                                          <p:attrName>style.visibility</p:attrName>
                                        </p:attrNameLst>
                                      </p:cBhvr>
                                      <p:to>
                                        <p:strVal val="visible"/>
                                      </p:to>
                                    </p:set>
                                    <p:anim calcmode="lin" valueType="num">
                                      <p:cBhvr>
                                        <p:cTn id="99" dur="2000" fill="hold"/>
                                        <p:tgtEl>
                                          <p:spTgt spid="970819"/>
                                        </p:tgtEl>
                                        <p:attrNameLst>
                                          <p:attrName>ppt_w</p:attrName>
                                        </p:attrNameLst>
                                      </p:cBhvr>
                                      <p:tavLst>
                                        <p:tav tm="0">
                                          <p:val>
                                            <p:fltVal val="0"/>
                                          </p:val>
                                        </p:tav>
                                        <p:tav tm="100000">
                                          <p:val>
                                            <p:strVal val="#ppt_w"/>
                                          </p:val>
                                        </p:tav>
                                      </p:tavLst>
                                    </p:anim>
                                    <p:anim calcmode="lin" valueType="num">
                                      <p:cBhvr>
                                        <p:cTn id="100" dur="2000" fill="hold"/>
                                        <p:tgtEl>
                                          <p:spTgt spid="970819"/>
                                        </p:tgtEl>
                                        <p:attrNameLst>
                                          <p:attrName>ppt_h</p:attrName>
                                        </p:attrNameLst>
                                      </p:cBhvr>
                                      <p:tavLst>
                                        <p:tav tm="0">
                                          <p:val>
                                            <p:fltVal val="0"/>
                                          </p:val>
                                        </p:tav>
                                        <p:tav tm="100000">
                                          <p:val>
                                            <p:strVal val="#ppt_h"/>
                                          </p:val>
                                        </p:tav>
                                      </p:tavLst>
                                    </p:anim>
                                    <p:anim calcmode="lin" valueType="num">
                                      <p:cBhvr>
                                        <p:cTn id="101" dur="2000" fill="hold"/>
                                        <p:tgtEl>
                                          <p:spTgt spid="970819"/>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70819"/>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70822"/>
                                        </p:tgtEl>
                                        <p:attrNameLst>
                                          <p:attrName>style.visibility</p:attrName>
                                        </p:attrNameLst>
                                      </p:cBhvr>
                                      <p:to>
                                        <p:strVal val="visible"/>
                                      </p:to>
                                    </p:set>
                                    <p:animEffect transition="in" filter="wipe(left)">
                                      <p:cBhvr>
                                        <p:cTn id="106" dur="3000"/>
                                        <p:tgtEl>
                                          <p:spTgt spid="9708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0757" grpId="0"/>
      <p:bldP spid="970818" grpId="0"/>
      <p:bldP spid="970822"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auto</a:t>
            </a:r>
            <a:r>
              <a:rPr lang="zh-CN" altLang="en-US" dirty="0"/>
              <a:t>和</a:t>
            </a:r>
            <a:r>
              <a:rPr lang="en-US" altLang="zh-CN" dirty="0" err="1"/>
              <a:t>decltype</a:t>
            </a:r>
            <a:r>
              <a:rPr lang="zh-CN" altLang="en-US" dirty="0"/>
              <a:t>关键字</a:t>
            </a:r>
          </a:p>
        </p:txBody>
      </p:sp>
      <p:sp>
        <p:nvSpPr>
          <p:cNvPr id="2" name="文本框 1"/>
          <p:cNvSpPr txBox="1"/>
          <p:nvPr/>
        </p:nvSpPr>
        <p:spPr>
          <a:xfrm>
            <a:off x="770583" y="1125538"/>
            <a:ext cx="11017224" cy="3416320"/>
          </a:xfrm>
          <a:prstGeom prst="rect">
            <a:avLst/>
          </a:prstGeom>
          <a:noFill/>
        </p:spPr>
        <p:txBody>
          <a:bodyPr wrap="square" rtlCol="0">
            <a:spAutoFit/>
          </a:bodyPr>
          <a:lstStyle/>
          <a:p>
            <a:pPr marL="342900" indent="-342900">
              <a:buFont typeface="Wingdings" panose="05000000000000000000" pitchFamily="2" charset="2"/>
              <a:buChar char="l"/>
            </a:pPr>
            <a:r>
              <a:rPr lang="zh-CN" altLang="en-US" dirty="0"/>
              <a:t>可以用 </a:t>
            </a:r>
            <a:r>
              <a:rPr lang="en-US" altLang="zh-CN" dirty="0"/>
              <a:t>auto </a:t>
            </a:r>
            <a:r>
              <a:rPr lang="zh-CN" altLang="en-US" dirty="0"/>
              <a:t>关键字定义变量，编译器会自动判断变量的类型。例如</a:t>
            </a:r>
            <a:r>
              <a:rPr lang="zh-CN" altLang="en-US" dirty="0" smtClean="0"/>
              <a:t>：</a:t>
            </a:r>
            <a:endParaRPr lang="en-US" altLang="zh-CN" dirty="0" smtClean="0"/>
          </a:p>
          <a:p>
            <a:r>
              <a:rPr lang="en-US" altLang="zh-CN" b="1" dirty="0"/>
              <a:t>auto</a:t>
            </a:r>
            <a:r>
              <a:rPr lang="en-US" altLang="zh-CN" dirty="0"/>
              <a:t> </a:t>
            </a:r>
            <a:r>
              <a:rPr lang="en-US" altLang="zh-CN" dirty="0" err="1"/>
              <a:t>i</a:t>
            </a:r>
            <a:r>
              <a:rPr lang="en-US" altLang="zh-CN" dirty="0"/>
              <a:t> =100; // </a:t>
            </a:r>
            <a:r>
              <a:rPr lang="en-US" altLang="zh-CN" dirty="0" err="1"/>
              <a:t>i</a:t>
            </a:r>
            <a:r>
              <a:rPr lang="en-US" altLang="zh-CN" dirty="0"/>
              <a:t> </a:t>
            </a:r>
            <a:r>
              <a:rPr lang="zh-CN" altLang="en-US" dirty="0"/>
              <a:t>是 </a:t>
            </a:r>
            <a:r>
              <a:rPr lang="en-US" altLang="zh-CN" dirty="0" err="1"/>
              <a:t>int</a:t>
            </a:r>
            <a:endParaRPr lang="en-US" altLang="zh-CN" dirty="0"/>
          </a:p>
          <a:p>
            <a:r>
              <a:rPr lang="en-US" altLang="zh-CN" b="1" dirty="0"/>
              <a:t>auto</a:t>
            </a:r>
            <a:r>
              <a:rPr lang="en-US" altLang="zh-CN" dirty="0"/>
              <a:t> p = </a:t>
            </a:r>
            <a:r>
              <a:rPr lang="en-US" altLang="zh-CN" b="1" dirty="0"/>
              <a:t>new</a:t>
            </a:r>
            <a:r>
              <a:rPr lang="en-US" altLang="zh-CN" dirty="0"/>
              <a:t> A(); // p </a:t>
            </a:r>
            <a:r>
              <a:rPr lang="zh-CN" altLang="en-US" dirty="0"/>
              <a:t>是 </a:t>
            </a:r>
            <a:r>
              <a:rPr lang="en-US" altLang="zh-CN" dirty="0"/>
              <a:t>A*</a:t>
            </a:r>
          </a:p>
          <a:p>
            <a:r>
              <a:rPr lang="en-US" altLang="zh-CN" b="1" dirty="0"/>
              <a:t>auto</a:t>
            </a:r>
            <a:r>
              <a:rPr lang="en-US" altLang="zh-CN" dirty="0"/>
              <a:t> k = 34343LL; // k </a:t>
            </a:r>
            <a:r>
              <a:rPr lang="zh-CN" altLang="en-US" dirty="0"/>
              <a:t>是 </a:t>
            </a:r>
            <a:r>
              <a:rPr lang="en-US" altLang="zh-CN" dirty="0"/>
              <a:t>long </a:t>
            </a:r>
            <a:r>
              <a:rPr lang="en-US" altLang="zh-CN" dirty="0" err="1"/>
              <a:t>long</a:t>
            </a:r>
            <a:endParaRPr lang="en-US" altLang="zh-CN" dirty="0"/>
          </a:p>
          <a:p>
            <a:pPr marL="342900" indent="-342900">
              <a:buFont typeface="Wingdings" panose="05000000000000000000" pitchFamily="2" charset="2"/>
              <a:buChar char="l"/>
            </a:pPr>
            <a:r>
              <a:rPr lang="zh-CN" altLang="en-US" dirty="0"/>
              <a:t>有时，变量的类型名特别长，使用 </a:t>
            </a:r>
            <a:r>
              <a:rPr lang="en-US" altLang="zh-CN" dirty="0"/>
              <a:t>auto </a:t>
            </a:r>
            <a:r>
              <a:rPr lang="zh-CN" altLang="en-US" dirty="0"/>
              <a:t>就会很方便。例如</a:t>
            </a:r>
            <a:r>
              <a:rPr lang="zh-CN" altLang="en-US" dirty="0" smtClean="0"/>
              <a:t>：</a:t>
            </a:r>
            <a:endParaRPr lang="en-US" altLang="zh-CN" dirty="0" smtClean="0"/>
          </a:p>
          <a:p>
            <a:r>
              <a:rPr lang="en-US" altLang="zh-CN" dirty="0"/>
              <a:t>map &lt;string, </a:t>
            </a:r>
            <a:r>
              <a:rPr lang="en-US" altLang="zh-CN" dirty="0" err="1"/>
              <a:t>int</a:t>
            </a:r>
            <a:r>
              <a:rPr lang="en-US" altLang="zh-CN" dirty="0"/>
              <a:t>, greater &lt;string&gt; &gt;</a:t>
            </a:r>
            <a:r>
              <a:rPr lang="en-US" altLang="zh-CN" dirty="0" err="1"/>
              <a:t>mp</a:t>
            </a:r>
            <a:r>
              <a:rPr lang="en-US" altLang="zh-CN" dirty="0"/>
              <a:t>;</a:t>
            </a:r>
          </a:p>
          <a:p>
            <a:r>
              <a:rPr lang="en-US" altLang="zh-CN" b="1" dirty="0"/>
              <a:t>for</a:t>
            </a:r>
            <a:r>
              <a:rPr lang="en-US" altLang="zh-CN" dirty="0"/>
              <a:t>( </a:t>
            </a:r>
            <a:r>
              <a:rPr lang="en-US" altLang="zh-CN" b="1" dirty="0"/>
              <a:t>auto</a:t>
            </a:r>
            <a:r>
              <a:rPr lang="en-US" altLang="zh-CN" dirty="0"/>
              <a:t> </a:t>
            </a:r>
            <a:r>
              <a:rPr lang="en-US" altLang="zh-CN" dirty="0" err="1"/>
              <a:t>i</a:t>
            </a:r>
            <a:r>
              <a:rPr lang="en-US" altLang="zh-CN" dirty="0"/>
              <a:t> = </a:t>
            </a:r>
            <a:r>
              <a:rPr lang="en-US" altLang="zh-CN" dirty="0" err="1"/>
              <a:t>mp.begin</a:t>
            </a:r>
            <a:r>
              <a:rPr lang="en-US" altLang="zh-CN" dirty="0"/>
              <a:t>(); </a:t>
            </a:r>
            <a:r>
              <a:rPr lang="en-US" altLang="zh-CN" dirty="0" err="1"/>
              <a:t>i</a:t>
            </a:r>
            <a:r>
              <a:rPr lang="en-US" altLang="zh-CN" dirty="0"/>
              <a:t> != </a:t>
            </a:r>
            <a:r>
              <a:rPr lang="en-US" altLang="zh-CN" dirty="0" err="1"/>
              <a:t>mp.end</a:t>
            </a:r>
            <a:r>
              <a:rPr lang="en-US" altLang="zh-CN" dirty="0"/>
              <a:t>(); ++</a:t>
            </a:r>
            <a:r>
              <a:rPr lang="en-US" altLang="zh-CN" dirty="0" err="1"/>
              <a:t>i</a:t>
            </a:r>
            <a:r>
              <a:rPr lang="en-US" altLang="zh-CN" dirty="0"/>
              <a:t>)</a:t>
            </a:r>
          </a:p>
          <a:p>
            <a:r>
              <a:rPr lang="en-US" altLang="zh-CN" dirty="0" err="1"/>
              <a:t>cout</a:t>
            </a:r>
            <a:r>
              <a:rPr lang="en-US" altLang="zh-CN" dirty="0"/>
              <a:t> &lt;&lt; </a:t>
            </a:r>
            <a:r>
              <a:rPr lang="en-US" altLang="zh-CN" dirty="0" err="1"/>
              <a:t>i</a:t>
            </a:r>
            <a:r>
              <a:rPr lang="en-US" altLang="zh-CN" dirty="0"/>
              <a:t> -&gt; first &lt;&lt; ", " &lt;&lt; </a:t>
            </a:r>
            <a:r>
              <a:rPr lang="en-US" altLang="zh-CN" dirty="0" err="1"/>
              <a:t>i</a:t>
            </a:r>
            <a:r>
              <a:rPr lang="en-US" altLang="zh-CN" dirty="0"/>
              <a:t> -&gt; second;</a:t>
            </a:r>
          </a:p>
          <a:p>
            <a:pPr marL="342900" indent="-342900">
              <a:buFont typeface="Wingdings" panose="05000000000000000000" pitchFamily="2" charset="2"/>
              <a:buChar char="l"/>
            </a:pPr>
            <a:r>
              <a:rPr lang="zh-CN" altLang="en-US" dirty="0"/>
              <a:t>编译器会自动判断出 </a:t>
            </a:r>
            <a:r>
              <a:rPr lang="en-US" altLang="zh-CN" dirty="0" err="1"/>
              <a:t>i</a:t>
            </a:r>
            <a:r>
              <a:rPr lang="en-US" altLang="zh-CN" dirty="0"/>
              <a:t> </a:t>
            </a:r>
            <a:r>
              <a:rPr lang="zh-CN" altLang="en-US" dirty="0"/>
              <a:t>的类型是 </a:t>
            </a:r>
            <a:r>
              <a:rPr lang="en-US" altLang="zh-CN" dirty="0"/>
              <a:t>map&lt;string, </a:t>
            </a:r>
            <a:r>
              <a:rPr lang="en-US" altLang="zh-CN" dirty="0" err="1"/>
              <a:t>int</a:t>
            </a:r>
            <a:r>
              <a:rPr lang="en-US" altLang="zh-CN" dirty="0"/>
              <a:t>, greater&lt;string&gt; &gt;::iterator</a:t>
            </a:r>
            <a:r>
              <a:rPr lang="zh-CN" altLang="en-US" dirty="0"/>
              <a:t>。</a:t>
            </a:r>
          </a:p>
        </p:txBody>
      </p:sp>
    </p:spTree>
    <p:extLst>
      <p:ext uri="{BB962C8B-B14F-4D97-AF65-F5344CB8AC3E}">
        <p14:creationId xmlns:p14="http://schemas.microsoft.com/office/powerpoint/2010/main" val="4021061626"/>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auto</a:t>
            </a:r>
            <a:r>
              <a:rPr lang="zh-CN" altLang="en-US" dirty="0"/>
              <a:t>和</a:t>
            </a:r>
            <a:r>
              <a:rPr lang="en-US" altLang="zh-CN" dirty="0" err="1"/>
              <a:t>decltype</a:t>
            </a:r>
            <a:r>
              <a:rPr lang="zh-CN" altLang="en-US" dirty="0"/>
              <a:t>关键字</a:t>
            </a:r>
          </a:p>
        </p:txBody>
      </p:sp>
      <p:sp>
        <p:nvSpPr>
          <p:cNvPr id="2" name="文本框 1"/>
          <p:cNvSpPr txBox="1"/>
          <p:nvPr/>
        </p:nvSpPr>
        <p:spPr>
          <a:xfrm>
            <a:off x="770583" y="1125538"/>
            <a:ext cx="11017224" cy="3785652"/>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err="1"/>
              <a:t>decltype</a:t>
            </a:r>
            <a:r>
              <a:rPr lang="en-US" altLang="zh-CN" dirty="0"/>
              <a:t> </a:t>
            </a:r>
            <a:r>
              <a:rPr lang="zh-CN" altLang="en-US" dirty="0"/>
              <a:t>关键字可以用于求表达式的类型。例如</a:t>
            </a:r>
            <a:r>
              <a:rPr lang="zh-CN" altLang="en-US" dirty="0" smtClean="0"/>
              <a:t>：</a:t>
            </a:r>
            <a:endParaRPr lang="en-US" altLang="zh-CN" dirty="0" smtClean="0"/>
          </a:p>
          <a:p>
            <a:r>
              <a:rPr lang="en-US" altLang="zh-CN" dirty="0" err="1"/>
              <a:t>int</a:t>
            </a:r>
            <a:r>
              <a:rPr lang="en-US" altLang="zh-CN" dirty="0"/>
              <a:t> </a:t>
            </a:r>
            <a:r>
              <a:rPr lang="en-US" altLang="zh-CN" dirty="0" err="1"/>
              <a:t>i</a:t>
            </a:r>
            <a:r>
              <a:rPr lang="en-US" altLang="zh-CN" dirty="0"/>
              <a:t>;</a:t>
            </a:r>
          </a:p>
          <a:p>
            <a:r>
              <a:rPr lang="en-US" altLang="zh-CN" dirty="0"/>
              <a:t>double t;</a:t>
            </a:r>
          </a:p>
          <a:p>
            <a:r>
              <a:rPr lang="en-US" altLang="zh-CN" b="1" dirty="0" err="1"/>
              <a:t>struct</a:t>
            </a:r>
            <a:r>
              <a:rPr lang="en-US" altLang="zh-CN" dirty="0"/>
              <a:t> A { double x; };</a:t>
            </a:r>
          </a:p>
          <a:p>
            <a:r>
              <a:rPr lang="en-US" altLang="zh-CN" b="1" dirty="0" err="1"/>
              <a:t>const</a:t>
            </a:r>
            <a:r>
              <a:rPr lang="en-US" altLang="zh-CN" dirty="0"/>
              <a:t> A* a = </a:t>
            </a:r>
            <a:r>
              <a:rPr lang="en-US" altLang="zh-CN" b="1" dirty="0"/>
              <a:t>new</a:t>
            </a:r>
            <a:r>
              <a:rPr lang="en-US" altLang="zh-CN" dirty="0"/>
              <a:t> A();</a:t>
            </a:r>
          </a:p>
          <a:p>
            <a:r>
              <a:rPr lang="en-US" altLang="zh-CN" dirty="0" err="1"/>
              <a:t>decltype</a:t>
            </a:r>
            <a:r>
              <a:rPr lang="en-US" altLang="zh-CN" dirty="0"/>
              <a:t>(a) x1; //x1 </a:t>
            </a:r>
            <a:r>
              <a:rPr lang="zh-CN" altLang="en-US" dirty="0"/>
              <a:t>是 </a:t>
            </a:r>
            <a:r>
              <a:rPr lang="en-US" altLang="zh-CN" dirty="0"/>
              <a:t>A*</a:t>
            </a:r>
          </a:p>
          <a:p>
            <a:r>
              <a:rPr lang="en-US" altLang="zh-CN" dirty="0" err="1"/>
              <a:t>decltype</a:t>
            </a:r>
            <a:r>
              <a:rPr lang="en-US" altLang="zh-CN" dirty="0"/>
              <a:t>(</a:t>
            </a:r>
            <a:r>
              <a:rPr lang="en-US" altLang="zh-CN" dirty="0" err="1"/>
              <a:t>i</a:t>
            </a:r>
            <a:r>
              <a:rPr lang="en-US" altLang="zh-CN" dirty="0"/>
              <a:t>) x2; //x2 </a:t>
            </a:r>
            <a:r>
              <a:rPr lang="zh-CN" altLang="en-US" dirty="0"/>
              <a:t>是 </a:t>
            </a:r>
            <a:r>
              <a:rPr lang="en-US" altLang="zh-CN" dirty="0" err="1"/>
              <a:t>int</a:t>
            </a:r>
            <a:endParaRPr lang="en-US" altLang="zh-CN" dirty="0"/>
          </a:p>
          <a:p>
            <a:r>
              <a:rPr lang="en-US" altLang="zh-CN" dirty="0" err="1"/>
              <a:t>decltype</a:t>
            </a:r>
            <a:r>
              <a:rPr lang="en-US" altLang="zh-CN" dirty="0"/>
              <a:t>(a -&gt; x) x3; // x3 </a:t>
            </a:r>
            <a:r>
              <a:rPr lang="zh-CN" altLang="en-US" dirty="0"/>
              <a:t>是 </a:t>
            </a:r>
            <a:r>
              <a:rPr lang="en-US" altLang="zh-CN" dirty="0"/>
              <a:t>double</a:t>
            </a:r>
          </a:p>
          <a:p>
            <a:endParaRPr lang="en-US" altLang="zh-CN" dirty="0" smtClean="0"/>
          </a:p>
          <a:p>
            <a:r>
              <a:rPr lang="zh-CN" altLang="en-US" dirty="0"/>
              <a:t>编译器自动将 </a:t>
            </a:r>
            <a:r>
              <a:rPr lang="en-US" altLang="zh-CN" dirty="0" err="1"/>
              <a:t>decltype</a:t>
            </a:r>
            <a:r>
              <a:rPr lang="en-US" altLang="zh-CN" dirty="0"/>
              <a:t> (a) </a:t>
            </a:r>
            <a:r>
              <a:rPr lang="zh-CN" altLang="en-US" dirty="0"/>
              <a:t>等价</a:t>
            </a:r>
            <a:r>
              <a:rPr lang="zh-CN" altLang="en-US" dirty="0" smtClean="0"/>
              <a:t>为</a:t>
            </a:r>
            <a:r>
              <a:rPr lang="en-US" altLang="zh-CN" dirty="0"/>
              <a:t>A</a:t>
            </a:r>
            <a:r>
              <a:rPr lang="en-US" altLang="zh-CN" dirty="0" smtClean="0"/>
              <a:t>*</a:t>
            </a:r>
            <a:r>
              <a:rPr lang="zh-CN" altLang="en-US" dirty="0" smtClean="0"/>
              <a:t>，</a:t>
            </a:r>
            <a:r>
              <a:rPr lang="zh-CN" altLang="en-US" dirty="0"/>
              <a:t>因为编译器知道 </a:t>
            </a:r>
            <a:r>
              <a:rPr lang="en-US" altLang="zh-CN" dirty="0"/>
              <a:t>a </a:t>
            </a:r>
            <a:r>
              <a:rPr lang="zh-CN" altLang="en-US" dirty="0"/>
              <a:t>的类型</a:t>
            </a:r>
            <a:r>
              <a:rPr lang="zh-CN" altLang="en-US" dirty="0" smtClean="0"/>
              <a:t>是</a:t>
            </a:r>
            <a:r>
              <a:rPr lang="en-US" altLang="zh-CN" dirty="0"/>
              <a:t>A</a:t>
            </a:r>
            <a:r>
              <a:rPr lang="en-US" altLang="zh-CN" dirty="0" smtClean="0"/>
              <a:t>*</a:t>
            </a:r>
            <a:r>
              <a:rPr lang="zh-CN" altLang="en-US" dirty="0" smtClean="0"/>
              <a:t>。</a:t>
            </a:r>
            <a:endParaRPr lang="zh-CN" altLang="en-US" dirty="0"/>
          </a:p>
        </p:txBody>
      </p:sp>
    </p:spTree>
    <p:extLst>
      <p:ext uri="{BB962C8B-B14F-4D97-AF65-F5344CB8AC3E}">
        <p14:creationId xmlns:p14="http://schemas.microsoft.com/office/powerpoint/2010/main" val="1766444666"/>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auto</a:t>
            </a:r>
            <a:r>
              <a:rPr lang="zh-CN" altLang="en-US" dirty="0"/>
              <a:t>和</a:t>
            </a:r>
            <a:r>
              <a:rPr lang="en-US" altLang="zh-CN" dirty="0" err="1"/>
              <a:t>decltype</a:t>
            </a:r>
            <a:r>
              <a:rPr lang="zh-CN" altLang="en-US" dirty="0"/>
              <a:t>关键字</a:t>
            </a:r>
          </a:p>
        </p:txBody>
      </p:sp>
      <p:sp>
        <p:nvSpPr>
          <p:cNvPr id="2" name="文本框 1"/>
          <p:cNvSpPr txBox="1"/>
          <p:nvPr/>
        </p:nvSpPr>
        <p:spPr>
          <a:xfrm>
            <a:off x="625167" y="650154"/>
            <a:ext cx="11017224" cy="6186309"/>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auto </a:t>
            </a:r>
            <a:r>
              <a:rPr lang="zh-CN" altLang="en-US" dirty="0"/>
              <a:t>和 </a:t>
            </a:r>
            <a:r>
              <a:rPr lang="en-US" altLang="zh-CN" dirty="0" err="1"/>
              <a:t>decltype</a:t>
            </a:r>
            <a:r>
              <a:rPr lang="en-US" altLang="zh-CN" dirty="0"/>
              <a:t> </a:t>
            </a:r>
            <a:r>
              <a:rPr lang="zh-CN" altLang="en-US" dirty="0"/>
              <a:t>可以一起使用。例如</a:t>
            </a:r>
            <a:r>
              <a:rPr lang="zh-CN" altLang="en-US" dirty="0" smtClean="0"/>
              <a:t>：</a:t>
            </a:r>
            <a:endParaRPr lang="en-US" altLang="zh-CN" dirty="0" smtClean="0"/>
          </a:p>
          <a:p>
            <a:r>
              <a:rPr lang="en-US" altLang="zh-CN" sz="1200" dirty="0"/>
              <a:t>#include &lt;</a:t>
            </a:r>
            <a:r>
              <a:rPr lang="en-US" altLang="zh-CN" sz="1200" dirty="0" err="1"/>
              <a:t>iostream</a:t>
            </a:r>
            <a:r>
              <a:rPr lang="en-US" altLang="zh-CN" sz="1200" dirty="0"/>
              <a:t>&gt;</a:t>
            </a:r>
          </a:p>
          <a:p>
            <a:r>
              <a:rPr lang="en-US" altLang="zh-CN" sz="1200" b="1" dirty="0"/>
              <a:t>u</a:t>
            </a:r>
            <a:r>
              <a:rPr lang="en-US" altLang="zh-CN" sz="1200" b="1" dirty="0">
                <a:hlinkClick r:id="rId5"/>
              </a:rPr>
              <a:t>sin</a:t>
            </a:r>
            <a:r>
              <a:rPr lang="en-US" altLang="zh-CN" sz="1200" b="1" dirty="0"/>
              <a:t>g</a:t>
            </a:r>
            <a:r>
              <a:rPr lang="en-US" altLang="zh-CN" sz="1200" dirty="0"/>
              <a:t> </a:t>
            </a:r>
            <a:r>
              <a:rPr lang="en-US" altLang="zh-CN" sz="1200" b="1" dirty="0"/>
              <a:t>namespace</a:t>
            </a:r>
            <a:r>
              <a:rPr lang="en-US" altLang="zh-CN" sz="1200" dirty="0"/>
              <a:t> </a:t>
            </a:r>
            <a:r>
              <a:rPr lang="en-US" altLang="zh-CN" sz="1200" dirty="0" err="1"/>
              <a:t>std</a:t>
            </a:r>
            <a:r>
              <a:rPr lang="en-US" altLang="zh-CN" sz="1200" dirty="0"/>
              <a:t>;</a:t>
            </a:r>
          </a:p>
          <a:p>
            <a:r>
              <a:rPr lang="en-US" altLang="zh-CN" sz="1200" b="1" dirty="0" err="1"/>
              <a:t>struct</a:t>
            </a:r>
            <a:r>
              <a:rPr lang="en-US" altLang="zh-CN" sz="1200" dirty="0"/>
              <a:t> A {</a:t>
            </a:r>
          </a:p>
          <a:p>
            <a:r>
              <a:rPr lang="en-US" altLang="zh-CN" sz="1200" dirty="0" smtClean="0"/>
              <a:t>     </a:t>
            </a:r>
            <a:r>
              <a:rPr lang="en-US" altLang="zh-CN" sz="1200" dirty="0" err="1" smtClean="0"/>
              <a:t>int</a:t>
            </a:r>
            <a:r>
              <a:rPr lang="en-US" altLang="zh-CN" sz="1200" dirty="0" smtClean="0"/>
              <a:t> </a:t>
            </a:r>
            <a:r>
              <a:rPr lang="en-US" altLang="zh-CN" sz="1200" dirty="0" err="1"/>
              <a:t>i</a:t>
            </a:r>
            <a:r>
              <a:rPr lang="en-US" altLang="zh-CN" sz="1200" dirty="0"/>
              <a:t>;</a:t>
            </a:r>
          </a:p>
          <a:p>
            <a:r>
              <a:rPr lang="en-US" altLang="zh-CN" sz="1200" dirty="0" smtClean="0"/>
              <a:t>     A(</a:t>
            </a:r>
            <a:r>
              <a:rPr lang="en-US" altLang="zh-CN" sz="1200" dirty="0" err="1" smtClean="0"/>
              <a:t>int</a:t>
            </a:r>
            <a:r>
              <a:rPr lang="en-US" altLang="zh-CN" sz="1200" dirty="0" smtClean="0"/>
              <a:t> </a:t>
            </a:r>
            <a:r>
              <a:rPr lang="en-US" altLang="zh-CN" sz="1200" dirty="0"/>
              <a:t>ii) : </a:t>
            </a:r>
            <a:r>
              <a:rPr lang="en-US" altLang="zh-CN" sz="1200" dirty="0" err="1"/>
              <a:t>i</a:t>
            </a:r>
            <a:r>
              <a:rPr lang="en-US" altLang="zh-CN" sz="1200" dirty="0"/>
              <a:t>(ii) {}</a:t>
            </a:r>
          </a:p>
          <a:p>
            <a:r>
              <a:rPr lang="en-US" altLang="zh-CN" sz="1200" dirty="0"/>
              <a:t>};</a:t>
            </a:r>
          </a:p>
          <a:p>
            <a:r>
              <a:rPr lang="en-US" altLang="zh-CN" sz="1200" dirty="0"/>
              <a:t>A </a:t>
            </a:r>
            <a:r>
              <a:rPr lang="en-US" altLang="zh-CN" sz="1200" b="1" dirty="0"/>
              <a:t>operator</a:t>
            </a:r>
            <a:r>
              <a:rPr lang="en-US" altLang="zh-CN" sz="1200" dirty="0"/>
              <a:t> + (</a:t>
            </a:r>
            <a:r>
              <a:rPr lang="en-US" altLang="zh-CN" sz="1200" dirty="0" err="1"/>
              <a:t>int</a:t>
            </a:r>
            <a:r>
              <a:rPr lang="en-US" altLang="zh-CN" sz="1200" dirty="0"/>
              <a:t> n, </a:t>
            </a:r>
            <a:r>
              <a:rPr lang="en-US" altLang="zh-CN" sz="1200" b="1" dirty="0" err="1"/>
              <a:t>const</a:t>
            </a:r>
            <a:r>
              <a:rPr lang="en-US" altLang="zh-CN" sz="1200" dirty="0"/>
              <a:t> A &amp; a)</a:t>
            </a:r>
          </a:p>
          <a:p>
            <a:r>
              <a:rPr lang="en-US" altLang="zh-CN" sz="1200" dirty="0"/>
              <a:t>{</a:t>
            </a:r>
          </a:p>
          <a:p>
            <a:r>
              <a:rPr lang="en-US" altLang="zh-CN" sz="1200" b="1" dirty="0" smtClean="0"/>
              <a:t>      return</a:t>
            </a:r>
            <a:r>
              <a:rPr lang="en-US" altLang="zh-CN" sz="1200" dirty="0" smtClean="0"/>
              <a:t> </a:t>
            </a:r>
            <a:r>
              <a:rPr lang="en-US" altLang="zh-CN" sz="1200" dirty="0"/>
              <a:t>A(</a:t>
            </a:r>
            <a:r>
              <a:rPr lang="en-US" altLang="zh-CN" sz="1200" dirty="0" err="1"/>
              <a:t>a.i</a:t>
            </a:r>
            <a:r>
              <a:rPr lang="en-US" altLang="zh-CN" sz="1200" dirty="0"/>
              <a:t> + n);</a:t>
            </a:r>
          </a:p>
          <a:p>
            <a:r>
              <a:rPr lang="en-US" altLang="zh-CN" sz="1200" dirty="0"/>
              <a:t>}</a:t>
            </a:r>
          </a:p>
          <a:p>
            <a:r>
              <a:rPr lang="en-US" altLang="zh-CN" sz="1200" b="1" dirty="0"/>
              <a:t>template</a:t>
            </a:r>
            <a:r>
              <a:rPr lang="en-US" altLang="zh-CN" sz="1200" dirty="0"/>
              <a:t> &lt;</a:t>
            </a:r>
            <a:r>
              <a:rPr lang="en-US" altLang="zh-CN" sz="1200" b="1" dirty="0"/>
              <a:t>class</a:t>
            </a:r>
            <a:r>
              <a:rPr lang="en-US" altLang="zh-CN" sz="1200" dirty="0"/>
              <a:t> T1, </a:t>
            </a:r>
            <a:r>
              <a:rPr lang="en-US" altLang="zh-CN" sz="1200" b="1" dirty="0"/>
              <a:t>class</a:t>
            </a:r>
            <a:r>
              <a:rPr lang="en-US" altLang="zh-CN" sz="1200" dirty="0"/>
              <a:t> T2&gt;</a:t>
            </a:r>
          </a:p>
          <a:p>
            <a:r>
              <a:rPr lang="en-US" altLang="zh-CN" sz="1200" b="1" dirty="0"/>
              <a:t>auto</a:t>
            </a:r>
            <a:r>
              <a:rPr lang="en-US" altLang="zh-CN" sz="1200" dirty="0"/>
              <a:t> add(T1 x, T2 y) -&gt; </a:t>
            </a:r>
            <a:r>
              <a:rPr lang="en-US" altLang="zh-CN" sz="1200" dirty="0" err="1"/>
              <a:t>decltype</a:t>
            </a:r>
            <a:r>
              <a:rPr lang="en-US" altLang="zh-CN" sz="1200" dirty="0"/>
              <a:t>(x + y) {</a:t>
            </a:r>
          </a:p>
          <a:p>
            <a:r>
              <a:rPr lang="en-US" altLang="zh-CN" sz="1200" b="1" dirty="0" smtClean="0"/>
              <a:t>      return</a:t>
            </a:r>
            <a:r>
              <a:rPr lang="en-US" altLang="zh-CN" sz="1200" dirty="0" smtClean="0"/>
              <a:t> </a:t>
            </a:r>
            <a:r>
              <a:rPr lang="en-US" altLang="zh-CN" sz="1200" dirty="0"/>
              <a:t>x + y;</a:t>
            </a:r>
          </a:p>
          <a:p>
            <a:r>
              <a:rPr lang="en-US" altLang="zh-CN" sz="1200" dirty="0"/>
              <a:t>}</a:t>
            </a:r>
          </a:p>
          <a:p>
            <a:r>
              <a:rPr lang="en-US" altLang="zh-CN" sz="1200" dirty="0" err="1"/>
              <a:t>int</a:t>
            </a:r>
            <a:r>
              <a:rPr lang="en-US" altLang="zh-CN" sz="1200" dirty="0"/>
              <a:t> main() {</a:t>
            </a:r>
          </a:p>
          <a:p>
            <a:r>
              <a:rPr lang="en-US" altLang="zh-CN" sz="1200" b="1" dirty="0" smtClean="0"/>
              <a:t>       auto</a:t>
            </a:r>
            <a:r>
              <a:rPr lang="en-US" altLang="zh-CN" sz="1200" dirty="0" smtClean="0"/>
              <a:t> </a:t>
            </a:r>
            <a:r>
              <a:rPr lang="en-US" altLang="zh-CN" sz="1200" dirty="0"/>
              <a:t>d = add(100, 1.5); // d </a:t>
            </a:r>
            <a:r>
              <a:rPr lang="zh-CN" altLang="en-US" sz="1200" dirty="0"/>
              <a:t>是 </a:t>
            </a:r>
            <a:r>
              <a:rPr lang="en-US" altLang="zh-CN" sz="1200" dirty="0"/>
              <a:t>double </a:t>
            </a:r>
            <a:r>
              <a:rPr lang="zh-CN" altLang="en-US" sz="1200" dirty="0"/>
              <a:t>类型，</a:t>
            </a:r>
            <a:r>
              <a:rPr lang="en-US" altLang="zh-CN" sz="1200" dirty="0"/>
              <a:t>d = 101.5</a:t>
            </a:r>
          </a:p>
          <a:p>
            <a:r>
              <a:rPr lang="en-US" altLang="zh-CN" sz="1200" b="1" dirty="0" smtClean="0"/>
              <a:t>       auto</a:t>
            </a:r>
            <a:r>
              <a:rPr lang="en-US" altLang="zh-CN" sz="1200" dirty="0" smtClean="0"/>
              <a:t> </a:t>
            </a:r>
            <a:r>
              <a:rPr lang="en-US" altLang="zh-CN" sz="1200" dirty="0"/>
              <a:t>k = add(100, A(1)); // k </a:t>
            </a:r>
            <a:r>
              <a:rPr lang="zh-CN" altLang="en-US" sz="1200" dirty="0"/>
              <a:t>是 </a:t>
            </a:r>
            <a:r>
              <a:rPr lang="en-US" altLang="zh-CN" sz="1200" dirty="0"/>
              <a:t>A </a:t>
            </a:r>
            <a:r>
              <a:rPr lang="zh-CN" altLang="en-US" sz="1200" dirty="0"/>
              <a:t>类型，因为表达式“</a:t>
            </a:r>
            <a:r>
              <a:rPr lang="en-US" altLang="zh-CN" sz="1200" dirty="0"/>
              <a:t>100+A(1)”</a:t>
            </a:r>
            <a:r>
              <a:rPr lang="zh-CN" altLang="en-US" sz="1200" dirty="0"/>
              <a:t>是</a:t>
            </a:r>
            <a:r>
              <a:rPr lang="en-US" altLang="zh-CN" sz="1200" dirty="0"/>
              <a:t>A</a:t>
            </a:r>
            <a:r>
              <a:rPr lang="zh-CN" altLang="en-US" sz="1200" dirty="0"/>
              <a:t>类型的</a:t>
            </a:r>
          </a:p>
          <a:p>
            <a:r>
              <a:rPr lang="en-US" altLang="zh-CN" sz="1200" dirty="0" smtClean="0"/>
              <a:t>       </a:t>
            </a:r>
            <a:r>
              <a:rPr lang="en-US" altLang="zh-CN" sz="1200" dirty="0" err="1" smtClean="0"/>
              <a:t>cout</a:t>
            </a:r>
            <a:r>
              <a:rPr lang="en-US" altLang="zh-CN" sz="1200" dirty="0" smtClean="0"/>
              <a:t> </a:t>
            </a:r>
            <a:r>
              <a:rPr lang="en-US" altLang="zh-CN" sz="1200" dirty="0"/>
              <a:t>&lt;&lt; d &lt;&lt; </a:t>
            </a:r>
            <a:r>
              <a:rPr lang="en-US" altLang="zh-CN" sz="1200" dirty="0" err="1"/>
              <a:t>endl</a:t>
            </a:r>
            <a:r>
              <a:rPr lang="en-US" altLang="zh-CN" sz="1200" dirty="0"/>
              <a:t>;</a:t>
            </a:r>
          </a:p>
          <a:p>
            <a:r>
              <a:rPr lang="en-US" altLang="zh-CN" sz="1200" dirty="0" smtClean="0"/>
              <a:t>       </a:t>
            </a:r>
            <a:r>
              <a:rPr lang="en-US" altLang="zh-CN" sz="1200" dirty="0" err="1" smtClean="0"/>
              <a:t>cout</a:t>
            </a:r>
            <a:r>
              <a:rPr lang="en-US" altLang="zh-CN" sz="1200" dirty="0" smtClean="0"/>
              <a:t> </a:t>
            </a:r>
            <a:r>
              <a:rPr lang="en-US" altLang="zh-CN" sz="1200" dirty="0"/>
              <a:t>&lt;&lt; </a:t>
            </a:r>
            <a:r>
              <a:rPr lang="en-US" altLang="zh-CN" sz="1200" dirty="0" err="1"/>
              <a:t>k.i</a:t>
            </a:r>
            <a:r>
              <a:rPr lang="en-US" altLang="zh-CN" sz="1200" dirty="0"/>
              <a:t> &lt;&lt; </a:t>
            </a:r>
            <a:r>
              <a:rPr lang="en-US" altLang="zh-CN" sz="1200" dirty="0" err="1"/>
              <a:t>endl</a:t>
            </a:r>
            <a:r>
              <a:rPr lang="en-US" altLang="zh-CN" sz="1200" dirty="0"/>
              <a:t>;</a:t>
            </a:r>
          </a:p>
          <a:p>
            <a:r>
              <a:rPr lang="en-US" altLang="zh-CN" sz="1200" b="1" dirty="0" smtClean="0"/>
              <a:t>       return</a:t>
            </a:r>
            <a:r>
              <a:rPr lang="en-US" altLang="zh-CN" sz="1200" dirty="0" smtClean="0"/>
              <a:t> </a:t>
            </a:r>
            <a:r>
              <a:rPr lang="en-US" altLang="zh-CN" sz="1200" dirty="0"/>
              <a:t>0;</a:t>
            </a:r>
          </a:p>
          <a:p>
            <a:r>
              <a:rPr lang="en-US" altLang="zh-CN" sz="1200" dirty="0"/>
              <a:t>}</a:t>
            </a:r>
          </a:p>
          <a:p>
            <a:pPr marL="342900" indent="-342900">
              <a:buFont typeface="Wingdings" panose="05000000000000000000" pitchFamily="2" charset="2"/>
              <a:buChar char="l"/>
            </a:pPr>
            <a:r>
              <a:rPr lang="zh-CN" altLang="en-US" sz="2000" dirty="0"/>
              <a:t>程序的输出结果如下：</a:t>
            </a:r>
            <a:br>
              <a:rPr lang="zh-CN" altLang="en-US" sz="2000" dirty="0"/>
            </a:br>
            <a:r>
              <a:rPr lang="en-US" altLang="zh-CN" sz="2000" dirty="0"/>
              <a:t>101.5</a:t>
            </a:r>
            <a:r>
              <a:rPr lang="zh-CN" altLang="en-US" sz="2000" dirty="0"/>
              <a:t/>
            </a:r>
            <a:br>
              <a:rPr lang="zh-CN" altLang="en-US" sz="2000" dirty="0"/>
            </a:br>
            <a:r>
              <a:rPr lang="en-US" altLang="zh-CN" sz="2000" dirty="0"/>
              <a:t>101</a:t>
            </a:r>
            <a:r>
              <a:rPr lang="zh-CN" altLang="en-US" sz="2000" dirty="0"/>
              <a:t/>
            </a:r>
            <a:br>
              <a:rPr lang="zh-CN" altLang="en-US" sz="2000" dirty="0"/>
            </a:br>
            <a:r>
              <a:rPr lang="zh-CN" altLang="en-US" sz="2000" dirty="0"/>
              <a:t/>
            </a:r>
            <a:br>
              <a:rPr lang="zh-CN" altLang="en-US" sz="2000" dirty="0"/>
            </a:br>
            <a:r>
              <a:rPr lang="zh-CN" altLang="en-US" sz="2000" dirty="0"/>
              <a:t>第 </a:t>
            </a:r>
            <a:r>
              <a:rPr lang="en-US" altLang="zh-CN" sz="2000" dirty="0"/>
              <a:t>12 </a:t>
            </a:r>
            <a:r>
              <a:rPr lang="zh-CN" altLang="en-US" sz="2000" dirty="0"/>
              <a:t>行告诉编译器，</a:t>
            </a:r>
            <a:r>
              <a:rPr lang="en-US" altLang="zh-CN" sz="2000" dirty="0"/>
              <a:t>add </a:t>
            </a:r>
            <a:r>
              <a:rPr lang="zh-CN" altLang="en-US" sz="2000" dirty="0"/>
              <a:t>的返回值类型</a:t>
            </a:r>
            <a:r>
              <a:rPr lang="zh-CN" altLang="en-US" sz="2000" dirty="0" smtClean="0"/>
              <a:t>是</a:t>
            </a:r>
            <a:r>
              <a:rPr lang="en-US" altLang="zh-CN" sz="2000" dirty="0" err="1"/>
              <a:t>decltype</a:t>
            </a:r>
            <a:r>
              <a:rPr lang="en-US" altLang="zh-CN" sz="2000" dirty="0"/>
              <a:t>(</a:t>
            </a:r>
            <a:r>
              <a:rPr lang="en-US" altLang="zh-CN" sz="2000" dirty="0" err="1"/>
              <a:t>x+y</a:t>
            </a:r>
            <a:r>
              <a:rPr lang="en-US" altLang="zh-CN" sz="2000" dirty="0" smtClean="0"/>
              <a:t>)</a:t>
            </a:r>
            <a:r>
              <a:rPr lang="zh-CN" altLang="en-US" sz="2000" dirty="0" smtClean="0"/>
              <a:t>，</a:t>
            </a:r>
            <a:r>
              <a:rPr lang="zh-CN" altLang="en-US" sz="2000" dirty="0"/>
              <a:t>即返回值的类型</a:t>
            </a:r>
            <a:r>
              <a:rPr lang="zh-CN" altLang="en-US" sz="2000" dirty="0" smtClean="0"/>
              <a:t>和</a:t>
            </a:r>
            <a:r>
              <a:rPr lang="en-US" altLang="zh-CN" sz="2000" dirty="0" err="1" smtClean="0"/>
              <a:t>x+y</a:t>
            </a:r>
            <a:r>
              <a:rPr lang="zh-CN" altLang="en-US" sz="2000" dirty="0"/>
              <a:t>这个表达式的类型一致。编译器将 </a:t>
            </a:r>
            <a:r>
              <a:rPr lang="en-US" altLang="zh-CN" sz="2000" dirty="0"/>
              <a:t>add </a:t>
            </a:r>
            <a:r>
              <a:rPr lang="zh-CN" altLang="en-US" sz="2000" dirty="0"/>
              <a:t>实例化时，会自动推断</a:t>
            </a:r>
            <a:r>
              <a:rPr lang="zh-CN" altLang="en-US" sz="2000" dirty="0" smtClean="0"/>
              <a:t>出</a:t>
            </a:r>
            <a:r>
              <a:rPr lang="en-US" altLang="zh-CN" sz="2000" dirty="0" err="1" smtClean="0"/>
              <a:t>x+y</a:t>
            </a:r>
            <a:r>
              <a:rPr lang="zh-CN" altLang="en-US" sz="2000" dirty="0"/>
              <a:t>的类型。</a:t>
            </a:r>
          </a:p>
        </p:txBody>
      </p:sp>
    </p:spTree>
    <p:extLst>
      <p:ext uri="{BB962C8B-B14F-4D97-AF65-F5344CB8AC3E}">
        <p14:creationId xmlns:p14="http://schemas.microsoft.com/office/powerpoint/2010/main" val="3031989928"/>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auto</a:t>
            </a:r>
            <a:r>
              <a:rPr lang="zh-CN" altLang="en-US" dirty="0"/>
              <a:t>和</a:t>
            </a:r>
            <a:r>
              <a:rPr lang="en-US" altLang="zh-CN" dirty="0" err="1"/>
              <a:t>decltype</a:t>
            </a:r>
            <a:r>
              <a:rPr lang="zh-CN" altLang="en-US" dirty="0"/>
              <a:t>关键字</a:t>
            </a:r>
          </a:p>
        </p:txBody>
      </p:sp>
      <p:sp>
        <p:nvSpPr>
          <p:cNvPr id="2" name="文本框 1"/>
          <p:cNvSpPr txBox="1"/>
          <p:nvPr/>
        </p:nvSpPr>
        <p:spPr>
          <a:xfrm>
            <a:off x="770583" y="1125538"/>
            <a:ext cx="11017224" cy="3046988"/>
          </a:xfrm>
          <a:prstGeom prst="rect">
            <a:avLst/>
          </a:prstGeom>
          <a:noFill/>
        </p:spPr>
        <p:txBody>
          <a:bodyPr wrap="square" rtlCol="0">
            <a:spAutoFit/>
          </a:bodyPr>
          <a:lstStyle/>
          <a:p>
            <a:pPr marL="342900" indent="-342900">
              <a:buFont typeface="Wingdings" panose="05000000000000000000" pitchFamily="2" charset="2"/>
              <a:buChar char="l"/>
            </a:pPr>
            <a:r>
              <a:rPr lang="zh-CN" altLang="en-US" dirty="0"/>
              <a:t>在 </a:t>
            </a:r>
            <a:r>
              <a:rPr lang="en-US" altLang="zh-CN" dirty="0">
                <a:hlinkClick r:id="rId5"/>
              </a:rPr>
              <a:t>C++</a:t>
            </a:r>
            <a:r>
              <a:rPr lang="en-US" altLang="zh-CN" dirty="0"/>
              <a:t>11 </a:t>
            </a:r>
            <a:r>
              <a:rPr lang="zh-CN" altLang="en-US" dirty="0"/>
              <a:t>中，函数返回值若为 </a:t>
            </a:r>
            <a:r>
              <a:rPr lang="en-US" altLang="zh-CN" dirty="0"/>
              <a:t>auto</a:t>
            </a:r>
            <a:r>
              <a:rPr lang="zh-CN" altLang="en-US" dirty="0"/>
              <a:t>，则需要和 </a:t>
            </a:r>
            <a:r>
              <a:rPr lang="en-US" altLang="zh-CN" dirty="0" err="1"/>
              <a:t>decltype</a:t>
            </a:r>
            <a:r>
              <a:rPr lang="en-US" altLang="zh-CN" dirty="0"/>
              <a:t> </a:t>
            </a:r>
            <a:r>
              <a:rPr lang="zh-CN" altLang="en-US" dirty="0"/>
              <a:t>配合使用。在 </a:t>
            </a:r>
            <a:r>
              <a:rPr lang="en-US" altLang="zh-CN" dirty="0"/>
              <a:t>C++14 </a:t>
            </a:r>
            <a:r>
              <a:rPr lang="zh-CN" altLang="en-US" dirty="0"/>
              <a:t>中，则可以不用 </a:t>
            </a:r>
            <a:r>
              <a:rPr lang="en-US" altLang="zh-CN" dirty="0" err="1"/>
              <a:t>decltype</a:t>
            </a:r>
            <a:r>
              <a:rPr lang="zh-CN" altLang="en-US" dirty="0"/>
              <a:t>，例如下面的程序没有问题</a:t>
            </a:r>
            <a:r>
              <a:rPr lang="zh-CN" altLang="en-US" dirty="0" smtClean="0"/>
              <a:t>：</a:t>
            </a:r>
            <a:endParaRPr lang="en-US" altLang="zh-CN" dirty="0" smtClean="0"/>
          </a:p>
          <a:p>
            <a:r>
              <a:rPr lang="en-US" altLang="zh-CN" b="1" dirty="0"/>
              <a:t>auto</a:t>
            </a:r>
            <a:r>
              <a:rPr lang="en-US" altLang="zh-CN" dirty="0"/>
              <a:t> add (</a:t>
            </a:r>
            <a:r>
              <a:rPr lang="en-US" altLang="zh-CN" dirty="0" err="1"/>
              <a:t>int</a:t>
            </a:r>
            <a:r>
              <a:rPr lang="en-US" altLang="zh-CN" dirty="0"/>
              <a:t> a, </a:t>
            </a:r>
            <a:r>
              <a:rPr lang="en-US" altLang="zh-CN" dirty="0" err="1"/>
              <a:t>int</a:t>
            </a:r>
            <a:r>
              <a:rPr lang="en-US" altLang="zh-CN" dirty="0"/>
              <a:t> b)</a:t>
            </a:r>
          </a:p>
          <a:p>
            <a:r>
              <a:rPr lang="en-US" altLang="zh-CN" dirty="0"/>
              <a:t>{</a:t>
            </a:r>
          </a:p>
          <a:p>
            <a:r>
              <a:rPr lang="en-US" altLang="zh-CN" dirty="0" err="1"/>
              <a:t>int</a:t>
            </a:r>
            <a:r>
              <a:rPr lang="en-US" altLang="zh-CN" dirty="0"/>
              <a:t> </a:t>
            </a:r>
            <a:r>
              <a:rPr lang="en-US" altLang="zh-CN" dirty="0" err="1"/>
              <a:t>i</a:t>
            </a:r>
            <a:r>
              <a:rPr lang="en-US" altLang="zh-CN" dirty="0"/>
              <a:t> = a + b;</a:t>
            </a:r>
          </a:p>
          <a:p>
            <a:r>
              <a:rPr lang="en-US" altLang="zh-CN" b="1" dirty="0"/>
              <a:t>return</a:t>
            </a:r>
            <a:r>
              <a:rPr lang="en-US" altLang="zh-CN" dirty="0"/>
              <a:t> </a:t>
            </a:r>
            <a:r>
              <a:rPr lang="en-US" altLang="zh-CN" dirty="0" err="1"/>
              <a:t>i</a:t>
            </a:r>
            <a:r>
              <a:rPr lang="en-US" altLang="zh-CN" dirty="0"/>
              <a:t>;</a:t>
            </a:r>
          </a:p>
          <a:p>
            <a:r>
              <a:rPr lang="en-US" altLang="zh-CN" dirty="0"/>
              <a:t>}</a:t>
            </a:r>
          </a:p>
          <a:p>
            <a:pPr marL="342900" indent="-342900">
              <a:buFont typeface="Wingdings" panose="05000000000000000000" pitchFamily="2" charset="2"/>
              <a:buChar char="l"/>
            </a:pPr>
            <a:endParaRPr lang="zh-CN" altLang="en-US" dirty="0"/>
          </a:p>
        </p:txBody>
      </p:sp>
    </p:spTree>
    <p:extLst>
      <p:ext uri="{BB962C8B-B14F-4D97-AF65-F5344CB8AC3E}">
        <p14:creationId xmlns:p14="http://schemas.microsoft.com/office/powerpoint/2010/main" val="2037570537"/>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0824" name="Picture 72" descr="未标题-84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7150" y="685800"/>
            <a:ext cx="4103688" cy="3535363"/>
          </a:xfrm>
          <a:prstGeom prst="rect">
            <a:avLst/>
          </a:prstGeom>
          <a:noFill/>
          <a:extLst>
            <a:ext uri="{909E8E84-426E-40DD-AFC4-6F175D3DCCD1}">
              <a14:hiddenFill xmlns:a14="http://schemas.microsoft.com/office/drawing/2010/main">
                <a:solidFill>
                  <a:srgbClr val="FFFFFF"/>
                </a:solidFill>
              </a14:hiddenFill>
            </a:ext>
          </a:extLst>
        </p:spPr>
      </p:pic>
      <p:sp>
        <p:nvSpPr>
          <p:cNvPr id="970756" name="文本框 45"/>
          <p:cNvSpPr txBox="1">
            <a:spLocks noChangeArrowheads="1"/>
          </p:cNvSpPr>
          <p:nvPr/>
        </p:nvSpPr>
        <p:spPr bwMode="auto">
          <a:xfrm>
            <a:off x="3028950" y="49895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sp>
        <p:nvSpPr>
          <p:cNvPr id="970757" name="矩形 134"/>
          <p:cNvSpPr>
            <a:spLocks noChangeArrowheads="1"/>
          </p:cNvSpPr>
          <p:nvPr/>
        </p:nvSpPr>
        <p:spPr bwMode="auto">
          <a:xfrm>
            <a:off x="4946650" y="1162050"/>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dirty="0" smtClean="0">
                <a:solidFill>
                  <a:schemeClr val="bg1"/>
                </a:solidFill>
                <a:latin typeface="微软雅黑" pitchFamily="34" charset="-122"/>
                <a:ea typeface="微软雅黑" pitchFamily="34" charset="-122"/>
                <a:cs typeface="方正兰亭细黑_GBK"/>
                <a:sym typeface="微软雅黑" pitchFamily="34" charset="-122"/>
              </a:rPr>
              <a:t>6</a:t>
            </a:r>
            <a:endParaRPr lang="en-US" altLang="zh-CN" sz="13000" b="1" dirty="0">
              <a:solidFill>
                <a:schemeClr val="bg1"/>
              </a:solidFill>
              <a:latin typeface="微软雅黑" pitchFamily="34" charset="-122"/>
              <a:ea typeface="微软雅黑" pitchFamily="34" charset="-122"/>
              <a:cs typeface="方正兰亭细黑_GBK"/>
              <a:sym typeface="微软雅黑" pitchFamily="34" charset="-122"/>
            </a:endParaRPr>
          </a:p>
        </p:txBody>
      </p:sp>
      <p:grpSp>
        <p:nvGrpSpPr>
          <p:cNvPr id="91" name="组合 90"/>
          <p:cNvGrpSpPr>
            <a:grpSpLocks/>
          </p:cNvGrpSpPr>
          <p:nvPr/>
        </p:nvGrpSpPr>
        <p:grpSpPr bwMode="auto">
          <a:xfrm>
            <a:off x="4216400" y="944563"/>
            <a:ext cx="466725" cy="468312"/>
            <a:chOff x="1192404" y="608225"/>
            <a:chExt cx="1755828" cy="1759616"/>
          </a:xfrm>
        </p:grpSpPr>
        <p:grpSp>
          <p:nvGrpSpPr>
            <p:cNvPr id="970759"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70762"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63" name="Text Box 11"/>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70768"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70771"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72" name="Text Box 20"/>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70777"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70780"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81" name="Text Box 29"/>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70786"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70789"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0" name="Text Box 38"/>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70795"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70798"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9" name="Text Box 47"/>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70810"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70813"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814" name="Text Box 62"/>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70818"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dirty="0" smtClean="0">
                <a:latin typeface="Impact" pitchFamily="34" charset="0"/>
                <a:ea typeface="方正大黑简体" pitchFamily="65" charset="-122"/>
              </a:rPr>
              <a:t>第</a:t>
            </a:r>
            <a:r>
              <a:rPr lang="zh-CN" altLang="en-US" sz="5400" dirty="0">
                <a:latin typeface="Impact" pitchFamily="34" charset="0"/>
                <a:ea typeface="方正大黑简体" pitchFamily="65" charset="-122"/>
              </a:rPr>
              <a:t>六</a:t>
            </a:r>
            <a:r>
              <a:rPr lang="zh-CN" altLang="en-US" sz="5400" dirty="0" smtClean="0">
                <a:latin typeface="Impact" pitchFamily="34" charset="0"/>
                <a:ea typeface="方正大黑简体" pitchFamily="65" charset="-122"/>
              </a:rPr>
              <a:t>部分</a:t>
            </a:r>
            <a:endParaRPr lang="zh-CN" altLang="en-US" sz="5400" dirty="0">
              <a:latin typeface="Impact" pitchFamily="34" charset="0"/>
              <a:ea typeface="方正大黑简体" pitchFamily="65" charset="-122"/>
            </a:endParaRPr>
          </a:p>
        </p:txBody>
      </p:sp>
      <p:grpSp>
        <p:nvGrpSpPr>
          <p:cNvPr id="970819" name="Group 67"/>
          <p:cNvGrpSpPr>
            <a:grpSpLocks/>
          </p:cNvGrpSpPr>
          <p:nvPr/>
        </p:nvGrpSpPr>
        <p:grpSpPr bwMode="auto">
          <a:xfrm>
            <a:off x="3673475" y="4724400"/>
            <a:ext cx="4586288"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70822" name="圆角矩形 606"/>
          <p:cNvSpPr>
            <a:spLocks noChangeArrowheads="1"/>
          </p:cNvSpPr>
          <p:nvPr/>
        </p:nvSpPr>
        <p:spPr bwMode="auto">
          <a:xfrm>
            <a:off x="3578225" y="4662488"/>
            <a:ext cx="4537075"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r>
              <a:rPr lang="zh-CN" altLang="en-US" dirty="0"/>
              <a:t>右值引用</a:t>
            </a:r>
          </a:p>
        </p:txBody>
      </p:sp>
    </p:spTree>
    <p:extLst>
      <p:ext uri="{BB962C8B-B14F-4D97-AF65-F5344CB8AC3E}">
        <p14:creationId xmlns:p14="http://schemas.microsoft.com/office/powerpoint/2010/main" val="3130213434"/>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70824"/>
                                        </p:tgtEl>
                                        <p:attrNameLst>
                                          <p:attrName>style.visibility</p:attrName>
                                        </p:attrNameLst>
                                      </p:cBhvr>
                                      <p:to>
                                        <p:strVal val="visible"/>
                                      </p:to>
                                    </p:set>
                                    <p:anim calcmode="lin" valueType="num">
                                      <p:cBhvr>
                                        <p:cTn id="7" dur="1000" fill="hold"/>
                                        <p:tgtEl>
                                          <p:spTgt spid="970824"/>
                                        </p:tgtEl>
                                        <p:attrNameLst>
                                          <p:attrName>ppt_w</p:attrName>
                                        </p:attrNameLst>
                                      </p:cBhvr>
                                      <p:tavLst>
                                        <p:tav tm="0">
                                          <p:val>
                                            <p:fltVal val="0"/>
                                          </p:val>
                                        </p:tav>
                                        <p:tav tm="100000">
                                          <p:val>
                                            <p:strVal val="#ppt_w"/>
                                          </p:val>
                                        </p:tav>
                                      </p:tavLst>
                                    </p:anim>
                                    <p:anim calcmode="lin" valueType="num">
                                      <p:cBhvr>
                                        <p:cTn id="8" dur="1000" fill="hold"/>
                                        <p:tgtEl>
                                          <p:spTgt spid="970824"/>
                                        </p:tgtEl>
                                        <p:attrNameLst>
                                          <p:attrName>ppt_h</p:attrName>
                                        </p:attrNameLst>
                                      </p:cBhvr>
                                      <p:tavLst>
                                        <p:tav tm="0">
                                          <p:val>
                                            <p:fltVal val="0"/>
                                          </p:val>
                                        </p:tav>
                                        <p:tav tm="100000">
                                          <p:val>
                                            <p:strVal val="#ppt_h"/>
                                          </p:val>
                                        </p:tav>
                                      </p:tavLst>
                                    </p:anim>
                                    <p:anim calcmode="lin" valueType="num">
                                      <p:cBhvr>
                                        <p:cTn id="9" dur="1000" fill="hold"/>
                                        <p:tgtEl>
                                          <p:spTgt spid="970824"/>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70824"/>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70757"/>
                                        </p:tgtEl>
                                        <p:attrNameLst>
                                          <p:attrName>style.visibility</p:attrName>
                                        </p:attrNameLst>
                                      </p:cBhvr>
                                      <p:to>
                                        <p:strVal val="visible"/>
                                      </p:to>
                                    </p:set>
                                    <p:animEffect transition="in" filter="fade">
                                      <p:cBhvr>
                                        <p:cTn id="14" dur="1000"/>
                                        <p:tgtEl>
                                          <p:spTgt spid="970757"/>
                                        </p:tgtEl>
                                      </p:cBhvr>
                                    </p:animEffect>
                                    <p:anim calcmode="lin" valueType="num">
                                      <p:cBhvr>
                                        <p:cTn id="15" dur="1000" fill="hold"/>
                                        <p:tgtEl>
                                          <p:spTgt spid="970757"/>
                                        </p:tgtEl>
                                        <p:attrNameLst>
                                          <p:attrName>ppt_x</p:attrName>
                                        </p:attrNameLst>
                                      </p:cBhvr>
                                      <p:tavLst>
                                        <p:tav tm="0">
                                          <p:val>
                                            <p:strVal val="#ppt_x"/>
                                          </p:val>
                                        </p:tav>
                                        <p:tav tm="100000">
                                          <p:val>
                                            <p:strVal val="#ppt_x"/>
                                          </p:val>
                                        </p:tav>
                                      </p:tavLst>
                                    </p:anim>
                                    <p:anim calcmode="lin" valueType="num">
                                      <p:cBhvr>
                                        <p:cTn id="16" dur="1000" fill="hold"/>
                                        <p:tgtEl>
                                          <p:spTgt spid="970757"/>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70818"/>
                                        </p:tgtEl>
                                        <p:attrNameLst>
                                          <p:attrName>style.visibility</p:attrName>
                                        </p:attrNameLst>
                                      </p:cBhvr>
                                      <p:to>
                                        <p:strVal val="visible"/>
                                      </p:to>
                                    </p:set>
                                    <p:animEffect transition="in" filter="fade">
                                      <p:cBhvr>
                                        <p:cTn id="93" dur="750"/>
                                        <p:tgtEl>
                                          <p:spTgt spid="970818"/>
                                        </p:tgtEl>
                                      </p:cBhvr>
                                    </p:animEffect>
                                    <p:anim calcmode="lin" valueType="num">
                                      <p:cBhvr>
                                        <p:cTn id="94" dur="750" fill="hold"/>
                                        <p:tgtEl>
                                          <p:spTgt spid="970818"/>
                                        </p:tgtEl>
                                        <p:attrNameLst>
                                          <p:attrName>ppt_w</p:attrName>
                                        </p:attrNameLst>
                                      </p:cBhvr>
                                      <p:tavLst>
                                        <p:tav tm="0" fmla="#ppt_w*sin(2.5*pi*$)">
                                          <p:val>
                                            <p:fltVal val="0"/>
                                          </p:val>
                                        </p:tav>
                                        <p:tav tm="100000">
                                          <p:val>
                                            <p:fltVal val="1"/>
                                          </p:val>
                                        </p:tav>
                                      </p:tavLst>
                                    </p:anim>
                                    <p:anim calcmode="lin" valueType="num">
                                      <p:cBhvr>
                                        <p:cTn id="95" dur="750" fill="hold"/>
                                        <p:tgtEl>
                                          <p:spTgt spid="970818"/>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70819"/>
                                        </p:tgtEl>
                                        <p:attrNameLst>
                                          <p:attrName>style.visibility</p:attrName>
                                        </p:attrNameLst>
                                      </p:cBhvr>
                                      <p:to>
                                        <p:strVal val="visible"/>
                                      </p:to>
                                    </p:set>
                                    <p:anim calcmode="lin" valueType="num">
                                      <p:cBhvr>
                                        <p:cTn id="99" dur="2000" fill="hold"/>
                                        <p:tgtEl>
                                          <p:spTgt spid="970819"/>
                                        </p:tgtEl>
                                        <p:attrNameLst>
                                          <p:attrName>ppt_w</p:attrName>
                                        </p:attrNameLst>
                                      </p:cBhvr>
                                      <p:tavLst>
                                        <p:tav tm="0">
                                          <p:val>
                                            <p:fltVal val="0"/>
                                          </p:val>
                                        </p:tav>
                                        <p:tav tm="100000">
                                          <p:val>
                                            <p:strVal val="#ppt_w"/>
                                          </p:val>
                                        </p:tav>
                                      </p:tavLst>
                                    </p:anim>
                                    <p:anim calcmode="lin" valueType="num">
                                      <p:cBhvr>
                                        <p:cTn id="100" dur="2000" fill="hold"/>
                                        <p:tgtEl>
                                          <p:spTgt spid="970819"/>
                                        </p:tgtEl>
                                        <p:attrNameLst>
                                          <p:attrName>ppt_h</p:attrName>
                                        </p:attrNameLst>
                                      </p:cBhvr>
                                      <p:tavLst>
                                        <p:tav tm="0">
                                          <p:val>
                                            <p:fltVal val="0"/>
                                          </p:val>
                                        </p:tav>
                                        <p:tav tm="100000">
                                          <p:val>
                                            <p:strVal val="#ppt_h"/>
                                          </p:val>
                                        </p:tav>
                                      </p:tavLst>
                                    </p:anim>
                                    <p:anim calcmode="lin" valueType="num">
                                      <p:cBhvr>
                                        <p:cTn id="101" dur="2000" fill="hold"/>
                                        <p:tgtEl>
                                          <p:spTgt spid="970819"/>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70819"/>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70822"/>
                                        </p:tgtEl>
                                        <p:attrNameLst>
                                          <p:attrName>style.visibility</p:attrName>
                                        </p:attrNameLst>
                                      </p:cBhvr>
                                      <p:to>
                                        <p:strVal val="visible"/>
                                      </p:to>
                                    </p:set>
                                    <p:animEffect transition="in" filter="wipe(left)">
                                      <p:cBhvr>
                                        <p:cTn id="106" dur="3000"/>
                                        <p:tgtEl>
                                          <p:spTgt spid="9708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0757" grpId="0"/>
      <p:bldP spid="970818" grpId="0"/>
      <p:bldP spid="97082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C++11</a:t>
            </a:r>
            <a:r>
              <a:rPr lang="zh-CN" altLang="en-US" dirty="0"/>
              <a:t>右值引用详解</a:t>
            </a:r>
          </a:p>
        </p:txBody>
      </p:sp>
      <p:sp>
        <p:nvSpPr>
          <p:cNvPr id="2" name="文本框 1"/>
          <p:cNvSpPr txBox="1"/>
          <p:nvPr/>
        </p:nvSpPr>
        <p:spPr>
          <a:xfrm>
            <a:off x="770583" y="1125538"/>
            <a:ext cx="11017224" cy="5262979"/>
          </a:xfrm>
          <a:prstGeom prst="rect">
            <a:avLst/>
          </a:prstGeom>
          <a:noFill/>
        </p:spPr>
        <p:txBody>
          <a:bodyPr wrap="square" rtlCol="0">
            <a:spAutoFit/>
          </a:bodyPr>
          <a:lstStyle/>
          <a:p>
            <a:pPr marL="342900" indent="-342900">
              <a:buFont typeface="Wingdings" panose="05000000000000000000" pitchFamily="2" charset="2"/>
              <a:buChar char="l"/>
            </a:pPr>
            <a:r>
              <a:rPr lang="zh-CN" altLang="en-US" dirty="0"/>
              <a:t>能出现在赋值号左边的表达式称为“左值”，不能出现在赋值号左边的表达式称为“右值”。一般来说，左值是可以取地址的，右值则不可以</a:t>
            </a:r>
            <a:r>
              <a:rPr lang="zh-CN" altLang="en-US" dirty="0" smtClean="0"/>
              <a:t>。</a:t>
            </a:r>
            <a:endParaRPr lang="en-US" altLang="zh-CN" dirty="0" smtClean="0"/>
          </a:p>
          <a:p>
            <a:pPr marL="342900" indent="-342900">
              <a:buFont typeface="Wingdings" panose="05000000000000000000" pitchFamily="2" charset="2"/>
              <a:buChar char="l"/>
            </a:pPr>
            <a:r>
              <a:rPr lang="zh-CN" altLang="en-US" dirty="0"/>
              <a:t>非 </a:t>
            </a:r>
            <a:r>
              <a:rPr lang="en-US" altLang="zh-CN" dirty="0" err="1"/>
              <a:t>const</a:t>
            </a:r>
            <a:r>
              <a:rPr lang="en-US" altLang="zh-CN" dirty="0"/>
              <a:t> </a:t>
            </a:r>
            <a:r>
              <a:rPr lang="zh-CN" altLang="en-US" dirty="0"/>
              <a:t>的变量都是左值。函数调用的返回值若不是引用，则该函数调用就是右值。前面所学的“引用”都是引用变量的，而变量是左值，因此它们都是“左值引用”</a:t>
            </a:r>
            <a:r>
              <a:rPr lang="zh-CN" altLang="en-US" dirty="0" smtClean="0"/>
              <a:t>。</a:t>
            </a:r>
            <a:endParaRPr lang="en-US" altLang="zh-CN" dirty="0" smtClean="0"/>
          </a:p>
          <a:p>
            <a:pPr marL="342900" indent="-342900">
              <a:buFont typeface="Wingdings" panose="05000000000000000000" pitchFamily="2" charset="2"/>
              <a:buChar char="l"/>
            </a:pPr>
            <a:r>
              <a:rPr lang="en-US" altLang="zh-CN" dirty="0">
                <a:hlinkClick r:id="rId5"/>
              </a:rPr>
              <a:t>C++</a:t>
            </a:r>
            <a:r>
              <a:rPr lang="en-US" altLang="zh-CN" dirty="0"/>
              <a:t>11 </a:t>
            </a:r>
            <a:r>
              <a:rPr lang="zh-CN" altLang="en-US" dirty="0"/>
              <a:t>新增了一种引用，可以引用右值，因而称为“右值引用”。无名的临时变量不能出现在赋值号左边，因而是右值。右值引用就可以引用无名的临时变量。定义右值引用的格式如下：</a:t>
            </a:r>
            <a:br>
              <a:rPr lang="zh-CN" altLang="en-US" dirty="0"/>
            </a:br>
            <a:r>
              <a:rPr lang="zh-CN" altLang="en-US" dirty="0" smtClean="0"/>
              <a:t>类型 </a:t>
            </a:r>
            <a:r>
              <a:rPr lang="en-US" altLang="zh-CN" dirty="0"/>
              <a:t>&amp;&amp; </a:t>
            </a:r>
            <a:r>
              <a:rPr lang="zh-CN" altLang="en-US" dirty="0"/>
              <a:t>引用名 </a:t>
            </a:r>
            <a:r>
              <a:rPr lang="en-US" altLang="zh-CN" dirty="0"/>
              <a:t>= </a:t>
            </a:r>
            <a:r>
              <a:rPr lang="zh-CN" altLang="en-US" dirty="0"/>
              <a:t>右值表达式</a:t>
            </a:r>
            <a:r>
              <a:rPr lang="en-US" altLang="zh-CN" dirty="0" smtClean="0"/>
              <a:t>;</a:t>
            </a:r>
          </a:p>
          <a:p>
            <a:pPr marL="342900" indent="-342900">
              <a:buFont typeface="Wingdings" panose="05000000000000000000" pitchFamily="2" charset="2"/>
              <a:buChar char="l"/>
            </a:pPr>
            <a:r>
              <a:rPr lang="zh-CN" altLang="en-US" dirty="0"/>
              <a:t>例如</a:t>
            </a:r>
            <a:r>
              <a:rPr lang="zh-CN" altLang="en-US" dirty="0" smtClean="0"/>
              <a:t>：</a:t>
            </a:r>
            <a:endParaRPr lang="en-US" altLang="zh-CN" dirty="0" smtClean="0"/>
          </a:p>
          <a:p>
            <a:r>
              <a:rPr lang="en-US" altLang="zh-CN" b="1" dirty="0"/>
              <a:t>class</a:t>
            </a:r>
            <a:r>
              <a:rPr lang="en-US" altLang="zh-CN" dirty="0"/>
              <a:t> A{};</a:t>
            </a:r>
          </a:p>
          <a:p>
            <a:r>
              <a:rPr lang="en-US" altLang="zh-CN" dirty="0"/>
              <a:t>A &amp; </a:t>
            </a:r>
            <a:r>
              <a:rPr lang="en-US" altLang="zh-CN" dirty="0" err="1"/>
              <a:t>rl</a:t>
            </a:r>
            <a:r>
              <a:rPr lang="en-US" altLang="zh-CN" dirty="0"/>
              <a:t> = A(); //</a:t>
            </a:r>
            <a:r>
              <a:rPr lang="zh-CN" altLang="en-US" dirty="0"/>
              <a:t>错误，无名临时变量 </a:t>
            </a:r>
            <a:r>
              <a:rPr lang="en-US" altLang="zh-CN" dirty="0"/>
              <a:t>A() </a:t>
            </a:r>
            <a:r>
              <a:rPr lang="zh-CN" altLang="en-US" dirty="0"/>
              <a:t>是右值，因此不能初始化左值引用 </a:t>
            </a:r>
            <a:r>
              <a:rPr lang="en-US" altLang="zh-CN" dirty="0"/>
              <a:t>r1</a:t>
            </a:r>
          </a:p>
          <a:p>
            <a:r>
              <a:rPr lang="en-US" altLang="zh-CN" dirty="0"/>
              <a:t>A &amp;&amp; r2 = A(); //</a:t>
            </a:r>
            <a:r>
              <a:rPr lang="zh-CN" altLang="en-US" dirty="0"/>
              <a:t>正确，因 </a:t>
            </a:r>
            <a:r>
              <a:rPr lang="en-US" altLang="zh-CN" dirty="0"/>
              <a:t>r2 </a:t>
            </a:r>
            <a:r>
              <a:rPr lang="zh-CN" altLang="en-US" dirty="0"/>
              <a:t>是右值引用</a:t>
            </a:r>
          </a:p>
          <a:p>
            <a:pPr marL="342900" indent="-342900">
              <a:buFont typeface="Wingdings" panose="05000000000000000000" pitchFamily="2" charset="2"/>
              <a:buChar char="l"/>
            </a:pPr>
            <a:endParaRPr lang="zh-CN" altLang="en-US" dirty="0"/>
          </a:p>
        </p:txBody>
      </p:sp>
    </p:spTree>
    <p:extLst>
      <p:ext uri="{BB962C8B-B14F-4D97-AF65-F5344CB8AC3E}">
        <p14:creationId xmlns:p14="http://schemas.microsoft.com/office/powerpoint/2010/main" val="2270525352"/>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2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C++11</a:t>
            </a:r>
            <a:r>
              <a:rPr lang="zh-CN" altLang="en-US" dirty="0"/>
              <a:t>右值引用详解</a:t>
            </a:r>
          </a:p>
        </p:txBody>
      </p:sp>
      <p:sp>
        <p:nvSpPr>
          <p:cNvPr id="2" name="文本框 1"/>
          <p:cNvSpPr txBox="1"/>
          <p:nvPr/>
        </p:nvSpPr>
        <p:spPr>
          <a:xfrm>
            <a:off x="770583" y="1125538"/>
            <a:ext cx="11017224" cy="6001643"/>
          </a:xfrm>
          <a:prstGeom prst="rect">
            <a:avLst/>
          </a:prstGeom>
          <a:noFill/>
        </p:spPr>
        <p:txBody>
          <a:bodyPr wrap="square" rtlCol="0">
            <a:spAutoFit/>
          </a:bodyPr>
          <a:lstStyle/>
          <a:p>
            <a:pPr marL="342900" indent="-342900">
              <a:buFont typeface="Wingdings" panose="05000000000000000000" pitchFamily="2" charset="2"/>
              <a:buChar char="l"/>
            </a:pPr>
            <a:r>
              <a:rPr lang="zh-CN" altLang="en-US" dirty="0"/>
              <a:t>引入右值引用的主要目的是提高程序运行的效率。有些对象在复制时需要进行深复制，深复制往往非常耗时。合理使用右值引用可以避免没有必要的深复制操作。例如下面的程序</a:t>
            </a:r>
            <a:r>
              <a:rPr lang="zh-CN" altLang="en-US" dirty="0" smtClean="0"/>
              <a:t>：</a:t>
            </a:r>
            <a:endParaRPr lang="en-US" altLang="zh-CN" dirty="0" smtClean="0"/>
          </a:p>
          <a:p>
            <a:r>
              <a:rPr lang="en-US" altLang="zh-CN" sz="1600" dirty="0"/>
              <a:t>#include &lt;</a:t>
            </a:r>
            <a:r>
              <a:rPr lang="en-US" altLang="zh-CN" sz="1600" dirty="0" err="1"/>
              <a:t>iostream</a:t>
            </a:r>
            <a:r>
              <a:rPr lang="en-US" altLang="zh-CN" sz="1600" dirty="0"/>
              <a:t>&gt;</a:t>
            </a:r>
          </a:p>
          <a:p>
            <a:r>
              <a:rPr lang="en-US" altLang="zh-CN" sz="1600" dirty="0"/>
              <a:t>#include &lt;string&gt;</a:t>
            </a:r>
          </a:p>
          <a:p>
            <a:r>
              <a:rPr lang="en-US" altLang="zh-CN" sz="1600" dirty="0"/>
              <a:t>#include &lt;</a:t>
            </a:r>
            <a:r>
              <a:rPr lang="en-US" altLang="zh-CN" sz="1600" dirty="0" err="1"/>
              <a:t>cstring</a:t>
            </a:r>
            <a:r>
              <a:rPr lang="en-US" altLang="zh-CN" sz="1600" dirty="0"/>
              <a:t>&gt;</a:t>
            </a:r>
          </a:p>
          <a:p>
            <a:r>
              <a:rPr lang="en-US" altLang="zh-CN" sz="1600" b="1" dirty="0"/>
              <a:t>u</a:t>
            </a:r>
            <a:r>
              <a:rPr lang="en-US" altLang="zh-CN" sz="1600" b="1" dirty="0">
                <a:hlinkClick r:id="rId5"/>
              </a:rPr>
              <a:t>sin</a:t>
            </a:r>
            <a:r>
              <a:rPr lang="en-US" altLang="zh-CN" sz="1600" b="1" dirty="0"/>
              <a:t>g</a:t>
            </a:r>
            <a:r>
              <a:rPr lang="en-US" altLang="zh-CN" sz="1600" dirty="0"/>
              <a:t> </a:t>
            </a:r>
            <a:r>
              <a:rPr lang="en-US" altLang="zh-CN" sz="1600" b="1" dirty="0"/>
              <a:t>namespace</a:t>
            </a:r>
            <a:r>
              <a:rPr lang="en-US" altLang="zh-CN" sz="1600" dirty="0"/>
              <a:t> </a:t>
            </a:r>
            <a:r>
              <a:rPr lang="en-US" altLang="zh-CN" sz="1600" dirty="0" err="1"/>
              <a:t>std</a:t>
            </a:r>
            <a:r>
              <a:rPr lang="en-US" altLang="zh-CN" sz="1600" dirty="0"/>
              <a:t>;</a:t>
            </a:r>
          </a:p>
          <a:p>
            <a:r>
              <a:rPr lang="en-US" altLang="zh-CN" sz="1600" b="1" dirty="0"/>
              <a:t>class</a:t>
            </a:r>
            <a:r>
              <a:rPr lang="en-US" altLang="zh-CN" sz="1600" dirty="0"/>
              <a:t> String</a:t>
            </a:r>
          </a:p>
          <a:p>
            <a:r>
              <a:rPr lang="en-US" altLang="zh-CN" sz="1600" dirty="0"/>
              <a:t>{</a:t>
            </a:r>
          </a:p>
          <a:p>
            <a:r>
              <a:rPr lang="en-US" altLang="zh-CN" sz="1600" b="1" dirty="0"/>
              <a:t>public</a:t>
            </a:r>
            <a:r>
              <a:rPr lang="en-US" altLang="zh-CN" sz="1600" dirty="0"/>
              <a:t>:</a:t>
            </a:r>
          </a:p>
          <a:p>
            <a:r>
              <a:rPr lang="en-US" altLang="zh-CN" sz="1600" dirty="0"/>
              <a:t>char* </a:t>
            </a:r>
            <a:r>
              <a:rPr lang="en-US" altLang="zh-CN" sz="1600" dirty="0" err="1"/>
              <a:t>str</a:t>
            </a:r>
            <a:r>
              <a:rPr lang="en-US" altLang="zh-CN" sz="1600" dirty="0"/>
              <a:t>;</a:t>
            </a:r>
          </a:p>
          <a:p>
            <a:r>
              <a:rPr lang="en-US" altLang="zh-CN" sz="1600" dirty="0"/>
              <a:t>String() : </a:t>
            </a:r>
            <a:r>
              <a:rPr lang="en-US" altLang="zh-CN" sz="1600" dirty="0" err="1"/>
              <a:t>str</a:t>
            </a:r>
            <a:r>
              <a:rPr lang="en-US" altLang="zh-CN" sz="1600" dirty="0"/>
              <a:t>(</a:t>
            </a:r>
            <a:r>
              <a:rPr lang="en-US" altLang="zh-CN" sz="1600" b="1" dirty="0"/>
              <a:t>new</a:t>
            </a:r>
            <a:r>
              <a:rPr lang="en-US" altLang="zh-CN" sz="1600" dirty="0"/>
              <a:t> char[1]) { </a:t>
            </a:r>
            <a:r>
              <a:rPr lang="en-US" altLang="zh-CN" sz="1600" dirty="0" err="1"/>
              <a:t>str</a:t>
            </a:r>
            <a:r>
              <a:rPr lang="en-US" altLang="zh-CN" sz="1600" dirty="0"/>
              <a:t>[0] = 0; }</a:t>
            </a:r>
          </a:p>
          <a:p>
            <a:r>
              <a:rPr lang="en-US" altLang="zh-CN" sz="1600" dirty="0"/>
              <a:t>String(</a:t>
            </a:r>
            <a:r>
              <a:rPr lang="en-US" altLang="zh-CN" sz="1600" b="1" dirty="0" err="1"/>
              <a:t>const</a:t>
            </a:r>
            <a:r>
              <a:rPr lang="en-US" altLang="zh-CN" sz="1600" dirty="0"/>
              <a:t> char* s) {</a:t>
            </a:r>
          </a:p>
          <a:p>
            <a:r>
              <a:rPr lang="en-US" altLang="zh-CN" sz="1600" dirty="0" err="1"/>
              <a:t>str</a:t>
            </a:r>
            <a:r>
              <a:rPr lang="en-US" altLang="zh-CN" sz="1600" dirty="0"/>
              <a:t> = </a:t>
            </a:r>
            <a:r>
              <a:rPr lang="en-US" altLang="zh-CN" sz="1600" b="1" dirty="0"/>
              <a:t>new</a:t>
            </a:r>
            <a:r>
              <a:rPr lang="en-US" altLang="zh-CN" sz="1600" dirty="0"/>
              <a:t> char[</a:t>
            </a:r>
            <a:r>
              <a:rPr lang="en-US" altLang="zh-CN" sz="1600" dirty="0" err="1"/>
              <a:t>strlen</a:t>
            </a:r>
            <a:r>
              <a:rPr lang="en-US" altLang="zh-CN" sz="1600" dirty="0"/>
              <a:t>(s) + 1];</a:t>
            </a:r>
          </a:p>
          <a:p>
            <a:r>
              <a:rPr lang="en-US" altLang="zh-CN" sz="1600" dirty="0" err="1"/>
              <a:t>strcpy</a:t>
            </a:r>
            <a:r>
              <a:rPr lang="en-US" altLang="zh-CN" sz="1600" dirty="0"/>
              <a:t>(</a:t>
            </a:r>
            <a:r>
              <a:rPr lang="en-US" altLang="zh-CN" sz="1600" dirty="0" err="1"/>
              <a:t>str</a:t>
            </a:r>
            <a:r>
              <a:rPr lang="en-US" altLang="zh-CN" sz="1600" dirty="0"/>
              <a:t>, s);</a:t>
            </a:r>
          </a:p>
          <a:p>
            <a:r>
              <a:rPr lang="en-US" altLang="zh-CN" sz="1600" dirty="0"/>
              <a:t>}</a:t>
            </a:r>
          </a:p>
          <a:p>
            <a:r>
              <a:rPr lang="en-US" altLang="zh-CN" sz="1600" b="1" dirty="0"/>
              <a:t>String(</a:t>
            </a:r>
            <a:r>
              <a:rPr lang="en-US" altLang="zh-CN" sz="1600" b="1" dirty="0" err="1"/>
              <a:t>const</a:t>
            </a:r>
            <a:r>
              <a:rPr lang="en-US" altLang="zh-CN" sz="1600" b="1" dirty="0"/>
              <a:t> String &amp; s) {//</a:t>
            </a:r>
            <a:r>
              <a:rPr lang="zh-CN" altLang="en-US" sz="1600" b="1" dirty="0"/>
              <a:t>复制构造函数</a:t>
            </a:r>
          </a:p>
          <a:p>
            <a:r>
              <a:rPr lang="en-US" altLang="zh-CN" sz="1600" b="1" dirty="0" err="1"/>
              <a:t>cout</a:t>
            </a:r>
            <a:r>
              <a:rPr lang="en-US" altLang="zh-CN" sz="1600" b="1" dirty="0"/>
              <a:t> &lt;&lt; "copy constructor called" &lt;&lt; </a:t>
            </a:r>
            <a:r>
              <a:rPr lang="en-US" altLang="zh-CN" sz="1600" b="1" dirty="0" err="1"/>
              <a:t>endl</a:t>
            </a:r>
            <a:r>
              <a:rPr lang="en-US" altLang="zh-CN" sz="1600" b="1" dirty="0"/>
              <a:t>;</a:t>
            </a:r>
          </a:p>
          <a:p>
            <a:r>
              <a:rPr lang="en-US" altLang="zh-CN" sz="1600" b="1" dirty="0" err="1"/>
              <a:t>str</a:t>
            </a:r>
            <a:r>
              <a:rPr lang="en-US" altLang="zh-CN" sz="1600" b="1" dirty="0"/>
              <a:t> = new char[</a:t>
            </a:r>
            <a:r>
              <a:rPr lang="en-US" altLang="zh-CN" sz="1600" b="1" dirty="0" err="1"/>
              <a:t>strlen</a:t>
            </a:r>
            <a:r>
              <a:rPr lang="en-US" altLang="zh-CN" sz="1600" b="1" dirty="0"/>
              <a:t>(</a:t>
            </a:r>
            <a:r>
              <a:rPr lang="en-US" altLang="zh-CN" sz="1600" b="1" dirty="0" err="1"/>
              <a:t>s.str</a:t>
            </a:r>
            <a:r>
              <a:rPr lang="en-US" altLang="zh-CN" sz="1600" b="1" dirty="0"/>
              <a:t>) + 1];</a:t>
            </a:r>
          </a:p>
          <a:p>
            <a:r>
              <a:rPr lang="en-US" altLang="zh-CN" sz="1600" b="1" dirty="0" err="1"/>
              <a:t>strcpy</a:t>
            </a:r>
            <a:r>
              <a:rPr lang="en-US" altLang="zh-CN" sz="1600" b="1" dirty="0"/>
              <a:t>(</a:t>
            </a:r>
            <a:r>
              <a:rPr lang="en-US" altLang="zh-CN" sz="1600" b="1" dirty="0" err="1"/>
              <a:t>str</a:t>
            </a:r>
            <a:r>
              <a:rPr lang="en-US" altLang="zh-CN" sz="1600" b="1" dirty="0"/>
              <a:t>, </a:t>
            </a:r>
            <a:r>
              <a:rPr lang="en-US" altLang="zh-CN" sz="1600" b="1" dirty="0" err="1"/>
              <a:t>s.str</a:t>
            </a:r>
            <a:r>
              <a:rPr lang="en-US" altLang="zh-CN" sz="1600" b="1" dirty="0"/>
              <a:t>);</a:t>
            </a:r>
          </a:p>
          <a:p>
            <a:r>
              <a:rPr lang="en-US" altLang="zh-CN" sz="1600" b="1" dirty="0"/>
              <a:t>}</a:t>
            </a:r>
          </a:p>
          <a:p>
            <a:endParaRPr lang="zh-CN" altLang="en-US" dirty="0"/>
          </a:p>
        </p:txBody>
      </p:sp>
    </p:spTree>
    <p:extLst>
      <p:ext uri="{BB962C8B-B14F-4D97-AF65-F5344CB8AC3E}">
        <p14:creationId xmlns:p14="http://schemas.microsoft.com/office/powerpoint/2010/main" val="320597190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2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198901" y="981522"/>
            <a:ext cx="11815367" cy="443332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55562" indent="-342900">
              <a:lnSpc>
                <a:spcPct val="150000"/>
              </a:lnSpc>
              <a:spcBef>
                <a:spcPts val="0"/>
              </a:spcBef>
              <a:buFont typeface="Wingdings" panose="05000000000000000000" pitchFamily="2" charset="2"/>
              <a:buChar char="l"/>
              <a:defRPr/>
            </a:pPr>
            <a:r>
              <a:rPr lang="en-US" altLang="zh-CN" sz="2400" b="0" dirty="0" err="1"/>
              <a:t>static_cast</a:t>
            </a:r>
            <a:r>
              <a:rPr lang="en-US" altLang="zh-CN" sz="2400" b="0" dirty="0"/>
              <a:t> </a:t>
            </a:r>
            <a:r>
              <a:rPr lang="zh-CN" altLang="en-US" sz="2400" b="0" dirty="0"/>
              <a:t>用于进行比较“自然”和低风险的转换，如整型和浮点型、字符型之间的互相转换。另外，如果对象所属的类重载了强制类型转换运算符 </a:t>
            </a:r>
            <a:r>
              <a:rPr lang="en-US" altLang="zh-CN" sz="2400" b="0" dirty="0"/>
              <a:t>T</a:t>
            </a:r>
            <a:r>
              <a:rPr lang="zh-CN" altLang="en-US" sz="2400" b="0" dirty="0"/>
              <a:t>（如 </a:t>
            </a:r>
            <a:r>
              <a:rPr lang="en-US" altLang="zh-CN" sz="2400" b="0" dirty="0"/>
              <a:t>T </a:t>
            </a:r>
            <a:r>
              <a:rPr lang="zh-CN" altLang="en-US" sz="2400" b="0" dirty="0"/>
              <a:t>是 </a:t>
            </a:r>
            <a:r>
              <a:rPr lang="en-US" altLang="zh-CN" sz="2400" b="0" dirty="0" err="1"/>
              <a:t>int</a:t>
            </a:r>
            <a:r>
              <a:rPr lang="zh-CN" altLang="en-US" sz="2400" b="0" dirty="0"/>
              <a:t>、</a:t>
            </a:r>
            <a:r>
              <a:rPr lang="en-US" altLang="zh-CN" sz="2400" b="0" dirty="0" err="1"/>
              <a:t>int</a:t>
            </a:r>
            <a:r>
              <a:rPr lang="en-US" altLang="zh-CN" sz="2400" b="0" dirty="0"/>
              <a:t>* </a:t>
            </a:r>
            <a:r>
              <a:rPr lang="zh-CN" altLang="en-US" sz="2400" b="0" dirty="0"/>
              <a:t>或其他类型名），则 </a:t>
            </a:r>
            <a:r>
              <a:rPr lang="en-US" altLang="zh-CN" sz="2400" b="0" dirty="0" err="1"/>
              <a:t>static_cast</a:t>
            </a:r>
            <a:r>
              <a:rPr lang="en-US" altLang="zh-CN" sz="2400" b="0" dirty="0"/>
              <a:t> </a:t>
            </a:r>
            <a:r>
              <a:rPr lang="zh-CN" altLang="en-US" sz="2400" b="0" dirty="0"/>
              <a:t>也能用来进行对象到 </a:t>
            </a:r>
            <a:r>
              <a:rPr lang="en-US" altLang="zh-CN" sz="2400" b="0" dirty="0"/>
              <a:t>T </a:t>
            </a:r>
            <a:r>
              <a:rPr lang="zh-CN" altLang="en-US" sz="2400" b="0" dirty="0"/>
              <a:t>类型的转换</a:t>
            </a:r>
            <a:r>
              <a:rPr lang="zh-CN" altLang="en-US" sz="2400" b="0" dirty="0" smtClean="0"/>
              <a:t>。</a:t>
            </a:r>
            <a:endParaRPr lang="en-US" altLang="zh-CN" sz="2400" b="0" dirty="0" smtClean="0"/>
          </a:p>
          <a:p>
            <a:pPr marL="55562" indent="-342900">
              <a:lnSpc>
                <a:spcPct val="150000"/>
              </a:lnSpc>
              <a:spcBef>
                <a:spcPts val="0"/>
              </a:spcBef>
              <a:buFont typeface="Wingdings" panose="05000000000000000000" pitchFamily="2" charset="2"/>
              <a:buChar char="l"/>
              <a:defRPr/>
            </a:pPr>
            <a:r>
              <a:rPr lang="en-US" altLang="zh-CN" sz="2400" b="0" dirty="0" err="1"/>
              <a:t>static_cast</a:t>
            </a:r>
            <a:r>
              <a:rPr lang="en-US" altLang="zh-CN" sz="2400" b="0" dirty="0"/>
              <a:t> </a:t>
            </a:r>
            <a:r>
              <a:rPr lang="zh-CN" altLang="en-US" sz="2400" b="0" dirty="0"/>
              <a:t>不能用于在不同类型的指针之间互相转换，也不能用于整型和指针之间的互相转换，当然也不能用于不同类型的引用之间的转换。因为这些属于风险比较高的转换</a:t>
            </a:r>
            <a:r>
              <a:rPr lang="zh-CN" altLang="en-US" sz="2400" b="0" dirty="0" smtClean="0"/>
              <a:t>。</a:t>
            </a:r>
            <a:endParaRPr lang="zh-CN" altLang="en-US" sz="2400" b="0" kern="0" dirty="0"/>
          </a:p>
        </p:txBody>
      </p:sp>
      <p:pic>
        <p:nvPicPr>
          <p:cNvPr id="4" name="矩形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268" y="-26590"/>
            <a:ext cx="838924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94519" y="71835"/>
            <a:ext cx="466725" cy="468313"/>
            <a:chOff x="1192404" y="608225"/>
            <a:chExt cx="1755828" cy="1759616"/>
          </a:xfrm>
        </p:grpSpPr>
        <p:grpSp>
          <p:nvGrpSpPr>
            <p:cNvPr id="8" name="组合 79"/>
            <p:cNvGrpSpPr>
              <a:grpSpLocks/>
            </p:cNvGrpSpPr>
            <p:nvPr/>
          </p:nvGrpSpPr>
          <p:grpSpPr bwMode="auto">
            <a:xfrm>
              <a:off x="1192404" y="608225"/>
              <a:ext cx="1755828" cy="1759616"/>
              <a:chOff x="6379729" y="2488774"/>
              <a:chExt cx="2513016" cy="2513016"/>
            </a:xfrm>
          </p:grpSpPr>
          <p:sp>
            <p:nvSpPr>
              <p:cNvPr id="10"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 name="任意多边形 83"/>
              <p:cNvGrpSpPr>
                <a:grpSpLocks/>
              </p:cNvGrpSpPr>
              <p:nvPr/>
            </p:nvGrpSpPr>
            <p:grpSpPr bwMode="auto">
              <a:xfrm>
                <a:off x="6397313" y="2490687"/>
                <a:ext cx="2505748" cy="2500354"/>
                <a:chOff x="1883664" y="1987296"/>
                <a:chExt cx="1322832" cy="1322832"/>
              </a:xfrm>
            </p:grpSpPr>
            <p:pic>
              <p:nvPicPr>
                <p:cNvPr id="12"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4" name="TextBox 64"/>
          <p:cNvSpPr txBox="1">
            <a:spLocks noChangeArrowheads="1"/>
          </p:cNvSpPr>
          <p:nvPr/>
        </p:nvSpPr>
        <p:spPr bwMode="auto">
          <a:xfrm>
            <a:off x="875557" y="398"/>
            <a:ext cx="7743898"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000" dirty="0">
                <a:solidFill>
                  <a:schemeClr val="bg1"/>
                </a:solidFill>
                <a:latin typeface="Rockwell" pitchFamily="18" charset="0"/>
                <a:ea typeface="微软雅黑" pitchFamily="34" charset="-122"/>
              </a:rPr>
              <a:t>四种强制类型转换</a:t>
            </a:r>
            <a:r>
              <a:rPr lang="zh-CN" altLang="en-US" sz="3000" dirty="0" smtClean="0">
                <a:solidFill>
                  <a:schemeClr val="bg1"/>
                </a:solidFill>
                <a:latin typeface="Rockwell" pitchFamily="18" charset="0"/>
                <a:ea typeface="微软雅黑" pitchFamily="34" charset="-122"/>
              </a:rPr>
              <a:t>运算符</a:t>
            </a:r>
            <a:r>
              <a:rPr lang="en-US" altLang="zh-CN" sz="3000" dirty="0" smtClean="0">
                <a:solidFill>
                  <a:schemeClr val="bg1"/>
                </a:solidFill>
                <a:latin typeface="Rockwell" pitchFamily="18" charset="0"/>
                <a:ea typeface="微软雅黑" pitchFamily="34" charset="-122"/>
              </a:rPr>
              <a:t>:</a:t>
            </a:r>
            <a:r>
              <a:rPr lang="en-US" altLang="zh-CN" sz="3000" dirty="0" err="1">
                <a:solidFill>
                  <a:schemeClr val="bg1"/>
                </a:solidFill>
                <a:latin typeface="Rockwell" pitchFamily="18" charset="0"/>
                <a:ea typeface="微软雅黑" pitchFamily="34" charset="-122"/>
              </a:rPr>
              <a:t>static_cast</a:t>
            </a:r>
            <a:endParaRPr lang="en-US" altLang="zh-CN"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2392112465"/>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ppt_w</p:attrName>
                                        </p:attrNameLst>
                                      </p:cBhvr>
                                      <p:tavLst>
                                        <p:tav tm="0" fmla="#ppt_w*sin(2.5*pi*$)">
                                          <p:val>
                                            <p:fltVal val="0"/>
                                          </p:val>
                                        </p:tav>
                                        <p:tav tm="100000">
                                          <p:val>
                                            <p:fltVal val="1"/>
                                          </p:val>
                                        </p:tav>
                                      </p:tavLst>
                                    </p:anim>
                                    <p:anim calcmode="lin" valueType="num">
                                      <p:cBhvr>
                                        <p:cTn id="9" dur="1000" fill="hold"/>
                                        <p:tgtEl>
                                          <p:spTgt spid="14"/>
                                        </p:tgtEl>
                                        <p:attrNameLst>
                                          <p:attrName>ppt_h</p:attrName>
                                        </p:attrNameLst>
                                      </p:cBhvr>
                                      <p:tavLst>
                                        <p:tav tm="0">
                                          <p:val>
                                            <p:strVal val="#ppt_h"/>
                                          </p:val>
                                        </p:tav>
                                        <p:tav tm="100000">
                                          <p:val>
                                            <p:strVal val="#ppt_h"/>
                                          </p:val>
                                        </p:tav>
                                      </p:tavLst>
                                    </p:anim>
                                  </p:childTnLst>
                                </p:cTn>
                              </p:par>
                            </p:childTnLst>
                          </p:cTn>
                        </p:par>
                        <p:par>
                          <p:cTn id="10" fill="hold">
                            <p:stCondLst>
                              <p:cond delay="34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4"/>
                                        </p:tgtEl>
                                      </p:cBhvr>
                                    </p:animEffect>
                                    <p:animScale>
                                      <p:cBhvr>
                                        <p:cTn id="13"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C++11</a:t>
            </a:r>
            <a:r>
              <a:rPr lang="zh-CN" altLang="en-US" dirty="0"/>
              <a:t>右值引用详解</a:t>
            </a:r>
          </a:p>
        </p:txBody>
      </p:sp>
      <p:sp>
        <p:nvSpPr>
          <p:cNvPr id="2" name="文本框 1"/>
          <p:cNvSpPr txBox="1"/>
          <p:nvPr/>
        </p:nvSpPr>
        <p:spPr>
          <a:xfrm>
            <a:off x="770583" y="1125538"/>
            <a:ext cx="11017224" cy="5847755"/>
          </a:xfrm>
          <a:prstGeom prst="rect">
            <a:avLst/>
          </a:prstGeom>
          <a:noFill/>
        </p:spPr>
        <p:txBody>
          <a:bodyPr wrap="square" rtlCol="0">
            <a:spAutoFit/>
          </a:bodyPr>
          <a:lstStyle/>
          <a:p>
            <a:r>
              <a:rPr lang="en-US" altLang="zh-CN" sz="1400" dirty="0"/>
              <a:t>String &amp; </a:t>
            </a:r>
            <a:r>
              <a:rPr lang="en-US" altLang="zh-CN" sz="1400" b="1" dirty="0"/>
              <a:t>operator</a:t>
            </a:r>
            <a:r>
              <a:rPr lang="en-US" altLang="zh-CN" sz="1400" dirty="0"/>
              <a:t> = (</a:t>
            </a:r>
            <a:r>
              <a:rPr lang="en-US" altLang="zh-CN" sz="1400" b="1" dirty="0" err="1"/>
              <a:t>const</a:t>
            </a:r>
            <a:r>
              <a:rPr lang="en-US" altLang="zh-CN" sz="1400" dirty="0"/>
              <a:t> String &amp; s) {//</a:t>
            </a:r>
            <a:r>
              <a:rPr lang="zh-CN" altLang="en-US" sz="1400" dirty="0"/>
              <a:t>复制赋值号</a:t>
            </a:r>
          </a:p>
          <a:p>
            <a:r>
              <a:rPr lang="en-US" altLang="zh-CN" sz="1400" dirty="0" err="1"/>
              <a:t>cout</a:t>
            </a:r>
            <a:r>
              <a:rPr lang="en-US" altLang="zh-CN" sz="1400" dirty="0"/>
              <a:t> &lt;&lt; "copy operator = called" &lt;&lt; </a:t>
            </a:r>
            <a:r>
              <a:rPr lang="en-US" altLang="zh-CN" sz="1400" dirty="0" err="1"/>
              <a:t>endl</a:t>
            </a:r>
            <a:r>
              <a:rPr lang="en-US" altLang="zh-CN" sz="1400" dirty="0"/>
              <a:t>;</a:t>
            </a:r>
          </a:p>
          <a:p>
            <a:r>
              <a:rPr lang="en-US" altLang="zh-CN" sz="1400" b="1" dirty="0"/>
              <a:t>if</a:t>
            </a:r>
            <a:r>
              <a:rPr lang="en-US" altLang="zh-CN" sz="1400" dirty="0"/>
              <a:t> (</a:t>
            </a:r>
            <a:r>
              <a:rPr lang="en-US" altLang="zh-CN" sz="1400" dirty="0" err="1"/>
              <a:t>str</a:t>
            </a:r>
            <a:r>
              <a:rPr lang="en-US" altLang="zh-CN" sz="1400" dirty="0"/>
              <a:t> != </a:t>
            </a:r>
            <a:r>
              <a:rPr lang="en-US" altLang="zh-CN" sz="1400" dirty="0" err="1"/>
              <a:t>s.str</a:t>
            </a:r>
            <a:r>
              <a:rPr lang="en-US" altLang="zh-CN" sz="1400" dirty="0"/>
              <a:t>) {</a:t>
            </a:r>
          </a:p>
          <a:p>
            <a:r>
              <a:rPr lang="en-US" altLang="zh-CN" sz="1400" b="1" dirty="0"/>
              <a:t>delete</a:t>
            </a:r>
            <a:r>
              <a:rPr lang="en-US" altLang="zh-CN" sz="1400" dirty="0"/>
              <a:t>[] </a:t>
            </a:r>
            <a:r>
              <a:rPr lang="en-US" altLang="zh-CN" sz="1400" dirty="0" err="1"/>
              <a:t>str</a:t>
            </a:r>
            <a:r>
              <a:rPr lang="en-US" altLang="zh-CN" sz="1400" dirty="0"/>
              <a:t>;</a:t>
            </a:r>
          </a:p>
          <a:p>
            <a:r>
              <a:rPr lang="en-US" altLang="zh-CN" sz="1400" dirty="0" err="1"/>
              <a:t>str</a:t>
            </a:r>
            <a:r>
              <a:rPr lang="en-US" altLang="zh-CN" sz="1400" dirty="0"/>
              <a:t> = </a:t>
            </a:r>
            <a:r>
              <a:rPr lang="en-US" altLang="zh-CN" sz="1400" b="1" dirty="0"/>
              <a:t>new</a:t>
            </a:r>
            <a:r>
              <a:rPr lang="en-US" altLang="zh-CN" sz="1400" dirty="0"/>
              <a:t> char[</a:t>
            </a:r>
            <a:r>
              <a:rPr lang="en-US" altLang="zh-CN" sz="1400" dirty="0" err="1"/>
              <a:t>strlen</a:t>
            </a:r>
            <a:r>
              <a:rPr lang="en-US" altLang="zh-CN" sz="1400" dirty="0"/>
              <a:t>(</a:t>
            </a:r>
            <a:r>
              <a:rPr lang="en-US" altLang="zh-CN" sz="1400" dirty="0" err="1"/>
              <a:t>s.str</a:t>
            </a:r>
            <a:r>
              <a:rPr lang="en-US" altLang="zh-CN" sz="1400" dirty="0"/>
              <a:t>) + 1];</a:t>
            </a:r>
          </a:p>
          <a:p>
            <a:r>
              <a:rPr lang="en-US" altLang="zh-CN" sz="1400" dirty="0" err="1"/>
              <a:t>strcpy</a:t>
            </a:r>
            <a:r>
              <a:rPr lang="en-US" altLang="zh-CN" sz="1400" dirty="0"/>
              <a:t>(</a:t>
            </a:r>
            <a:r>
              <a:rPr lang="en-US" altLang="zh-CN" sz="1400" dirty="0" err="1"/>
              <a:t>str</a:t>
            </a:r>
            <a:r>
              <a:rPr lang="en-US" altLang="zh-CN" sz="1400" dirty="0"/>
              <a:t>, </a:t>
            </a:r>
            <a:r>
              <a:rPr lang="en-US" altLang="zh-CN" sz="1400" dirty="0" err="1"/>
              <a:t>s.str</a:t>
            </a:r>
            <a:r>
              <a:rPr lang="en-US" altLang="zh-CN" sz="1400" dirty="0"/>
              <a:t>);</a:t>
            </a:r>
          </a:p>
          <a:p>
            <a:r>
              <a:rPr lang="en-US" altLang="zh-CN" sz="1400" dirty="0"/>
              <a:t>}</a:t>
            </a:r>
          </a:p>
          <a:p>
            <a:r>
              <a:rPr lang="en-US" altLang="zh-CN" sz="1400" b="1" dirty="0"/>
              <a:t>return</a:t>
            </a:r>
            <a:r>
              <a:rPr lang="en-US" altLang="zh-CN" sz="1400" dirty="0"/>
              <a:t> *</a:t>
            </a:r>
            <a:r>
              <a:rPr lang="en-US" altLang="zh-CN" sz="1400" b="1" dirty="0"/>
              <a:t>this</a:t>
            </a:r>
            <a:r>
              <a:rPr lang="en-US" altLang="zh-CN" sz="1400" dirty="0"/>
              <a:t>;</a:t>
            </a:r>
          </a:p>
          <a:p>
            <a:r>
              <a:rPr lang="en-US" altLang="zh-CN" sz="1400" dirty="0"/>
              <a:t>}</a:t>
            </a:r>
          </a:p>
          <a:p>
            <a:r>
              <a:rPr lang="en-US" altLang="zh-CN" sz="1400" dirty="0"/>
              <a:t>String(String &amp;&amp; s) : </a:t>
            </a:r>
            <a:r>
              <a:rPr lang="en-US" altLang="zh-CN" sz="1400" dirty="0" err="1"/>
              <a:t>str</a:t>
            </a:r>
            <a:r>
              <a:rPr lang="en-US" altLang="zh-CN" sz="1400" dirty="0"/>
              <a:t>(</a:t>
            </a:r>
            <a:r>
              <a:rPr lang="en-US" altLang="zh-CN" sz="1400" dirty="0" err="1"/>
              <a:t>s.str</a:t>
            </a:r>
            <a:r>
              <a:rPr lang="en-US" altLang="zh-CN" sz="1400" dirty="0"/>
              <a:t>) { //</a:t>
            </a:r>
            <a:r>
              <a:rPr lang="zh-CN" altLang="en-US" sz="1400" dirty="0"/>
              <a:t>移动构造函数</a:t>
            </a:r>
          </a:p>
          <a:p>
            <a:r>
              <a:rPr lang="en-US" altLang="zh-CN" sz="1400" dirty="0" err="1"/>
              <a:t>cout</a:t>
            </a:r>
            <a:r>
              <a:rPr lang="en-US" altLang="zh-CN" sz="1400" dirty="0"/>
              <a:t> &lt;&lt; "move constructor called" &lt;&lt; </a:t>
            </a:r>
            <a:r>
              <a:rPr lang="en-US" altLang="zh-CN" sz="1400" dirty="0" err="1"/>
              <a:t>endl</a:t>
            </a:r>
            <a:r>
              <a:rPr lang="en-US" altLang="zh-CN" sz="1400" dirty="0"/>
              <a:t>;</a:t>
            </a:r>
          </a:p>
          <a:p>
            <a:r>
              <a:rPr lang="en-US" altLang="zh-CN" sz="1400" dirty="0" err="1"/>
              <a:t>s.str</a:t>
            </a:r>
            <a:r>
              <a:rPr lang="en-US" altLang="zh-CN" sz="1400" dirty="0"/>
              <a:t> = </a:t>
            </a:r>
            <a:r>
              <a:rPr lang="en-US" altLang="zh-CN" sz="1400" b="1" dirty="0"/>
              <a:t>new</a:t>
            </a:r>
            <a:r>
              <a:rPr lang="en-US" altLang="zh-CN" sz="1400" dirty="0"/>
              <a:t> char[1];</a:t>
            </a:r>
          </a:p>
          <a:p>
            <a:r>
              <a:rPr lang="en-US" altLang="zh-CN" sz="1400" dirty="0" err="1"/>
              <a:t>s.str</a:t>
            </a:r>
            <a:r>
              <a:rPr lang="en-US" altLang="zh-CN" sz="1400" dirty="0"/>
              <a:t>[0] = 0;</a:t>
            </a:r>
          </a:p>
          <a:p>
            <a:r>
              <a:rPr lang="en-US" altLang="zh-CN" sz="1400" dirty="0"/>
              <a:t>}</a:t>
            </a:r>
          </a:p>
          <a:p>
            <a:r>
              <a:rPr lang="en-US" altLang="zh-CN" sz="1400" dirty="0"/>
              <a:t>String &amp; </a:t>
            </a:r>
            <a:r>
              <a:rPr lang="en-US" altLang="zh-CN" sz="1400" b="1" dirty="0"/>
              <a:t>operator</a:t>
            </a:r>
            <a:r>
              <a:rPr lang="en-US" altLang="zh-CN" sz="1400" dirty="0"/>
              <a:t> = (String &amp;&amp; s) { //</a:t>
            </a:r>
            <a:r>
              <a:rPr lang="zh-CN" altLang="en-US" sz="1400" dirty="0"/>
              <a:t>移动赋值号</a:t>
            </a:r>
          </a:p>
          <a:p>
            <a:r>
              <a:rPr lang="en-US" altLang="zh-CN" sz="1400" dirty="0" err="1"/>
              <a:t>cout</a:t>
            </a:r>
            <a:r>
              <a:rPr lang="en-US" altLang="zh-CN" sz="1400" dirty="0"/>
              <a:t> &lt;&lt; "move operator = called" &lt;&lt; </a:t>
            </a:r>
            <a:r>
              <a:rPr lang="en-US" altLang="zh-CN" sz="1400" dirty="0" err="1"/>
              <a:t>endl</a:t>
            </a:r>
            <a:r>
              <a:rPr lang="en-US" altLang="zh-CN" sz="1400" dirty="0"/>
              <a:t>;</a:t>
            </a:r>
          </a:p>
          <a:p>
            <a:r>
              <a:rPr lang="en-US" altLang="zh-CN" sz="1400" b="1" dirty="0"/>
              <a:t>if</a:t>
            </a:r>
            <a:r>
              <a:rPr lang="en-US" altLang="zh-CN" sz="1400" dirty="0"/>
              <a:t> (</a:t>
            </a:r>
            <a:r>
              <a:rPr lang="en-US" altLang="zh-CN" sz="1400" dirty="0" err="1"/>
              <a:t>str</a:t>
            </a:r>
            <a:r>
              <a:rPr lang="en-US" altLang="zh-CN" sz="1400" dirty="0"/>
              <a:t> != </a:t>
            </a:r>
            <a:r>
              <a:rPr lang="en-US" altLang="zh-CN" sz="1400" dirty="0" err="1"/>
              <a:t>s.str</a:t>
            </a:r>
            <a:r>
              <a:rPr lang="en-US" altLang="zh-CN" sz="1400" dirty="0"/>
              <a:t>) {</a:t>
            </a:r>
          </a:p>
          <a:p>
            <a:r>
              <a:rPr lang="en-US" altLang="zh-CN" sz="1400" dirty="0" err="1"/>
              <a:t>str</a:t>
            </a:r>
            <a:r>
              <a:rPr lang="en-US" altLang="zh-CN" sz="1400" dirty="0"/>
              <a:t> = </a:t>
            </a:r>
            <a:r>
              <a:rPr lang="en-US" altLang="zh-CN" sz="1400" dirty="0" err="1"/>
              <a:t>s.str</a:t>
            </a:r>
            <a:r>
              <a:rPr lang="en-US" altLang="zh-CN" sz="1400" dirty="0"/>
              <a:t>;</a:t>
            </a:r>
          </a:p>
          <a:p>
            <a:r>
              <a:rPr lang="en-US" altLang="zh-CN" sz="1400" dirty="0" err="1"/>
              <a:t>s.str</a:t>
            </a:r>
            <a:r>
              <a:rPr lang="en-US" altLang="zh-CN" sz="1400" dirty="0"/>
              <a:t> = </a:t>
            </a:r>
            <a:r>
              <a:rPr lang="en-US" altLang="zh-CN" sz="1400" b="1" dirty="0"/>
              <a:t>new</a:t>
            </a:r>
            <a:r>
              <a:rPr lang="en-US" altLang="zh-CN" sz="1400" dirty="0"/>
              <a:t> char[1];</a:t>
            </a:r>
          </a:p>
          <a:p>
            <a:r>
              <a:rPr lang="en-US" altLang="zh-CN" sz="1400" dirty="0" err="1"/>
              <a:t>s.str</a:t>
            </a:r>
            <a:r>
              <a:rPr lang="en-US" altLang="zh-CN" sz="1400" dirty="0"/>
              <a:t>[0] = 0;</a:t>
            </a:r>
          </a:p>
          <a:p>
            <a:r>
              <a:rPr lang="en-US" altLang="zh-CN" sz="1400" dirty="0"/>
              <a:t>}</a:t>
            </a:r>
          </a:p>
          <a:p>
            <a:r>
              <a:rPr lang="en-US" altLang="zh-CN" sz="1400" b="1" dirty="0"/>
              <a:t>return</a:t>
            </a:r>
            <a:r>
              <a:rPr lang="en-US" altLang="zh-CN" sz="1400" dirty="0"/>
              <a:t> *</a:t>
            </a:r>
            <a:r>
              <a:rPr lang="en-US" altLang="zh-CN" sz="1400" b="1" dirty="0"/>
              <a:t>this</a:t>
            </a:r>
            <a:r>
              <a:rPr lang="en-US" altLang="zh-CN" sz="1400" dirty="0"/>
              <a:t>;</a:t>
            </a:r>
          </a:p>
          <a:p>
            <a:r>
              <a:rPr lang="en-US" altLang="zh-CN" sz="1400" dirty="0"/>
              <a:t>}</a:t>
            </a:r>
          </a:p>
          <a:p>
            <a:r>
              <a:rPr lang="en-US" altLang="zh-CN" sz="1400" dirty="0"/>
              <a:t>~String() { </a:t>
            </a:r>
            <a:r>
              <a:rPr lang="en-US" altLang="zh-CN" sz="1400" b="1" dirty="0"/>
              <a:t>delete</a:t>
            </a:r>
            <a:r>
              <a:rPr lang="en-US" altLang="zh-CN" sz="1400" dirty="0"/>
              <a:t>[] </a:t>
            </a:r>
            <a:r>
              <a:rPr lang="en-US" altLang="zh-CN" sz="1400" dirty="0" err="1"/>
              <a:t>str</a:t>
            </a:r>
            <a:r>
              <a:rPr lang="en-US" altLang="zh-CN" sz="1400" dirty="0"/>
              <a:t>; }</a:t>
            </a:r>
          </a:p>
          <a:p>
            <a:r>
              <a:rPr lang="en-US" altLang="zh-CN" sz="1400" dirty="0"/>
              <a:t>};</a:t>
            </a:r>
          </a:p>
          <a:p>
            <a:endParaRPr lang="zh-CN" altLang="en-US" dirty="0"/>
          </a:p>
        </p:txBody>
      </p:sp>
    </p:spTree>
    <p:extLst>
      <p:ext uri="{BB962C8B-B14F-4D97-AF65-F5344CB8AC3E}">
        <p14:creationId xmlns:p14="http://schemas.microsoft.com/office/powerpoint/2010/main" val="106787727"/>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2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C++11</a:t>
            </a:r>
            <a:r>
              <a:rPr lang="zh-CN" altLang="en-US" dirty="0"/>
              <a:t>右值引用详解</a:t>
            </a:r>
          </a:p>
        </p:txBody>
      </p:sp>
      <p:sp>
        <p:nvSpPr>
          <p:cNvPr id="2" name="文本框 1"/>
          <p:cNvSpPr txBox="1"/>
          <p:nvPr/>
        </p:nvSpPr>
        <p:spPr>
          <a:xfrm>
            <a:off x="770583" y="1125538"/>
            <a:ext cx="11017224" cy="4801314"/>
          </a:xfrm>
          <a:prstGeom prst="rect">
            <a:avLst/>
          </a:prstGeom>
          <a:noFill/>
        </p:spPr>
        <p:txBody>
          <a:bodyPr wrap="square" rtlCol="0">
            <a:spAutoFit/>
          </a:bodyPr>
          <a:lstStyle/>
          <a:p>
            <a:r>
              <a:rPr lang="en-US" altLang="zh-CN" sz="1800" b="1" dirty="0"/>
              <a:t>template</a:t>
            </a:r>
            <a:r>
              <a:rPr lang="en-US" altLang="zh-CN" sz="1800" dirty="0"/>
              <a:t> &lt;</a:t>
            </a:r>
            <a:r>
              <a:rPr lang="en-US" altLang="zh-CN" sz="1800" b="1" dirty="0"/>
              <a:t>class</a:t>
            </a:r>
            <a:r>
              <a:rPr lang="en-US" altLang="zh-CN" sz="1800" dirty="0"/>
              <a:t> T&gt;</a:t>
            </a:r>
          </a:p>
          <a:p>
            <a:r>
              <a:rPr lang="en-US" altLang="zh-CN" sz="1800" dirty="0"/>
              <a:t>void </a:t>
            </a:r>
            <a:r>
              <a:rPr lang="en-US" altLang="zh-CN" sz="1800" dirty="0" err="1"/>
              <a:t>MoveSwap</a:t>
            </a:r>
            <a:r>
              <a:rPr lang="en-US" altLang="zh-CN" sz="1800" dirty="0"/>
              <a:t>(T &amp; a, T &amp; b) {</a:t>
            </a:r>
          </a:p>
          <a:p>
            <a:r>
              <a:rPr lang="en-US" altLang="zh-CN" sz="1800" dirty="0"/>
              <a:t>T </a:t>
            </a:r>
            <a:r>
              <a:rPr lang="en-US" altLang="zh-CN" sz="1800" dirty="0" err="1"/>
              <a:t>tmp</a:t>
            </a:r>
            <a:r>
              <a:rPr lang="en-US" altLang="zh-CN" sz="1800" dirty="0"/>
              <a:t>(move(a)); //</a:t>
            </a:r>
            <a:r>
              <a:rPr lang="en-US" altLang="zh-CN" sz="1800" dirty="0" err="1"/>
              <a:t>std</a:t>
            </a:r>
            <a:r>
              <a:rPr lang="en-US" altLang="zh-CN" sz="1800" dirty="0"/>
              <a:t>::move(a) </a:t>
            </a:r>
            <a:r>
              <a:rPr lang="zh-CN" altLang="en-US" sz="1800" dirty="0"/>
              <a:t>为右值，这里会调用移动构造函数</a:t>
            </a:r>
          </a:p>
          <a:p>
            <a:r>
              <a:rPr lang="en-US" altLang="zh-CN" sz="1800" dirty="0"/>
              <a:t>a = move(b); //move(b) </a:t>
            </a:r>
            <a:r>
              <a:rPr lang="zh-CN" altLang="en-US" sz="1800" dirty="0"/>
              <a:t>为右值，因此这里会调用移动赋值号</a:t>
            </a:r>
          </a:p>
          <a:p>
            <a:r>
              <a:rPr lang="en-US" altLang="zh-CN" sz="1800" dirty="0"/>
              <a:t>b = move(</a:t>
            </a:r>
            <a:r>
              <a:rPr lang="en-US" altLang="zh-CN" sz="1800" dirty="0" err="1"/>
              <a:t>tmp</a:t>
            </a:r>
            <a:r>
              <a:rPr lang="en-US" altLang="zh-CN" sz="1800" dirty="0"/>
              <a:t>); //move(</a:t>
            </a:r>
            <a:r>
              <a:rPr lang="en-US" altLang="zh-CN" sz="1800" dirty="0" err="1"/>
              <a:t>tmp</a:t>
            </a:r>
            <a:r>
              <a:rPr lang="en-US" altLang="zh-CN" sz="1800" dirty="0"/>
              <a:t>) </a:t>
            </a:r>
            <a:r>
              <a:rPr lang="zh-CN" altLang="en-US" sz="1800" dirty="0"/>
              <a:t>为右值，因此这里会调用移动赋值号</a:t>
            </a:r>
          </a:p>
          <a:p>
            <a:r>
              <a:rPr lang="en-US" altLang="zh-CN" sz="1800" dirty="0"/>
              <a:t>}</a:t>
            </a:r>
            <a:endParaRPr lang="zh-CN" altLang="en-US" sz="1800" dirty="0"/>
          </a:p>
          <a:p>
            <a:r>
              <a:rPr lang="en-US" altLang="zh-CN" sz="1800" dirty="0" err="1"/>
              <a:t>int</a:t>
            </a:r>
            <a:r>
              <a:rPr lang="en-US" altLang="zh-CN" sz="1800" dirty="0"/>
              <a:t> main()</a:t>
            </a:r>
          </a:p>
          <a:p>
            <a:r>
              <a:rPr lang="en-US" altLang="zh-CN" sz="1800" dirty="0"/>
              <a:t>{</a:t>
            </a:r>
          </a:p>
          <a:p>
            <a:r>
              <a:rPr lang="en-US" altLang="zh-CN" sz="1800" dirty="0"/>
              <a:t>String s;</a:t>
            </a:r>
          </a:p>
          <a:p>
            <a:r>
              <a:rPr lang="en-US" altLang="zh-CN" sz="1800" dirty="0"/>
              <a:t>s = String("this"); //</a:t>
            </a:r>
            <a:r>
              <a:rPr lang="zh-CN" altLang="en-US" sz="1800" dirty="0"/>
              <a:t>调用移动赋值号</a:t>
            </a:r>
          </a:p>
          <a:p>
            <a:r>
              <a:rPr lang="en-US" altLang="zh-CN" sz="1800" dirty="0" err="1"/>
              <a:t>cout</a:t>
            </a:r>
            <a:r>
              <a:rPr lang="en-US" altLang="zh-CN" sz="1800" dirty="0"/>
              <a:t> &lt;&lt; "* * * *" &lt;&lt; </a:t>
            </a:r>
            <a:r>
              <a:rPr lang="en-US" altLang="zh-CN" sz="1800" dirty="0" err="1"/>
              <a:t>endl</a:t>
            </a:r>
            <a:r>
              <a:rPr lang="en-US" altLang="zh-CN" sz="1800" dirty="0"/>
              <a:t>;</a:t>
            </a:r>
          </a:p>
          <a:p>
            <a:r>
              <a:rPr lang="en-US" altLang="zh-CN" sz="1800" dirty="0" err="1"/>
              <a:t>cout</a:t>
            </a:r>
            <a:r>
              <a:rPr lang="en-US" altLang="zh-CN" sz="1800" dirty="0"/>
              <a:t> &lt;&lt; </a:t>
            </a:r>
            <a:r>
              <a:rPr lang="en-US" altLang="zh-CN" sz="1800" dirty="0" err="1"/>
              <a:t>s.str</a:t>
            </a:r>
            <a:r>
              <a:rPr lang="en-US" altLang="zh-CN" sz="1800" dirty="0"/>
              <a:t> &lt;&lt; </a:t>
            </a:r>
            <a:r>
              <a:rPr lang="en-US" altLang="zh-CN" sz="1800" dirty="0" err="1"/>
              <a:t>endl</a:t>
            </a:r>
            <a:r>
              <a:rPr lang="en-US" altLang="zh-CN" sz="1800" dirty="0"/>
              <a:t>;</a:t>
            </a:r>
          </a:p>
          <a:p>
            <a:r>
              <a:rPr lang="en-US" altLang="zh-CN" sz="1800" dirty="0"/>
              <a:t>String s1 = "hello", s2 = "world";</a:t>
            </a:r>
          </a:p>
          <a:p>
            <a:r>
              <a:rPr lang="en-US" altLang="zh-CN" sz="1800" dirty="0" err="1"/>
              <a:t>MoveSwap</a:t>
            </a:r>
            <a:r>
              <a:rPr lang="en-US" altLang="zh-CN" sz="1800" dirty="0"/>
              <a:t>(s1, s2); //</a:t>
            </a:r>
            <a:r>
              <a:rPr lang="zh-CN" altLang="en-US" sz="1800" dirty="0"/>
              <a:t>调用一次移动构造函数和两次移动赋值号</a:t>
            </a:r>
          </a:p>
          <a:p>
            <a:r>
              <a:rPr lang="en-US" altLang="zh-CN" sz="1800" dirty="0" err="1"/>
              <a:t>cout</a:t>
            </a:r>
            <a:r>
              <a:rPr lang="en-US" altLang="zh-CN" sz="1800" dirty="0"/>
              <a:t> &lt;&lt; s2.str &lt;&lt; </a:t>
            </a:r>
            <a:r>
              <a:rPr lang="en-US" altLang="zh-CN" sz="1800" dirty="0" err="1"/>
              <a:t>endl</a:t>
            </a:r>
            <a:r>
              <a:rPr lang="en-US" altLang="zh-CN" sz="1800" dirty="0"/>
              <a:t>;</a:t>
            </a:r>
          </a:p>
          <a:p>
            <a:r>
              <a:rPr lang="en-US" altLang="zh-CN" sz="1800" b="1" dirty="0"/>
              <a:t>return</a:t>
            </a:r>
            <a:r>
              <a:rPr lang="en-US" altLang="zh-CN" sz="1800" dirty="0"/>
              <a:t> 0;</a:t>
            </a:r>
          </a:p>
          <a:p>
            <a:r>
              <a:rPr lang="en-US" altLang="zh-CN" sz="1800" dirty="0"/>
              <a:t>}</a:t>
            </a:r>
          </a:p>
        </p:txBody>
      </p:sp>
    </p:spTree>
    <p:extLst>
      <p:ext uri="{BB962C8B-B14F-4D97-AF65-F5344CB8AC3E}">
        <p14:creationId xmlns:p14="http://schemas.microsoft.com/office/powerpoint/2010/main" val="288612872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2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C++11</a:t>
            </a:r>
            <a:r>
              <a:rPr lang="zh-CN" altLang="en-US" dirty="0"/>
              <a:t>右值引用详解</a:t>
            </a:r>
          </a:p>
        </p:txBody>
      </p:sp>
      <p:sp>
        <p:nvSpPr>
          <p:cNvPr id="2" name="文本框 1"/>
          <p:cNvSpPr txBox="1"/>
          <p:nvPr/>
        </p:nvSpPr>
        <p:spPr>
          <a:xfrm>
            <a:off x="770583" y="1125538"/>
            <a:ext cx="11017224" cy="5016758"/>
          </a:xfrm>
          <a:prstGeom prst="rect">
            <a:avLst/>
          </a:prstGeom>
          <a:noFill/>
        </p:spPr>
        <p:txBody>
          <a:bodyPr wrap="square" rtlCol="0">
            <a:spAutoFit/>
          </a:bodyPr>
          <a:lstStyle/>
          <a:p>
            <a:pPr marL="342900" indent="-342900">
              <a:buFont typeface="Wingdings" panose="05000000000000000000" pitchFamily="2" charset="2"/>
              <a:buChar char="l"/>
            </a:pPr>
            <a:r>
              <a:rPr lang="zh-CN" altLang="en-US" sz="2000" dirty="0"/>
              <a:t>程序的输出结果如下：</a:t>
            </a:r>
            <a:br>
              <a:rPr lang="zh-CN" altLang="en-US" sz="2000" dirty="0"/>
            </a:br>
            <a:r>
              <a:rPr lang="en-US" altLang="zh-CN" sz="2000" dirty="0"/>
              <a:t>move operator = called</a:t>
            </a:r>
            <a:br>
              <a:rPr lang="en-US" altLang="zh-CN" sz="2000" dirty="0"/>
            </a:br>
            <a:r>
              <a:rPr lang="en-US" altLang="zh-CN" sz="2000" dirty="0"/>
              <a:t>****</a:t>
            </a:r>
            <a:br>
              <a:rPr lang="en-US" altLang="zh-CN" sz="2000" dirty="0"/>
            </a:br>
            <a:r>
              <a:rPr lang="en-US" altLang="zh-CN" sz="2000" dirty="0"/>
              <a:t>this</a:t>
            </a:r>
            <a:br>
              <a:rPr lang="en-US" altLang="zh-CN" sz="2000" dirty="0"/>
            </a:br>
            <a:r>
              <a:rPr lang="en-US" altLang="zh-CN" sz="2000" dirty="0"/>
              <a:t>move constructor called</a:t>
            </a:r>
            <a:br>
              <a:rPr lang="en-US" altLang="zh-CN" sz="2000" dirty="0"/>
            </a:br>
            <a:r>
              <a:rPr lang="en-US" altLang="zh-CN" sz="2000" dirty="0"/>
              <a:t>move operator = called</a:t>
            </a:r>
            <a:br>
              <a:rPr lang="en-US" altLang="zh-CN" sz="2000" dirty="0"/>
            </a:br>
            <a:r>
              <a:rPr lang="en-US" altLang="zh-CN" sz="2000" dirty="0"/>
              <a:t>move operator = called</a:t>
            </a:r>
            <a:br>
              <a:rPr lang="en-US" altLang="zh-CN" sz="2000" dirty="0"/>
            </a:br>
            <a:r>
              <a:rPr lang="en-US" altLang="zh-CN" sz="2000" dirty="0"/>
              <a:t>hello</a:t>
            </a:r>
            <a:br>
              <a:rPr lang="en-US" altLang="zh-CN" sz="2000" dirty="0"/>
            </a:br>
            <a:r>
              <a:rPr lang="en-US" altLang="zh-CN" sz="2000" dirty="0"/>
              <a:t/>
            </a:r>
            <a:br>
              <a:rPr lang="en-US" altLang="zh-CN" sz="2000" dirty="0"/>
            </a:br>
            <a:r>
              <a:rPr lang="zh-CN" altLang="en-US" sz="2000" dirty="0"/>
              <a:t>第 </a:t>
            </a:r>
            <a:r>
              <a:rPr lang="en-US" altLang="zh-CN" sz="2000" dirty="0"/>
              <a:t>33 </a:t>
            </a:r>
            <a:r>
              <a:rPr lang="zh-CN" altLang="en-US" sz="2000" dirty="0"/>
              <a:t>行重载了一个移动赋值号。它和第 </a:t>
            </a:r>
            <a:r>
              <a:rPr lang="en-US" altLang="zh-CN" sz="2000" dirty="0"/>
              <a:t>19 </a:t>
            </a:r>
            <a:r>
              <a:rPr lang="zh-CN" altLang="en-US" sz="2000" dirty="0"/>
              <a:t>行的复制赋值号的区别在于，其参数是右值引用。在移动赋值号函数中没有执行深复制操作，而是直接将对象的 </a:t>
            </a:r>
            <a:r>
              <a:rPr lang="en-US" altLang="zh-CN" sz="2000" dirty="0" err="1"/>
              <a:t>str</a:t>
            </a:r>
            <a:r>
              <a:rPr lang="en-US" altLang="zh-CN" sz="2000" dirty="0"/>
              <a:t> </a:t>
            </a:r>
            <a:r>
              <a:rPr lang="zh-CN" altLang="en-US" sz="2000" dirty="0"/>
              <a:t>指向了参数 </a:t>
            </a:r>
            <a:r>
              <a:rPr lang="en-US" altLang="zh-CN" sz="2000" dirty="0"/>
              <a:t>s </a:t>
            </a:r>
            <a:r>
              <a:rPr lang="zh-CN" altLang="en-US" sz="2000" dirty="0"/>
              <a:t>的成员变量 </a:t>
            </a:r>
            <a:r>
              <a:rPr lang="en-US" altLang="zh-CN" sz="2000" dirty="0" err="1"/>
              <a:t>str</a:t>
            </a:r>
            <a:r>
              <a:rPr lang="en-US" altLang="zh-CN" sz="2000" dirty="0"/>
              <a:t> </a:t>
            </a:r>
            <a:r>
              <a:rPr lang="zh-CN" altLang="en-US" sz="2000" dirty="0"/>
              <a:t>指向的地方，然后修改 </a:t>
            </a:r>
            <a:r>
              <a:rPr lang="en-US" altLang="zh-CN" sz="2000" dirty="0" err="1"/>
              <a:t>s.str</a:t>
            </a:r>
            <a:r>
              <a:rPr lang="en-US" altLang="zh-CN" sz="2000" dirty="0"/>
              <a:t> </a:t>
            </a:r>
            <a:r>
              <a:rPr lang="zh-CN" altLang="en-US" sz="2000" dirty="0"/>
              <a:t>让它指向别处，以免 </a:t>
            </a:r>
            <a:r>
              <a:rPr lang="en-US" altLang="zh-CN" sz="2000" dirty="0" err="1"/>
              <a:t>s.str</a:t>
            </a:r>
            <a:r>
              <a:rPr lang="en-US" altLang="zh-CN" sz="2000" dirty="0"/>
              <a:t> </a:t>
            </a:r>
            <a:r>
              <a:rPr lang="zh-CN" altLang="en-US" sz="2000" dirty="0"/>
              <a:t>原来指向的空间被释放两次。</a:t>
            </a:r>
            <a:br>
              <a:rPr lang="zh-CN" altLang="en-US" sz="2000" dirty="0"/>
            </a:br>
            <a:r>
              <a:rPr lang="zh-CN" altLang="en-US" sz="2000" dirty="0"/>
              <a:t/>
            </a:r>
            <a:br>
              <a:rPr lang="zh-CN" altLang="en-US" sz="2000" dirty="0"/>
            </a:br>
            <a:r>
              <a:rPr lang="zh-CN" altLang="en-US" sz="2000" dirty="0"/>
              <a:t>该移动赋值号函数修改了参数，这会不会带来麻烦呢？答案是不会。因为移动赋值号函数的形参是一个右值引用，则调用该函数时，实参一定是右值。右值一般是无名临时变量，而无名临时变量在使用它的语句结束后就不再有用，因此其值即使被修改也没有关系。</a:t>
            </a:r>
          </a:p>
        </p:txBody>
      </p:sp>
    </p:spTree>
    <p:extLst>
      <p:ext uri="{BB962C8B-B14F-4D97-AF65-F5344CB8AC3E}">
        <p14:creationId xmlns:p14="http://schemas.microsoft.com/office/powerpoint/2010/main" val="703445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2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C++11</a:t>
            </a:r>
            <a:r>
              <a:rPr lang="zh-CN" altLang="en-US" dirty="0"/>
              <a:t>右值引用详解</a:t>
            </a:r>
          </a:p>
        </p:txBody>
      </p:sp>
      <p:sp>
        <p:nvSpPr>
          <p:cNvPr id="2" name="文本框 1"/>
          <p:cNvSpPr txBox="1"/>
          <p:nvPr/>
        </p:nvSpPr>
        <p:spPr>
          <a:xfrm>
            <a:off x="125777" y="1125538"/>
            <a:ext cx="11662030" cy="440120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000" dirty="0"/>
              <a:t>第 </a:t>
            </a:r>
            <a:r>
              <a:rPr lang="en-US" altLang="zh-CN" sz="2000" dirty="0"/>
              <a:t>53 </a:t>
            </a:r>
            <a:r>
              <a:rPr lang="zh-CN" altLang="en-US" sz="2000" dirty="0"/>
              <a:t>行，如果没有定义移动赋值号，则会导致复制赋值号被调用，引发深复制操作。临时无名</a:t>
            </a:r>
            <a:r>
              <a:rPr lang="zh-CN" altLang="en-US" sz="2000" dirty="0" smtClean="0"/>
              <a:t>变量</a:t>
            </a:r>
            <a:r>
              <a:rPr lang="en-US" altLang="zh-CN" sz="2000" dirty="0"/>
              <a:t>String("this</a:t>
            </a:r>
            <a:r>
              <a:rPr lang="en-US" altLang="zh-CN" sz="2000" dirty="0" smtClean="0"/>
              <a:t>")</a:t>
            </a:r>
            <a:r>
              <a:rPr lang="zh-CN" altLang="en-US" sz="2000" dirty="0"/>
              <a:t>是右值，因此在定义了移动赋值号的情况下，会导致移动赋值号被调用。移动赋值号使得 </a:t>
            </a:r>
            <a:r>
              <a:rPr lang="en-US" altLang="zh-CN" sz="2000" dirty="0"/>
              <a:t>s </a:t>
            </a:r>
            <a:r>
              <a:rPr lang="zh-CN" altLang="en-US" sz="2000" dirty="0"/>
              <a:t>的内容和 </a:t>
            </a:r>
            <a:r>
              <a:rPr lang="en-US" altLang="zh-CN" sz="2000" dirty="0"/>
              <a:t>String("this") </a:t>
            </a:r>
            <a:r>
              <a:rPr lang="zh-CN" altLang="en-US" sz="2000" dirty="0"/>
              <a:t>一致，然而却不用执行深复制操作，因而效率比复制赋值号高。</a:t>
            </a:r>
            <a:br>
              <a:rPr lang="zh-CN" altLang="en-US" sz="2000" dirty="0"/>
            </a:br>
            <a:r>
              <a:rPr lang="zh-CN" altLang="en-US" sz="2000" dirty="0" smtClean="0"/>
              <a:t/>
            </a:r>
            <a:br>
              <a:rPr lang="zh-CN" altLang="en-US" sz="2000" dirty="0" smtClean="0"/>
            </a:br>
            <a:r>
              <a:rPr lang="zh-CN" altLang="en-US" sz="2000" dirty="0" smtClean="0"/>
              <a:t>虽然</a:t>
            </a:r>
            <a:r>
              <a:rPr lang="zh-CN" altLang="en-US" sz="2000" dirty="0"/>
              <a:t>移动赋值号修改了临时变量 </a:t>
            </a:r>
            <a:r>
              <a:rPr lang="en-US" altLang="zh-CN" sz="2000" dirty="0"/>
              <a:t>String("this")</a:t>
            </a:r>
            <a:r>
              <a:rPr lang="zh-CN" altLang="en-US" sz="2000" dirty="0"/>
              <a:t>，但该变量在后面已无用处，因此这样的修改不会</a:t>
            </a:r>
            <a:r>
              <a:rPr lang="zh-CN" altLang="en-US" sz="2000" dirty="0" smtClean="0"/>
              <a:t>导致错误</a:t>
            </a:r>
            <a:r>
              <a:rPr lang="zh-CN" altLang="en-US" sz="2000" dirty="0"/>
              <a:t>。</a:t>
            </a:r>
            <a:br>
              <a:rPr lang="zh-CN" altLang="en-US" sz="2000" dirty="0"/>
            </a:br>
            <a:r>
              <a:rPr lang="zh-CN" altLang="en-US" sz="2000" dirty="0"/>
              <a:t/>
            </a:r>
            <a:br>
              <a:rPr lang="zh-CN" altLang="en-US" sz="2000" dirty="0"/>
            </a:br>
            <a:r>
              <a:rPr lang="zh-CN" altLang="en-US" sz="2000" dirty="0"/>
              <a:t>第 </a:t>
            </a:r>
            <a:r>
              <a:rPr lang="en-US" altLang="zh-CN" sz="2000" dirty="0"/>
              <a:t>46 </a:t>
            </a:r>
            <a:r>
              <a:rPr lang="zh-CN" altLang="en-US" sz="2000" dirty="0"/>
              <a:t>行使用了 </a:t>
            </a:r>
            <a:r>
              <a:rPr lang="en-US" altLang="zh-CN" sz="2000" dirty="0"/>
              <a:t>C++ 11 </a:t>
            </a:r>
            <a:r>
              <a:rPr lang="zh-CN" altLang="en-US" sz="2000" dirty="0"/>
              <a:t>中的标准模板 </a:t>
            </a:r>
            <a:r>
              <a:rPr lang="en-US" altLang="zh-CN" sz="2000" dirty="0"/>
              <a:t>move</a:t>
            </a:r>
            <a:r>
              <a:rPr lang="zh-CN" altLang="en-US" sz="2000" dirty="0"/>
              <a:t>。</a:t>
            </a:r>
            <a:r>
              <a:rPr lang="en-US" altLang="zh-CN" sz="2000" dirty="0"/>
              <a:t>move </a:t>
            </a:r>
            <a:r>
              <a:rPr lang="zh-CN" altLang="en-US" sz="2000" dirty="0"/>
              <a:t>能接受一个左值作为参数，返回该左值的右值引用。因此本行会用定义于第 </a:t>
            </a:r>
            <a:r>
              <a:rPr lang="en-US" altLang="zh-CN" sz="2000" dirty="0"/>
              <a:t>28 </a:t>
            </a:r>
            <a:r>
              <a:rPr lang="zh-CN" altLang="en-US" sz="2000" dirty="0"/>
              <a:t>行、以右值引用作为参数的移动构造函数来初始化 </a:t>
            </a:r>
            <a:r>
              <a:rPr lang="en-US" altLang="zh-CN" sz="2000" dirty="0" err="1"/>
              <a:t>tmp</a:t>
            </a:r>
            <a:r>
              <a:rPr lang="zh-CN" altLang="en-US" sz="2000" dirty="0"/>
              <a:t>。该移动构造函数没有执行深复制，将 </a:t>
            </a:r>
            <a:r>
              <a:rPr lang="en-US" altLang="zh-CN" sz="2000" dirty="0" err="1"/>
              <a:t>tmp</a:t>
            </a:r>
            <a:r>
              <a:rPr lang="en-US" altLang="zh-CN" sz="2000" dirty="0"/>
              <a:t> </a:t>
            </a:r>
            <a:r>
              <a:rPr lang="zh-CN" altLang="en-US" sz="2000" dirty="0"/>
              <a:t>的内容变成和 </a:t>
            </a:r>
            <a:r>
              <a:rPr lang="en-US" altLang="zh-CN" sz="2000" dirty="0"/>
              <a:t>a </a:t>
            </a:r>
            <a:r>
              <a:rPr lang="zh-CN" altLang="en-US" sz="2000" dirty="0"/>
              <a:t>相同，然后修改 </a:t>
            </a:r>
            <a:r>
              <a:rPr lang="en-US" altLang="zh-CN" sz="2000" dirty="0"/>
              <a:t>a</a:t>
            </a:r>
            <a:r>
              <a:rPr lang="zh-CN" altLang="en-US" sz="2000" dirty="0"/>
              <a:t>。由于调用 </a:t>
            </a:r>
            <a:r>
              <a:rPr lang="en-US" altLang="zh-CN" sz="2000" dirty="0" err="1"/>
              <a:t>MoveSwap</a:t>
            </a:r>
            <a:r>
              <a:rPr lang="en-US" altLang="zh-CN" sz="2000" dirty="0"/>
              <a:t> </a:t>
            </a:r>
            <a:r>
              <a:rPr lang="zh-CN" altLang="en-US" sz="2000" dirty="0"/>
              <a:t>本来就会修改 </a:t>
            </a:r>
            <a:r>
              <a:rPr lang="en-US" altLang="zh-CN" sz="2000" dirty="0"/>
              <a:t>a</a:t>
            </a:r>
            <a:r>
              <a:rPr lang="zh-CN" altLang="en-US" sz="2000" dirty="0"/>
              <a:t>，所以 </a:t>
            </a:r>
            <a:r>
              <a:rPr lang="en-US" altLang="zh-CN" sz="2000" dirty="0"/>
              <a:t>a </a:t>
            </a:r>
            <a:r>
              <a:rPr lang="zh-CN" altLang="en-US" sz="2000" dirty="0"/>
              <a:t>的值在此处被修改不会产生问题。</a:t>
            </a:r>
            <a:br>
              <a:rPr lang="zh-CN" altLang="en-US" sz="2000" dirty="0"/>
            </a:br>
            <a:r>
              <a:rPr lang="zh-CN" altLang="en-US" sz="2000" dirty="0"/>
              <a:t/>
            </a:r>
            <a:br>
              <a:rPr lang="zh-CN" altLang="en-US" sz="2000" dirty="0"/>
            </a:br>
            <a:r>
              <a:rPr lang="zh-CN" altLang="en-US" sz="2000" dirty="0"/>
              <a:t>第 </a:t>
            </a:r>
            <a:r>
              <a:rPr lang="en-US" altLang="zh-CN" sz="2000" dirty="0"/>
              <a:t>47 </a:t>
            </a:r>
            <a:r>
              <a:rPr lang="zh-CN" altLang="en-US" sz="2000" dirty="0"/>
              <a:t>行和第 </a:t>
            </a:r>
            <a:r>
              <a:rPr lang="en-US" altLang="zh-CN" sz="2000" dirty="0"/>
              <a:t>48 </a:t>
            </a:r>
            <a:r>
              <a:rPr lang="zh-CN" altLang="en-US" sz="2000" dirty="0"/>
              <a:t>行调用了移动赋值号，在没有进行深复制的情况下完成了 </a:t>
            </a:r>
            <a:r>
              <a:rPr lang="en-US" altLang="zh-CN" sz="2000" dirty="0"/>
              <a:t>a </a:t>
            </a:r>
            <a:r>
              <a:rPr lang="zh-CN" altLang="en-US" sz="2000" dirty="0"/>
              <a:t>和 </a:t>
            </a:r>
            <a:r>
              <a:rPr lang="en-US" altLang="zh-CN" sz="2000" dirty="0"/>
              <a:t>b </a:t>
            </a:r>
            <a:r>
              <a:rPr lang="zh-CN" altLang="en-US" sz="2000" dirty="0"/>
              <a:t>内容的互换。对比 </a:t>
            </a:r>
            <a:r>
              <a:rPr lang="en-US" altLang="zh-CN" sz="2000" dirty="0"/>
              <a:t>Swap </a:t>
            </a:r>
            <a:r>
              <a:rPr lang="zh-CN" altLang="en-US" sz="2000" dirty="0"/>
              <a:t>函数的以下写法：</a:t>
            </a:r>
          </a:p>
        </p:txBody>
      </p:sp>
    </p:spTree>
    <p:extLst>
      <p:ext uri="{BB962C8B-B14F-4D97-AF65-F5344CB8AC3E}">
        <p14:creationId xmlns:p14="http://schemas.microsoft.com/office/powerpoint/2010/main" val="1880070199"/>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2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C++11</a:t>
            </a:r>
            <a:r>
              <a:rPr lang="zh-CN" altLang="en-US" dirty="0"/>
              <a:t>右值引用详解</a:t>
            </a:r>
          </a:p>
        </p:txBody>
      </p:sp>
      <p:sp>
        <p:nvSpPr>
          <p:cNvPr id="2" name="文本框 1"/>
          <p:cNvSpPr txBox="1"/>
          <p:nvPr/>
        </p:nvSpPr>
        <p:spPr>
          <a:xfrm>
            <a:off x="770583" y="1125538"/>
            <a:ext cx="11017224" cy="3785652"/>
          </a:xfrm>
          <a:prstGeom prst="rect">
            <a:avLst/>
          </a:prstGeom>
          <a:noFill/>
        </p:spPr>
        <p:txBody>
          <a:bodyPr wrap="square" rtlCol="0">
            <a:spAutoFit/>
          </a:bodyPr>
          <a:lstStyle/>
          <a:p>
            <a:r>
              <a:rPr lang="en-US" altLang="zh-CN" b="1" dirty="0"/>
              <a:t>template</a:t>
            </a:r>
            <a:r>
              <a:rPr lang="en-US" altLang="zh-CN" dirty="0"/>
              <a:t> &lt;</a:t>
            </a:r>
            <a:r>
              <a:rPr lang="en-US" altLang="zh-CN" b="1" dirty="0"/>
              <a:t>class</a:t>
            </a:r>
            <a:r>
              <a:rPr lang="en-US" altLang="zh-CN" dirty="0"/>
              <a:t> T&gt;</a:t>
            </a:r>
          </a:p>
          <a:p>
            <a:r>
              <a:rPr lang="en-US" altLang="zh-CN" dirty="0"/>
              <a:t>void Swap(T &amp; a, T &amp; b) {</a:t>
            </a:r>
          </a:p>
          <a:p>
            <a:r>
              <a:rPr lang="en-US" altLang="zh-CN" dirty="0"/>
              <a:t>T </a:t>
            </a:r>
            <a:r>
              <a:rPr lang="en-US" altLang="zh-CN" dirty="0" err="1"/>
              <a:t>tmp</a:t>
            </a:r>
            <a:r>
              <a:rPr lang="en-US" altLang="zh-CN" dirty="0"/>
              <a:t>(a); //</a:t>
            </a:r>
            <a:r>
              <a:rPr lang="zh-CN" altLang="en-US" dirty="0"/>
              <a:t>调用复制构造函数</a:t>
            </a:r>
          </a:p>
          <a:p>
            <a:r>
              <a:rPr lang="en-US" altLang="zh-CN" dirty="0"/>
              <a:t>a=b; //</a:t>
            </a:r>
            <a:r>
              <a:rPr lang="zh-CN" altLang="en-US" dirty="0"/>
              <a:t>调用复制赋值号</a:t>
            </a:r>
          </a:p>
          <a:p>
            <a:r>
              <a:rPr lang="en-US" altLang="zh-CN" dirty="0"/>
              <a:t>b=</a:t>
            </a:r>
            <a:r>
              <a:rPr lang="en-US" altLang="zh-CN" dirty="0" err="1"/>
              <a:t>tmp</a:t>
            </a:r>
            <a:r>
              <a:rPr lang="en-US" altLang="zh-CN" dirty="0"/>
              <a:t>; //</a:t>
            </a:r>
            <a:r>
              <a:rPr lang="zh-CN" altLang="en-US" dirty="0"/>
              <a:t>调用复制赋值号</a:t>
            </a:r>
          </a:p>
          <a:p>
            <a:r>
              <a:rPr lang="en-US" altLang="zh-CN" dirty="0" smtClean="0"/>
              <a:t>}</a:t>
            </a:r>
          </a:p>
          <a:p>
            <a:endParaRPr lang="en-US" altLang="zh-CN" dirty="0"/>
          </a:p>
          <a:p>
            <a:r>
              <a:rPr lang="en-US" altLang="zh-CN" dirty="0"/>
              <a:t>Swap </a:t>
            </a:r>
            <a:r>
              <a:rPr lang="zh-CN" altLang="en-US" dirty="0"/>
              <a:t>函数执行期间会调用一次复制构造函数，两次复制赋值号，即一共会进行三次深复制操作。而利用右值引用，使用 </a:t>
            </a:r>
            <a:r>
              <a:rPr lang="en-US" altLang="zh-CN" dirty="0" err="1"/>
              <a:t>MoveSwap</a:t>
            </a:r>
            <a:r>
              <a:rPr lang="zh-CN" altLang="en-US" dirty="0"/>
              <a:t>，则可以在无须进行深复制的情况下达到相同的目的，从而提高了程序的运行效率。</a:t>
            </a:r>
          </a:p>
        </p:txBody>
      </p:sp>
    </p:spTree>
    <p:extLst>
      <p:ext uri="{BB962C8B-B14F-4D97-AF65-F5344CB8AC3E}">
        <p14:creationId xmlns:p14="http://schemas.microsoft.com/office/powerpoint/2010/main" val="449564379"/>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2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0824" name="Picture 72" descr="未标题-84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7150" y="685800"/>
            <a:ext cx="4103688" cy="3535363"/>
          </a:xfrm>
          <a:prstGeom prst="rect">
            <a:avLst/>
          </a:prstGeom>
          <a:noFill/>
          <a:extLst>
            <a:ext uri="{909E8E84-426E-40DD-AFC4-6F175D3DCCD1}">
              <a14:hiddenFill xmlns:a14="http://schemas.microsoft.com/office/drawing/2010/main">
                <a:solidFill>
                  <a:srgbClr val="FFFFFF"/>
                </a:solidFill>
              </a14:hiddenFill>
            </a:ext>
          </a:extLst>
        </p:spPr>
      </p:pic>
      <p:sp>
        <p:nvSpPr>
          <p:cNvPr id="970756" name="文本框 45"/>
          <p:cNvSpPr txBox="1">
            <a:spLocks noChangeArrowheads="1"/>
          </p:cNvSpPr>
          <p:nvPr/>
        </p:nvSpPr>
        <p:spPr bwMode="auto">
          <a:xfrm>
            <a:off x="3028950" y="49895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sp>
        <p:nvSpPr>
          <p:cNvPr id="970757" name="矩形 134"/>
          <p:cNvSpPr>
            <a:spLocks noChangeArrowheads="1"/>
          </p:cNvSpPr>
          <p:nvPr/>
        </p:nvSpPr>
        <p:spPr bwMode="auto">
          <a:xfrm>
            <a:off x="4946650" y="1162050"/>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dirty="0" smtClean="0">
                <a:solidFill>
                  <a:schemeClr val="bg1"/>
                </a:solidFill>
                <a:latin typeface="微软雅黑" pitchFamily="34" charset="-122"/>
                <a:ea typeface="微软雅黑" pitchFamily="34" charset="-122"/>
                <a:cs typeface="方正兰亭细黑_GBK"/>
                <a:sym typeface="微软雅黑" pitchFamily="34" charset="-122"/>
              </a:rPr>
              <a:t>7</a:t>
            </a:r>
            <a:endParaRPr lang="en-US" altLang="zh-CN" sz="13000" b="1" dirty="0">
              <a:solidFill>
                <a:schemeClr val="bg1"/>
              </a:solidFill>
              <a:latin typeface="微软雅黑" pitchFamily="34" charset="-122"/>
              <a:ea typeface="微软雅黑" pitchFamily="34" charset="-122"/>
              <a:cs typeface="方正兰亭细黑_GBK"/>
              <a:sym typeface="微软雅黑" pitchFamily="34" charset="-122"/>
            </a:endParaRPr>
          </a:p>
        </p:txBody>
      </p:sp>
      <p:grpSp>
        <p:nvGrpSpPr>
          <p:cNvPr id="91" name="组合 90"/>
          <p:cNvGrpSpPr>
            <a:grpSpLocks/>
          </p:cNvGrpSpPr>
          <p:nvPr/>
        </p:nvGrpSpPr>
        <p:grpSpPr bwMode="auto">
          <a:xfrm>
            <a:off x="4216400" y="944563"/>
            <a:ext cx="466725" cy="468312"/>
            <a:chOff x="1192404" y="608225"/>
            <a:chExt cx="1755828" cy="1759616"/>
          </a:xfrm>
        </p:grpSpPr>
        <p:grpSp>
          <p:nvGrpSpPr>
            <p:cNvPr id="970759"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70762"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63" name="Text Box 11"/>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70768"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70771"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72" name="Text Box 20"/>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70777"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70780"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81" name="Text Box 29"/>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70786"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70789"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0" name="Text Box 38"/>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70795"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70798"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9" name="Text Box 47"/>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70810"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70813"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814" name="Text Box 62"/>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70818"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dirty="0" smtClean="0">
                <a:latin typeface="Impact" pitchFamily="34" charset="0"/>
                <a:ea typeface="方正大黑简体" pitchFamily="65" charset="-122"/>
              </a:rPr>
              <a:t>第</a:t>
            </a:r>
            <a:r>
              <a:rPr lang="zh-CN" altLang="en-US" sz="5400" dirty="0">
                <a:latin typeface="Impact" pitchFamily="34" charset="0"/>
                <a:ea typeface="方正大黑简体" pitchFamily="65" charset="-122"/>
              </a:rPr>
              <a:t>七</a:t>
            </a:r>
            <a:r>
              <a:rPr lang="zh-CN" altLang="en-US" sz="5400" dirty="0" smtClean="0">
                <a:latin typeface="Impact" pitchFamily="34" charset="0"/>
                <a:ea typeface="方正大黑简体" pitchFamily="65" charset="-122"/>
              </a:rPr>
              <a:t>部分</a:t>
            </a:r>
            <a:endParaRPr lang="zh-CN" altLang="en-US" sz="5400" dirty="0">
              <a:latin typeface="Impact" pitchFamily="34" charset="0"/>
              <a:ea typeface="方正大黑简体" pitchFamily="65" charset="-122"/>
            </a:endParaRPr>
          </a:p>
        </p:txBody>
      </p:sp>
      <p:grpSp>
        <p:nvGrpSpPr>
          <p:cNvPr id="970819" name="Group 67"/>
          <p:cNvGrpSpPr>
            <a:grpSpLocks/>
          </p:cNvGrpSpPr>
          <p:nvPr/>
        </p:nvGrpSpPr>
        <p:grpSpPr bwMode="auto">
          <a:xfrm>
            <a:off x="3673475" y="4724400"/>
            <a:ext cx="4586288"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70822" name="圆角矩形 606"/>
          <p:cNvSpPr>
            <a:spLocks noChangeArrowheads="1"/>
          </p:cNvSpPr>
          <p:nvPr/>
        </p:nvSpPr>
        <p:spPr bwMode="auto">
          <a:xfrm>
            <a:off x="3578225" y="4662488"/>
            <a:ext cx="4537075"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r>
              <a:rPr lang="en-US" altLang="zh-CN" dirty="0"/>
              <a:t>Signal Handling</a:t>
            </a:r>
          </a:p>
        </p:txBody>
      </p:sp>
    </p:spTree>
    <p:extLst>
      <p:ext uri="{BB962C8B-B14F-4D97-AF65-F5344CB8AC3E}">
        <p14:creationId xmlns:p14="http://schemas.microsoft.com/office/powerpoint/2010/main" val="1398792710"/>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70824"/>
                                        </p:tgtEl>
                                        <p:attrNameLst>
                                          <p:attrName>style.visibility</p:attrName>
                                        </p:attrNameLst>
                                      </p:cBhvr>
                                      <p:to>
                                        <p:strVal val="visible"/>
                                      </p:to>
                                    </p:set>
                                    <p:anim calcmode="lin" valueType="num">
                                      <p:cBhvr>
                                        <p:cTn id="7" dur="1000" fill="hold"/>
                                        <p:tgtEl>
                                          <p:spTgt spid="970824"/>
                                        </p:tgtEl>
                                        <p:attrNameLst>
                                          <p:attrName>ppt_w</p:attrName>
                                        </p:attrNameLst>
                                      </p:cBhvr>
                                      <p:tavLst>
                                        <p:tav tm="0">
                                          <p:val>
                                            <p:fltVal val="0"/>
                                          </p:val>
                                        </p:tav>
                                        <p:tav tm="100000">
                                          <p:val>
                                            <p:strVal val="#ppt_w"/>
                                          </p:val>
                                        </p:tav>
                                      </p:tavLst>
                                    </p:anim>
                                    <p:anim calcmode="lin" valueType="num">
                                      <p:cBhvr>
                                        <p:cTn id="8" dur="1000" fill="hold"/>
                                        <p:tgtEl>
                                          <p:spTgt spid="970824"/>
                                        </p:tgtEl>
                                        <p:attrNameLst>
                                          <p:attrName>ppt_h</p:attrName>
                                        </p:attrNameLst>
                                      </p:cBhvr>
                                      <p:tavLst>
                                        <p:tav tm="0">
                                          <p:val>
                                            <p:fltVal val="0"/>
                                          </p:val>
                                        </p:tav>
                                        <p:tav tm="100000">
                                          <p:val>
                                            <p:strVal val="#ppt_h"/>
                                          </p:val>
                                        </p:tav>
                                      </p:tavLst>
                                    </p:anim>
                                    <p:anim calcmode="lin" valueType="num">
                                      <p:cBhvr>
                                        <p:cTn id="9" dur="1000" fill="hold"/>
                                        <p:tgtEl>
                                          <p:spTgt spid="970824"/>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70824"/>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70757"/>
                                        </p:tgtEl>
                                        <p:attrNameLst>
                                          <p:attrName>style.visibility</p:attrName>
                                        </p:attrNameLst>
                                      </p:cBhvr>
                                      <p:to>
                                        <p:strVal val="visible"/>
                                      </p:to>
                                    </p:set>
                                    <p:animEffect transition="in" filter="fade">
                                      <p:cBhvr>
                                        <p:cTn id="14" dur="1000"/>
                                        <p:tgtEl>
                                          <p:spTgt spid="970757"/>
                                        </p:tgtEl>
                                      </p:cBhvr>
                                    </p:animEffect>
                                    <p:anim calcmode="lin" valueType="num">
                                      <p:cBhvr>
                                        <p:cTn id="15" dur="1000" fill="hold"/>
                                        <p:tgtEl>
                                          <p:spTgt spid="970757"/>
                                        </p:tgtEl>
                                        <p:attrNameLst>
                                          <p:attrName>ppt_x</p:attrName>
                                        </p:attrNameLst>
                                      </p:cBhvr>
                                      <p:tavLst>
                                        <p:tav tm="0">
                                          <p:val>
                                            <p:strVal val="#ppt_x"/>
                                          </p:val>
                                        </p:tav>
                                        <p:tav tm="100000">
                                          <p:val>
                                            <p:strVal val="#ppt_x"/>
                                          </p:val>
                                        </p:tav>
                                      </p:tavLst>
                                    </p:anim>
                                    <p:anim calcmode="lin" valueType="num">
                                      <p:cBhvr>
                                        <p:cTn id="16" dur="1000" fill="hold"/>
                                        <p:tgtEl>
                                          <p:spTgt spid="970757"/>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70818"/>
                                        </p:tgtEl>
                                        <p:attrNameLst>
                                          <p:attrName>style.visibility</p:attrName>
                                        </p:attrNameLst>
                                      </p:cBhvr>
                                      <p:to>
                                        <p:strVal val="visible"/>
                                      </p:to>
                                    </p:set>
                                    <p:animEffect transition="in" filter="fade">
                                      <p:cBhvr>
                                        <p:cTn id="93" dur="750"/>
                                        <p:tgtEl>
                                          <p:spTgt spid="970818"/>
                                        </p:tgtEl>
                                      </p:cBhvr>
                                    </p:animEffect>
                                    <p:anim calcmode="lin" valueType="num">
                                      <p:cBhvr>
                                        <p:cTn id="94" dur="750" fill="hold"/>
                                        <p:tgtEl>
                                          <p:spTgt spid="970818"/>
                                        </p:tgtEl>
                                        <p:attrNameLst>
                                          <p:attrName>ppt_w</p:attrName>
                                        </p:attrNameLst>
                                      </p:cBhvr>
                                      <p:tavLst>
                                        <p:tav tm="0" fmla="#ppt_w*sin(2.5*pi*$)">
                                          <p:val>
                                            <p:fltVal val="0"/>
                                          </p:val>
                                        </p:tav>
                                        <p:tav tm="100000">
                                          <p:val>
                                            <p:fltVal val="1"/>
                                          </p:val>
                                        </p:tav>
                                      </p:tavLst>
                                    </p:anim>
                                    <p:anim calcmode="lin" valueType="num">
                                      <p:cBhvr>
                                        <p:cTn id="95" dur="750" fill="hold"/>
                                        <p:tgtEl>
                                          <p:spTgt spid="970818"/>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70819"/>
                                        </p:tgtEl>
                                        <p:attrNameLst>
                                          <p:attrName>style.visibility</p:attrName>
                                        </p:attrNameLst>
                                      </p:cBhvr>
                                      <p:to>
                                        <p:strVal val="visible"/>
                                      </p:to>
                                    </p:set>
                                    <p:anim calcmode="lin" valueType="num">
                                      <p:cBhvr>
                                        <p:cTn id="99" dur="2000" fill="hold"/>
                                        <p:tgtEl>
                                          <p:spTgt spid="970819"/>
                                        </p:tgtEl>
                                        <p:attrNameLst>
                                          <p:attrName>ppt_w</p:attrName>
                                        </p:attrNameLst>
                                      </p:cBhvr>
                                      <p:tavLst>
                                        <p:tav tm="0">
                                          <p:val>
                                            <p:fltVal val="0"/>
                                          </p:val>
                                        </p:tav>
                                        <p:tav tm="100000">
                                          <p:val>
                                            <p:strVal val="#ppt_w"/>
                                          </p:val>
                                        </p:tav>
                                      </p:tavLst>
                                    </p:anim>
                                    <p:anim calcmode="lin" valueType="num">
                                      <p:cBhvr>
                                        <p:cTn id="100" dur="2000" fill="hold"/>
                                        <p:tgtEl>
                                          <p:spTgt spid="970819"/>
                                        </p:tgtEl>
                                        <p:attrNameLst>
                                          <p:attrName>ppt_h</p:attrName>
                                        </p:attrNameLst>
                                      </p:cBhvr>
                                      <p:tavLst>
                                        <p:tav tm="0">
                                          <p:val>
                                            <p:fltVal val="0"/>
                                          </p:val>
                                        </p:tav>
                                        <p:tav tm="100000">
                                          <p:val>
                                            <p:strVal val="#ppt_h"/>
                                          </p:val>
                                        </p:tav>
                                      </p:tavLst>
                                    </p:anim>
                                    <p:anim calcmode="lin" valueType="num">
                                      <p:cBhvr>
                                        <p:cTn id="101" dur="2000" fill="hold"/>
                                        <p:tgtEl>
                                          <p:spTgt spid="970819"/>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70819"/>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70822"/>
                                        </p:tgtEl>
                                        <p:attrNameLst>
                                          <p:attrName>style.visibility</p:attrName>
                                        </p:attrNameLst>
                                      </p:cBhvr>
                                      <p:to>
                                        <p:strVal val="visible"/>
                                      </p:to>
                                    </p:set>
                                    <p:animEffect transition="in" filter="wipe(left)">
                                      <p:cBhvr>
                                        <p:cTn id="106" dur="3000"/>
                                        <p:tgtEl>
                                          <p:spTgt spid="9708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0757" grpId="0"/>
      <p:bldP spid="970818" grpId="0"/>
      <p:bldP spid="970822"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 Signal Handling</a:t>
            </a:r>
          </a:p>
        </p:txBody>
      </p:sp>
      <p:sp>
        <p:nvSpPr>
          <p:cNvPr id="2" name="文本框 1"/>
          <p:cNvSpPr txBox="1"/>
          <p:nvPr/>
        </p:nvSpPr>
        <p:spPr>
          <a:xfrm>
            <a:off x="770583" y="1125538"/>
            <a:ext cx="11017224" cy="3785652"/>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There are signals which can not be caught by the program but there is a following list of signals which you can catch in your program and can take appropriate actions based on the signal. These signals are defined in C++ header file &lt;</a:t>
            </a:r>
            <a:r>
              <a:rPr lang="en-US" altLang="zh-CN" dirty="0" err="1"/>
              <a:t>csignal</a:t>
            </a:r>
            <a:r>
              <a:rPr lang="en-US" altLang="zh-CN" dirty="0"/>
              <a:t>&gt;.</a:t>
            </a:r>
          </a:p>
          <a:p>
            <a:pPr marL="342900" indent="-342900">
              <a:buFont typeface="Wingdings" panose="05000000000000000000" pitchFamily="2" charset="2"/>
              <a:buChar char="l"/>
            </a:pPr>
            <a:r>
              <a:rPr lang="en-US" altLang="zh-CN" dirty="0" smtClean="0"/>
              <a:t>The </a:t>
            </a:r>
            <a:r>
              <a:rPr lang="en-US" altLang="zh-CN" dirty="0"/>
              <a:t>signal() </a:t>
            </a:r>
            <a:r>
              <a:rPr lang="en-US" altLang="zh-CN" dirty="0" smtClean="0"/>
              <a:t>Function</a:t>
            </a:r>
          </a:p>
          <a:p>
            <a:r>
              <a:rPr lang="en-US" altLang="zh-CN" dirty="0" smtClean="0"/>
              <a:t>       </a:t>
            </a:r>
            <a:r>
              <a:rPr lang="en-US" altLang="zh-CN" dirty="0" smtClean="0">
                <a:solidFill>
                  <a:srgbClr val="FF0000"/>
                </a:solidFill>
              </a:rPr>
              <a:t>void </a:t>
            </a:r>
            <a:r>
              <a:rPr lang="en-US" altLang="zh-CN" dirty="0">
                <a:solidFill>
                  <a:srgbClr val="FF0000"/>
                </a:solidFill>
              </a:rPr>
              <a:t>(*signal (</a:t>
            </a:r>
            <a:r>
              <a:rPr lang="en-US" altLang="zh-CN" dirty="0" err="1">
                <a:solidFill>
                  <a:srgbClr val="FF0000"/>
                </a:solidFill>
              </a:rPr>
              <a:t>int</a:t>
            </a:r>
            <a:r>
              <a:rPr lang="en-US" altLang="zh-CN" dirty="0">
                <a:solidFill>
                  <a:srgbClr val="FF0000"/>
                </a:solidFill>
              </a:rPr>
              <a:t> sig, void (*</a:t>
            </a:r>
            <a:r>
              <a:rPr lang="en-US" altLang="zh-CN" dirty="0" err="1">
                <a:solidFill>
                  <a:srgbClr val="FF0000"/>
                </a:solidFill>
              </a:rPr>
              <a:t>func</a:t>
            </a:r>
            <a:r>
              <a:rPr lang="en-US" altLang="zh-CN" dirty="0">
                <a:solidFill>
                  <a:srgbClr val="FF0000"/>
                </a:solidFill>
              </a:rPr>
              <a:t>)(</a:t>
            </a:r>
            <a:r>
              <a:rPr lang="en-US" altLang="zh-CN" dirty="0" err="1">
                <a:solidFill>
                  <a:srgbClr val="FF0000"/>
                </a:solidFill>
              </a:rPr>
              <a:t>int</a:t>
            </a:r>
            <a:r>
              <a:rPr lang="en-US" altLang="zh-CN" dirty="0">
                <a:solidFill>
                  <a:srgbClr val="FF0000"/>
                </a:solidFill>
              </a:rPr>
              <a:t>)))(</a:t>
            </a:r>
            <a:r>
              <a:rPr lang="en-US" altLang="zh-CN" dirty="0" err="1">
                <a:solidFill>
                  <a:srgbClr val="FF0000"/>
                </a:solidFill>
              </a:rPr>
              <a:t>int</a:t>
            </a:r>
            <a:r>
              <a:rPr lang="en-US" altLang="zh-CN" dirty="0" smtClean="0">
                <a:solidFill>
                  <a:srgbClr val="FF0000"/>
                </a:solidFill>
              </a:rPr>
              <a:t>);</a:t>
            </a:r>
          </a:p>
          <a:p>
            <a:pPr marL="342900" indent="-342900">
              <a:buFont typeface="Wingdings" panose="05000000000000000000" pitchFamily="2" charset="2"/>
              <a:buChar char="l"/>
            </a:pPr>
            <a:endParaRPr lang="en-US" altLang="zh-CN" dirty="0"/>
          </a:p>
          <a:p>
            <a:r>
              <a:rPr lang="en-US" altLang="zh-CN" dirty="0"/>
              <a:t>Keeping it simple, this function receives two arguments: first argument as an integer which represents signal number and second argument as a pointer to the signal-handling function.</a:t>
            </a:r>
            <a:endParaRPr lang="en-US" altLang="zh-CN" dirty="0" smtClean="0"/>
          </a:p>
        </p:txBody>
      </p:sp>
    </p:spTree>
    <p:extLst>
      <p:ext uri="{BB962C8B-B14F-4D97-AF65-F5344CB8AC3E}">
        <p14:creationId xmlns:p14="http://schemas.microsoft.com/office/powerpoint/2010/main" val="174150410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 Signal Handling</a:t>
            </a:r>
          </a:p>
        </p:txBody>
      </p:sp>
      <p:sp>
        <p:nvSpPr>
          <p:cNvPr id="2" name="文本框 1"/>
          <p:cNvSpPr txBox="1"/>
          <p:nvPr/>
        </p:nvSpPr>
        <p:spPr>
          <a:xfrm>
            <a:off x="770583" y="1125538"/>
            <a:ext cx="11017224" cy="830997"/>
          </a:xfrm>
          <a:prstGeom prst="rect">
            <a:avLst/>
          </a:prstGeom>
          <a:noFill/>
        </p:spPr>
        <p:txBody>
          <a:bodyPr wrap="square" rtlCol="0">
            <a:spAutoFit/>
          </a:bodyPr>
          <a:lstStyle/>
          <a:p>
            <a:endParaRPr lang="en-US" altLang="zh-CN" dirty="0"/>
          </a:p>
          <a:p>
            <a:endParaRPr lang="en-US" altLang="zh-CN" dirty="0" smtClean="0"/>
          </a:p>
        </p:txBody>
      </p:sp>
      <p:sp>
        <p:nvSpPr>
          <p:cNvPr id="6" name="Rectangle 3"/>
          <p:cNvSpPr>
            <a:spLocks noChangeArrowheads="1"/>
          </p:cNvSpPr>
          <p:nvPr/>
        </p:nvSpPr>
        <p:spPr bwMode="auto">
          <a:xfrm>
            <a:off x="482551" y="606813"/>
            <a:ext cx="8352928" cy="54630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csignal</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void</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signalHandler</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signum</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"Interrupt signal ("</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signum</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received.\n"</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zh-CN" sz="1600" dirty="0">
              <a:solidFill>
                <a:srgbClr val="000000"/>
              </a:solidFill>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cleanup and close up stuff here  </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terminate program  </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exit</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signum</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register signal SIGINT and signal handler  </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signal</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SIGINT</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signalHandler</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while</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1</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"Going to sleep...."</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sleep</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1</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return</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6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1600" b="0" i="0" u="none" strike="noStrike" cap="none" normalizeH="0" baseline="0" dirty="0" smtClean="0">
                <a:ln>
                  <a:noFill/>
                </a:ln>
                <a:solidFill>
                  <a:schemeClr val="tx1"/>
                </a:solidFill>
                <a:effectLst/>
              </a:rPr>
              <a:t> </a:t>
            </a:r>
          </a:p>
        </p:txBody>
      </p:sp>
    </p:spTree>
    <p:extLst>
      <p:ext uri="{BB962C8B-B14F-4D97-AF65-F5344CB8AC3E}">
        <p14:creationId xmlns:p14="http://schemas.microsoft.com/office/powerpoint/2010/main" val="1927135539"/>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 Signal Handling</a:t>
            </a:r>
          </a:p>
        </p:txBody>
      </p:sp>
      <p:sp>
        <p:nvSpPr>
          <p:cNvPr id="2" name="文本框 1"/>
          <p:cNvSpPr txBox="1"/>
          <p:nvPr/>
        </p:nvSpPr>
        <p:spPr>
          <a:xfrm>
            <a:off x="521084" y="1341562"/>
            <a:ext cx="11017224" cy="3046988"/>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When the above code is compiled and executed, it produces the following result </a:t>
            </a:r>
            <a:r>
              <a:rPr lang="en-US" altLang="zh-CN" dirty="0" smtClean="0"/>
              <a:t>−</a:t>
            </a:r>
          </a:p>
          <a:p>
            <a:r>
              <a:rPr lang="en-US" altLang="zh-CN" dirty="0">
                <a:latin typeface="Courier New" panose="02070309020205020404" pitchFamily="49" charset="0"/>
                <a:cs typeface="Courier New" panose="02070309020205020404" pitchFamily="49" charset="0"/>
              </a:rPr>
              <a:t>Going to sleep</a:t>
            </a:r>
            <a:r>
              <a:rPr lang="en-US" altLang="zh-CN" dirty="0" smtClean="0">
                <a:latin typeface="Courier New" panose="02070309020205020404" pitchFamily="49" charset="0"/>
                <a:cs typeface="Courier New" panose="02070309020205020404" pitchFamily="49" charset="0"/>
              </a:rPr>
              <a:t>....</a:t>
            </a:r>
          </a:p>
          <a:p>
            <a:r>
              <a:rPr lang="en-US" altLang="zh-CN" dirty="0" smtClean="0">
                <a:latin typeface="Courier New" panose="02070309020205020404" pitchFamily="49" charset="0"/>
                <a:cs typeface="Courier New" panose="02070309020205020404" pitchFamily="49" charset="0"/>
              </a:rPr>
              <a:t>Going </a:t>
            </a:r>
            <a:r>
              <a:rPr lang="en-US" altLang="zh-CN" dirty="0">
                <a:latin typeface="Courier New" panose="02070309020205020404" pitchFamily="49" charset="0"/>
                <a:cs typeface="Courier New" panose="02070309020205020404" pitchFamily="49" charset="0"/>
              </a:rPr>
              <a:t>to sleep</a:t>
            </a:r>
            <a:r>
              <a:rPr lang="en-US" altLang="zh-CN" dirty="0" smtClean="0">
                <a:latin typeface="Courier New" panose="02070309020205020404" pitchFamily="49" charset="0"/>
                <a:cs typeface="Courier New" panose="02070309020205020404" pitchFamily="49" charset="0"/>
              </a:rPr>
              <a:t>....</a:t>
            </a:r>
          </a:p>
          <a:p>
            <a:r>
              <a:rPr lang="en-US" altLang="zh-CN" dirty="0" smtClean="0">
                <a:latin typeface="Courier New" panose="02070309020205020404" pitchFamily="49" charset="0"/>
                <a:cs typeface="Courier New" panose="02070309020205020404" pitchFamily="49" charset="0"/>
              </a:rPr>
              <a:t>Going </a:t>
            </a:r>
            <a:r>
              <a:rPr lang="en-US" altLang="zh-CN" dirty="0">
                <a:latin typeface="Courier New" panose="02070309020205020404" pitchFamily="49" charset="0"/>
                <a:cs typeface="Courier New" panose="02070309020205020404" pitchFamily="49" charset="0"/>
              </a:rPr>
              <a:t>to sleep</a:t>
            </a:r>
            <a:r>
              <a:rPr lang="en-US" altLang="zh-CN" dirty="0" smtClean="0">
                <a:latin typeface="Courier New" panose="02070309020205020404" pitchFamily="49" charset="0"/>
                <a:cs typeface="Courier New" panose="02070309020205020404" pitchFamily="49" charset="0"/>
              </a:rPr>
              <a:t>....</a:t>
            </a:r>
          </a:p>
          <a:p>
            <a:r>
              <a:rPr lang="en-US" altLang="zh-CN" dirty="0" smtClean="0">
                <a:latin typeface="Courier New" panose="02070309020205020404" pitchFamily="49" charset="0"/>
                <a:ea typeface="等线" panose="02010600030101010101" pitchFamily="2" charset="-122"/>
                <a:cs typeface="Courier New" panose="02070309020205020404" pitchFamily="49" charset="0"/>
              </a:rPr>
              <a:t>Interrupt </a:t>
            </a:r>
            <a:r>
              <a:rPr lang="en-US" altLang="zh-CN" dirty="0">
                <a:latin typeface="Courier New" panose="02070309020205020404" pitchFamily="49" charset="0"/>
                <a:ea typeface="等线" panose="02010600030101010101" pitchFamily="2" charset="-122"/>
                <a:cs typeface="Courier New" panose="02070309020205020404" pitchFamily="49" charset="0"/>
              </a:rPr>
              <a:t>signal (2) received.</a:t>
            </a:r>
            <a:r>
              <a:rPr lang="en-US" altLang="zh-CN" sz="800" dirty="0"/>
              <a:t> </a:t>
            </a:r>
            <a:endParaRPr lang="en-US" altLang="zh-CN" sz="4000" dirty="0"/>
          </a:p>
          <a:p>
            <a:pPr marL="342900" indent="-342900">
              <a:buFont typeface="Wingdings" panose="05000000000000000000" pitchFamily="2" charset="2"/>
              <a:buChar char="l"/>
            </a:pPr>
            <a:endParaRPr lang="en-US" altLang="zh-CN" dirty="0"/>
          </a:p>
          <a:p>
            <a:endParaRPr lang="en-US" altLang="zh-CN" dirty="0" smtClean="0"/>
          </a:p>
        </p:txBody>
      </p:sp>
    </p:spTree>
    <p:extLst>
      <p:ext uri="{BB962C8B-B14F-4D97-AF65-F5344CB8AC3E}">
        <p14:creationId xmlns:p14="http://schemas.microsoft.com/office/powerpoint/2010/main" val="3665637490"/>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 Signal Handling</a:t>
            </a:r>
          </a:p>
        </p:txBody>
      </p:sp>
      <p:sp>
        <p:nvSpPr>
          <p:cNvPr id="2" name="文本框 1"/>
          <p:cNvSpPr txBox="1"/>
          <p:nvPr/>
        </p:nvSpPr>
        <p:spPr>
          <a:xfrm>
            <a:off x="770583" y="1125538"/>
            <a:ext cx="11017224" cy="2677656"/>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The raise() Function</a:t>
            </a:r>
          </a:p>
          <a:p>
            <a:r>
              <a:rPr lang="en-US" altLang="zh-CN" dirty="0"/>
              <a:t>You can generate signals by function </a:t>
            </a:r>
            <a:r>
              <a:rPr lang="en-US" altLang="zh-CN" b="1" dirty="0"/>
              <a:t>raise()</a:t>
            </a:r>
            <a:r>
              <a:rPr lang="en-US" altLang="zh-CN" dirty="0"/>
              <a:t>, which takes an integer signal number as an argument and has the following syntax</a:t>
            </a:r>
            <a:r>
              <a:rPr lang="en-US" altLang="zh-CN" dirty="0" smtClean="0"/>
              <a:t>.</a:t>
            </a:r>
          </a:p>
          <a:p>
            <a:r>
              <a:rPr lang="en-US" altLang="zh-CN" dirty="0" err="1">
                <a:solidFill>
                  <a:srgbClr val="FF0000"/>
                </a:solidFill>
              </a:rPr>
              <a:t>int</a:t>
            </a:r>
            <a:r>
              <a:rPr lang="en-US" altLang="zh-CN" dirty="0">
                <a:solidFill>
                  <a:srgbClr val="FF0000"/>
                </a:solidFill>
              </a:rPr>
              <a:t> raise (signal sig</a:t>
            </a:r>
            <a:r>
              <a:rPr lang="en-US" altLang="zh-CN" dirty="0" smtClean="0">
                <a:solidFill>
                  <a:srgbClr val="FF0000"/>
                </a:solidFill>
              </a:rPr>
              <a:t>);</a:t>
            </a:r>
          </a:p>
          <a:p>
            <a:pPr marL="342900" indent="-342900">
              <a:buFont typeface="Wingdings" panose="05000000000000000000" pitchFamily="2" charset="2"/>
              <a:buChar char="l"/>
            </a:pPr>
            <a:r>
              <a:rPr lang="en-US" altLang="zh-CN" dirty="0"/>
              <a:t>Here, </a:t>
            </a:r>
            <a:r>
              <a:rPr lang="zh-CN" altLang="zh-CN" b="1" dirty="0"/>
              <a:t>sig</a:t>
            </a:r>
            <a:r>
              <a:rPr lang="zh-CN" altLang="zh-CN" dirty="0"/>
              <a:t> is the signal number to send any of the signals: SIGINT, SIGABRT, SIGFPE, SIGILL, SIGSEGV, SIGTERM, SIGHUP. Following is the example where we raise a signal internally using raise() function as follows −</a:t>
            </a:r>
            <a:endParaRPr lang="en-US" altLang="zh-CN" dirty="0" smtClean="0">
              <a:solidFill>
                <a:srgbClr val="FF0000"/>
              </a:solidFill>
            </a:endParaRPr>
          </a:p>
        </p:txBody>
      </p:sp>
    </p:spTree>
    <p:extLst>
      <p:ext uri="{BB962C8B-B14F-4D97-AF65-F5344CB8AC3E}">
        <p14:creationId xmlns:p14="http://schemas.microsoft.com/office/powerpoint/2010/main" val="362070031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197785" y="630291"/>
            <a:ext cx="11815367" cy="587806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en-US" altLang="zh-CN" sz="2400" b="0" dirty="0" err="1"/>
              <a:t>static_cast</a:t>
            </a:r>
            <a:r>
              <a:rPr lang="en-US" altLang="zh-CN" sz="2400" b="0" dirty="0"/>
              <a:t> </a:t>
            </a:r>
            <a:r>
              <a:rPr lang="zh-CN" altLang="en-US" sz="2400" b="0" dirty="0"/>
              <a:t>用法示例如下</a:t>
            </a:r>
            <a:r>
              <a:rPr lang="zh-CN" altLang="en-US" sz="2400" b="0" dirty="0" smtClean="0"/>
              <a:t>：</a:t>
            </a:r>
            <a:endParaRPr lang="en-US" altLang="zh-CN" sz="2400" b="0" dirty="0" smtClean="0"/>
          </a:p>
          <a:p>
            <a:pPr marL="0" indent="0">
              <a:buNone/>
            </a:pPr>
            <a:r>
              <a:rPr lang="en-US" altLang="zh-CN" sz="1400" b="0" dirty="0"/>
              <a:t>#include &lt;</a:t>
            </a:r>
            <a:r>
              <a:rPr lang="en-US" altLang="zh-CN" sz="1400" b="0" dirty="0" err="1"/>
              <a:t>iostream</a:t>
            </a:r>
            <a:r>
              <a:rPr lang="en-US" altLang="zh-CN" sz="1400" b="0" dirty="0"/>
              <a:t>&gt;</a:t>
            </a:r>
          </a:p>
          <a:p>
            <a:pPr marL="0" indent="0">
              <a:buNone/>
            </a:pPr>
            <a:r>
              <a:rPr lang="en-US" altLang="zh-CN" sz="1400" dirty="0"/>
              <a:t>u</a:t>
            </a:r>
            <a:r>
              <a:rPr lang="en-US" altLang="zh-CN" sz="1400" dirty="0">
                <a:hlinkClick r:id="rId3"/>
              </a:rPr>
              <a:t>sin</a:t>
            </a:r>
            <a:r>
              <a:rPr lang="en-US" altLang="zh-CN" sz="1400" dirty="0"/>
              <a:t>g</a:t>
            </a:r>
            <a:r>
              <a:rPr lang="en-US" altLang="zh-CN" sz="1400" b="0" dirty="0"/>
              <a:t> </a:t>
            </a:r>
            <a:r>
              <a:rPr lang="en-US" altLang="zh-CN" sz="1400" dirty="0"/>
              <a:t>namespace</a:t>
            </a:r>
            <a:r>
              <a:rPr lang="en-US" altLang="zh-CN" sz="1400" b="0" dirty="0"/>
              <a:t> </a:t>
            </a:r>
            <a:r>
              <a:rPr lang="en-US" altLang="zh-CN" sz="1400" b="0" dirty="0" err="1"/>
              <a:t>std</a:t>
            </a:r>
            <a:r>
              <a:rPr lang="en-US" altLang="zh-CN" sz="1400" b="0" dirty="0"/>
              <a:t>;</a:t>
            </a:r>
          </a:p>
          <a:p>
            <a:pPr marL="0" indent="0">
              <a:buNone/>
            </a:pPr>
            <a:r>
              <a:rPr lang="en-US" altLang="zh-CN" sz="1400" dirty="0"/>
              <a:t>class</a:t>
            </a:r>
            <a:r>
              <a:rPr lang="en-US" altLang="zh-CN" sz="1400" b="0" dirty="0"/>
              <a:t> A</a:t>
            </a:r>
          </a:p>
          <a:p>
            <a:pPr marL="0" indent="0">
              <a:buNone/>
            </a:pPr>
            <a:r>
              <a:rPr lang="en-US" altLang="zh-CN" sz="1400" b="0" dirty="0"/>
              <a:t>{</a:t>
            </a:r>
          </a:p>
          <a:p>
            <a:pPr marL="0" indent="0">
              <a:buNone/>
            </a:pPr>
            <a:r>
              <a:rPr lang="en-US" altLang="zh-CN" sz="1400" dirty="0"/>
              <a:t>public</a:t>
            </a:r>
            <a:r>
              <a:rPr lang="en-US" altLang="zh-CN" sz="1400" b="0" dirty="0"/>
              <a:t>:</a:t>
            </a:r>
          </a:p>
          <a:p>
            <a:pPr marL="0" indent="0">
              <a:buNone/>
            </a:pPr>
            <a:r>
              <a:rPr lang="en-US" altLang="zh-CN" sz="1400" dirty="0" smtClean="0"/>
              <a:t>        operator</a:t>
            </a:r>
            <a:r>
              <a:rPr lang="en-US" altLang="zh-CN" sz="1400" b="0" dirty="0" smtClean="0"/>
              <a:t> </a:t>
            </a:r>
            <a:r>
              <a:rPr lang="en-US" altLang="zh-CN" sz="1400" b="0" dirty="0" err="1"/>
              <a:t>int</a:t>
            </a:r>
            <a:r>
              <a:rPr lang="en-US" altLang="zh-CN" sz="1400" b="0" dirty="0"/>
              <a:t>() { </a:t>
            </a:r>
            <a:r>
              <a:rPr lang="en-US" altLang="zh-CN" sz="1400" dirty="0"/>
              <a:t>return</a:t>
            </a:r>
            <a:r>
              <a:rPr lang="en-US" altLang="zh-CN" sz="1400" b="0" dirty="0"/>
              <a:t> 1; }</a:t>
            </a:r>
          </a:p>
          <a:p>
            <a:pPr marL="0" indent="0">
              <a:buNone/>
            </a:pPr>
            <a:r>
              <a:rPr lang="en-US" altLang="zh-CN" sz="1400" dirty="0" smtClean="0"/>
              <a:t>        operator</a:t>
            </a:r>
            <a:r>
              <a:rPr lang="en-US" altLang="zh-CN" sz="1400" b="0" dirty="0" smtClean="0"/>
              <a:t> </a:t>
            </a:r>
            <a:r>
              <a:rPr lang="en-US" altLang="zh-CN" sz="1400" b="0" dirty="0"/>
              <a:t>char*() { </a:t>
            </a:r>
            <a:r>
              <a:rPr lang="en-US" altLang="zh-CN" sz="1400" dirty="0"/>
              <a:t>return</a:t>
            </a:r>
            <a:r>
              <a:rPr lang="en-US" altLang="zh-CN" sz="1400" b="0" dirty="0"/>
              <a:t> NULL; }</a:t>
            </a:r>
          </a:p>
          <a:p>
            <a:pPr marL="0" indent="0">
              <a:buNone/>
            </a:pPr>
            <a:r>
              <a:rPr lang="en-US" altLang="zh-CN" sz="1400" b="0" dirty="0"/>
              <a:t>};</a:t>
            </a:r>
          </a:p>
          <a:p>
            <a:pPr marL="0" indent="0">
              <a:buNone/>
            </a:pPr>
            <a:r>
              <a:rPr lang="en-US" altLang="zh-CN" sz="1400" b="0" dirty="0" err="1"/>
              <a:t>int</a:t>
            </a:r>
            <a:r>
              <a:rPr lang="en-US" altLang="zh-CN" sz="1400" b="0" dirty="0"/>
              <a:t> main()</a:t>
            </a:r>
          </a:p>
          <a:p>
            <a:pPr marL="0" indent="0">
              <a:buNone/>
            </a:pPr>
            <a:r>
              <a:rPr lang="en-US" altLang="zh-CN" sz="1400" b="0" dirty="0"/>
              <a:t>{</a:t>
            </a:r>
          </a:p>
          <a:p>
            <a:pPr marL="0" indent="0">
              <a:buNone/>
            </a:pPr>
            <a:r>
              <a:rPr lang="en-US" altLang="zh-CN" sz="1400" b="0" dirty="0" smtClean="0"/>
              <a:t>       A </a:t>
            </a:r>
            <a:r>
              <a:rPr lang="en-US" altLang="zh-CN" sz="1400" b="0" dirty="0" err="1"/>
              <a:t>a</a:t>
            </a:r>
            <a:r>
              <a:rPr lang="en-US" altLang="zh-CN" sz="1400" b="0" dirty="0"/>
              <a:t>;</a:t>
            </a:r>
          </a:p>
          <a:p>
            <a:pPr marL="0" indent="0">
              <a:buNone/>
            </a:pPr>
            <a:r>
              <a:rPr lang="en-US" altLang="zh-CN" sz="1400" b="0" dirty="0"/>
              <a:t> </a:t>
            </a:r>
            <a:r>
              <a:rPr lang="en-US" altLang="zh-CN" sz="1400" b="0" dirty="0" smtClean="0"/>
              <a:t>      </a:t>
            </a:r>
            <a:r>
              <a:rPr lang="en-US" altLang="zh-CN" sz="1400" b="0" dirty="0" err="1" smtClean="0"/>
              <a:t>int</a:t>
            </a:r>
            <a:r>
              <a:rPr lang="en-US" altLang="zh-CN" sz="1400" b="0" dirty="0" smtClean="0"/>
              <a:t> </a:t>
            </a:r>
            <a:r>
              <a:rPr lang="en-US" altLang="zh-CN" sz="1400" b="0" dirty="0"/>
              <a:t>n;</a:t>
            </a:r>
          </a:p>
          <a:p>
            <a:pPr marL="0" indent="0">
              <a:buNone/>
            </a:pPr>
            <a:r>
              <a:rPr lang="en-US" altLang="zh-CN" sz="1400" b="0" dirty="0" smtClean="0"/>
              <a:t>       char</a:t>
            </a:r>
            <a:r>
              <a:rPr lang="en-US" altLang="zh-CN" sz="1400" b="0" dirty="0"/>
              <a:t>* p = "New Dragon Inn";</a:t>
            </a:r>
          </a:p>
          <a:p>
            <a:pPr marL="0" indent="0">
              <a:buNone/>
            </a:pPr>
            <a:r>
              <a:rPr lang="en-US" altLang="zh-CN" sz="1400" b="0" dirty="0"/>
              <a:t>  </a:t>
            </a:r>
            <a:r>
              <a:rPr lang="en-US" altLang="zh-CN" sz="1400" b="0" dirty="0" smtClean="0"/>
              <a:t>     n </a:t>
            </a:r>
            <a:r>
              <a:rPr lang="en-US" altLang="zh-CN" sz="1400" b="0" dirty="0"/>
              <a:t>= </a:t>
            </a:r>
            <a:r>
              <a:rPr lang="en-US" altLang="zh-CN" sz="1400" dirty="0" err="1"/>
              <a:t>static_cast</a:t>
            </a:r>
            <a:r>
              <a:rPr lang="en-US" altLang="zh-CN" sz="1400" b="0" dirty="0"/>
              <a:t> &lt;</a:t>
            </a:r>
            <a:r>
              <a:rPr lang="en-US" altLang="zh-CN" sz="1400" b="0" dirty="0" err="1"/>
              <a:t>int</a:t>
            </a:r>
            <a:r>
              <a:rPr lang="en-US" altLang="zh-CN" sz="1400" b="0" dirty="0"/>
              <a:t>&gt; (3.14); // n </a:t>
            </a:r>
            <a:r>
              <a:rPr lang="zh-CN" altLang="en-US" sz="1400" b="0" dirty="0"/>
              <a:t>的值变为 </a:t>
            </a:r>
            <a:r>
              <a:rPr lang="en-US" altLang="zh-CN" sz="1400" b="0" dirty="0"/>
              <a:t>3</a:t>
            </a:r>
            <a:endParaRPr lang="zh-CN" altLang="en-US" sz="1400" b="0" dirty="0"/>
          </a:p>
          <a:p>
            <a:pPr marL="0" indent="0">
              <a:buNone/>
            </a:pPr>
            <a:r>
              <a:rPr lang="en-US" altLang="zh-CN" sz="1400" b="0" dirty="0" smtClean="0"/>
              <a:t>       n </a:t>
            </a:r>
            <a:r>
              <a:rPr lang="en-US" altLang="zh-CN" sz="1400" b="0" dirty="0"/>
              <a:t>= </a:t>
            </a:r>
            <a:r>
              <a:rPr lang="en-US" altLang="zh-CN" sz="1400" dirty="0" err="1"/>
              <a:t>static_cast</a:t>
            </a:r>
            <a:r>
              <a:rPr lang="en-US" altLang="zh-CN" sz="1400" b="0" dirty="0"/>
              <a:t> &lt;</a:t>
            </a:r>
            <a:r>
              <a:rPr lang="en-US" altLang="zh-CN" sz="1400" b="0" dirty="0" err="1"/>
              <a:t>int</a:t>
            </a:r>
            <a:r>
              <a:rPr lang="en-US" altLang="zh-CN" sz="1400" b="0" dirty="0"/>
              <a:t>&gt; (a); //</a:t>
            </a:r>
            <a:r>
              <a:rPr lang="zh-CN" altLang="en-US" sz="1400" b="0" dirty="0"/>
              <a:t>调用 </a:t>
            </a:r>
            <a:r>
              <a:rPr lang="en-US" altLang="zh-CN" sz="1400" b="0" dirty="0" err="1"/>
              <a:t>a.operator</a:t>
            </a:r>
            <a:r>
              <a:rPr lang="en-US" altLang="zh-CN" sz="1400" b="0" dirty="0"/>
              <a:t> </a:t>
            </a:r>
            <a:r>
              <a:rPr lang="en-US" altLang="zh-CN" sz="1400" b="0" dirty="0" err="1"/>
              <a:t>int</a:t>
            </a:r>
            <a:r>
              <a:rPr lang="zh-CN" altLang="en-US" sz="1400" b="0" dirty="0"/>
              <a:t>，</a:t>
            </a:r>
            <a:r>
              <a:rPr lang="en-US" altLang="zh-CN" sz="1400" b="0" dirty="0"/>
              <a:t>n </a:t>
            </a:r>
            <a:r>
              <a:rPr lang="zh-CN" altLang="en-US" sz="1400" b="0" dirty="0"/>
              <a:t>的值变为 </a:t>
            </a:r>
            <a:r>
              <a:rPr lang="en-US" altLang="zh-CN" sz="1400" b="0" dirty="0"/>
              <a:t>1</a:t>
            </a:r>
            <a:endParaRPr lang="zh-CN" altLang="en-US" sz="1400" b="0" dirty="0"/>
          </a:p>
          <a:p>
            <a:pPr marL="0" indent="0">
              <a:buNone/>
            </a:pPr>
            <a:r>
              <a:rPr lang="en-US" altLang="zh-CN" sz="1400" b="0" dirty="0" smtClean="0"/>
              <a:t>       p </a:t>
            </a:r>
            <a:r>
              <a:rPr lang="en-US" altLang="zh-CN" sz="1400" b="0" dirty="0"/>
              <a:t>= </a:t>
            </a:r>
            <a:r>
              <a:rPr lang="en-US" altLang="zh-CN" sz="1400" dirty="0" err="1"/>
              <a:t>static_cast</a:t>
            </a:r>
            <a:r>
              <a:rPr lang="en-US" altLang="zh-CN" sz="1400" b="0" dirty="0"/>
              <a:t> &lt;char*&gt; (a); //</a:t>
            </a:r>
            <a:r>
              <a:rPr lang="zh-CN" altLang="en-US" sz="1400" b="0" dirty="0"/>
              <a:t>调用 </a:t>
            </a:r>
            <a:r>
              <a:rPr lang="en-US" altLang="zh-CN" sz="1400" b="0" dirty="0" err="1"/>
              <a:t>a.operator</a:t>
            </a:r>
            <a:r>
              <a:rPr lang="en-US" altLang="zh-CN" sz="1400" b="0" dirty="0"/>
              <a:t> char*</a:t>
            </a:r>
            <a:r>
              <a:rPr lang="zh-CN" altLang="en-US" sz="1400" b="0" dirty="0"/>
              <a:t>，</a:t>
            </a:r>
            <a:r>
              <a:rPr lang="en-US" altLang="zh-CN" sz="1400" b="0" dirty="0"/>
              <a:t>p </a:t>
            </a:r>
            <a:r>
              <a:rPr lang="zh-CN" altLang="en-US" sz="1400" b="0" dirty="0"/>
              <a:t>的值变为 </a:t>
            </a:r>
            <a:r>
              <a:rPr lang="en-US" altLang="zh-CN" sz="1400" b="0" dirty="0"/>
              <a:t>NULL</a:t>
            </a:r>
          </a:p>
          <a:p>
            <a:pPr marL="0" indent="0">
              <a:buNone/>
            </a:pPr>
            <a:r>
              <a:rPr lang="en-US" altLang="zh-CN" sz="1400" b="0" dirty="0" smtClean="0"/>
              <a:t>       n </a:t>
            </a:r>
            <a:r>
              <a:rPr lang="en-US" altLang="zh-CN" sz="1400" b="0" dirty="0"/>
              <a:t>= </a:t>
            </a:r>
            <a:r>
              <a:rPr lang="en-US" altLang="zh-CN" sz="1400" dirty="0" err="1"/>
              <a:t>static_cast</a:t>
            </a:r>
            <a:r>
              <a:rPr lang="en-US" altLang="zh-CN" sz="1400" b="0" dirty="0"/>
              <a:t> &lt;</a:t>
            </a:r>
            <a:r>
              <a:rPr lang="en-US" altLang="zh-CN" sz="1400" b="0" dirty="0" err="1"/>
              <a:t>int</a:t>
            </a:r>
            <a:r>
              <a:rPr lang="en-US" altLang="zh-CN" sz="1400" b="0" dirty="0"/>
              <a:t>&gt; (p); //</a:t>
            </a:r>
            <a:r>
              <a:rPr lang="zh-CN" altLang="en-US" sz="1400" b="0" dirty="0"/>
              <a:t>编译错误，</a:t>
            </a:r>
            <a:r>
              <a:rPr lang="en-US" altLang="zh-CN" sz="1400" b="0" dirty="0" err="1"/>
              <a:t>static_cast</a:t>
            </a:r>
            <a:r>
              <a:rPr lang="zh-CN" altLang="en-US" sz="1400" b="0" dirty="0"/>
              <a:t>不能将指针转换成整型</a:t>
            </a:r>
          </a:p>
          <a:p>
            <a:pPr marL="0" indent="0">
              <a:buNone/>
            </a:pPr>
            <a:r>
              <a:rPr lang="en-US" altLang="zh-CN" sz="1400" b="0" dirty="0" smtClean="0"/>
              <a:t>       p </a:t>
            </a:r>
            <a:r>
              <a:rPr lang="en-US" altLang="zh-CN" sz="1400" b="0" dirty="0"/>
              <a:t>= </a:t>
            </a:r>
            <a:r>
              <a:rPr lang="en-US" altLang="zh-CN" sz="1400" dirty="0" err="1"/>
              <a:t>static_cast</a:t>
            </a:r>
            <a:r>
              <a:rPr lang="en-US" altLang="zh-CN" sz="1400" b="0" dirty="0"/>
              <a:t> &lt;char*&gt; (n); //</a:t>
            </a:r>
            <a:r>
              <a:rPr lang="zh-CN" altLang="en-US" sz="1400" b="0" dirty="0"/>
              <a:t>编译错误，</a:t>
            </a:r>
            <a:r>
              <a:rPr lang="en-US" altLang="zh-CN" sz="1400" b="0" dirty="0" err="1"/>
              <a:t>static_cast</a:t>
            </a:r>
            <a:r>
              <a:rPr lang="en-US" altLang="zh-CN" sz="1400" b="0" dirty="0"/>
              <a:t> </a:t>
            </a:r>
            <a:r>
              <a:rPr lang="zh-CN" altLang="en-US" sz="1400" b="0" dirty="0"/>
              <a:t>不能将整型转换成指针</a:t>
            </a:r>
          </a:p>
          <a:p>
            <a:pPr marL="0" indent="0">
              <a:buNone/>
            </a:pPr>
            <a:r>
              <a:rPr lang="en-US" altLang="zh-CN" sz="1400" dirty="0" smtClean="0"/>
              <a:t>       return</a:t>
            </a:r>
            <a:r>
              <a:rPr lang="en-US" altLang="zh-CN" sz="1400" b="0" dirty="0" smtClean="0"/>
              <a:t> </a:t>
            </a:r>
            <a:r>
              <a:rPr lang="en-US" altLang="zh-CN" sz="1400" b="0" dirty="0"/>
              <a:t>0;</a:t>
            </a:r>
          </a:p>
          <a:p>
            <a:pPr marL="0" indent="0">
              <a:buNone/>
            </a:pPr>
            <a:r>
              <a:rPr lang="en-US" altLang="zh-CN" sz="1400" b="0" dirty="0"/>
              <a:t>}</a:t>
            </a:r>
          </a:p>
          <a:p>
            <a:pPr marL="0">
              <a:lnSpc>
                <a:spcPct val="150000"/>
              </a:lnSpc>
              <a:spcBef>
                <a:spcPts val="0"/>
              </a:spcBef>
              <a:defRPr/>
            </a:pPr>
            <a:endParaRPr lang="zh-CN" altLang="en-US" sz="2801" b="0" kern="0" dirty="0"/>
          </a:p>
        </p:txBody>
      </p:sp>
      <p:pic>
        <p:nvPicPr>
          <p:cNvPr id="15" name="矩形 16"/>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268" y="-26590"/>
            <a:ext cx="838924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组合 15"/>
          <p:cNvGrpSpPr>
            <a:grpSpLocks/>
          </p:cNvGrpSpPr>
          <p:nvPr/>
        </p:nvGrpSpPr>
        <p:grpSpPr bwMode="auto">
          <a:xfrm>
            <a:off x="194519" y="71835"/>
            <a:ext cx="466725" cy="468313"/>
            <a:chOff x="1192404" y="608225"/>
            <a:chExt cx="1755828" cy="1759616"/>
          </a:xfrm>
        </p:grpSpPr>
        <p:grpSp>
          <p:nvGrpSpPr>
            <p:cNvPr id="17" name="组合 79"/>
            <p:cNvGrpSpPr>
              <a:grpSpLocks/>
            </p:cNvGrpSpPr>
            <p:nvPr/>
          </p:nvGrpSpPr>
          <p:grpSpPr bwMode="auto">
            <a:xfrm>
              <a:off x="1192404" y="608225"/>
              <a:ext cx="1755828" cy="1759616"/>
              <a:chOff x="6379729" y="2488774"/>
              <a:chExt cx="2513016" cy="2513016"/>
            </a:xfrm>
          </p:grpSpPr>
          <p:sp>
            <p:nvSpPr>
              <p:cNvPr id="1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20" name="任意多边形 83"/>
              <p:cNvGrpSpPr>
                <a:grpSpLocks/>
              </p:cNvGrpSpPr>
              <p:nvPr/>
            </p:nvGrpSpPr>
            <p:grpSpPr bwMode="auto">
              <a:xfrm>
                <a:off x="6397313" y="2490687"/>
                <a:ext cx="2505748" cy="2500354"/>
                <a:chOff x="1883664" y="1987296"/>
                <a:chExt cx="1322832" cy="1322832"/>
              </a:xfrm>
            </p:grpSpPr>
            <p:pic>
              <p:nvPicPr>
                <p:cNvPr id="21"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22"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23" name="TextBox 64"/>
          <p:cNvSpPr txBox="1">
            <a:spLocks noChangeArrowheads="1"/>
          </p:cNvSpPr>
          <p:nvPr/>
        </p:nvSpPr>
        <p:spPr bwMode="auto">
          <a:xfrm>
            <a:off x="875557" y="398"/>
            <a:ext cx="7743898"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000" dirty="0">
                <a:solidFill>
                  <a:schemeClr val="bg1"/>
                </a:solidFill>
                <a:latin typeface="Rockwell" pitchFamily="18" charset="0"/>
                <a:ea typeface="微软雅黑" pitchFamily="34" charset="-122"/>
              </a:rPr>
              <a:t>四种强制类型转换</a:t>
            </a:r>
            <a:r>
              <a:rPr lang="zh-CN" altLang="en-US" sz="3000" dirty="0" smtClean="0">
                <a:solidFill>
                  <a:schemeClr val="bg1"/>
                </a:solidFill>
                <a:latin typeface="Rockwell" pitchFamily="18" charset="0"/>
                <a:ea typeface="微软雅黑" pitchFamily="34" charset="-122"/>
              </a:rPr>
              <a:t>运算符</a:t>
            </a:r>
            <a:r>
              <a:rPr lang="en-US" altLang="zh-CN" sz="3000" dirty="0" smtClean="0">
                <a:solidFill>
                  <a:schemeClr val="bg1"/>
                </a:solidFill>
                <a:latin typeface="Rockwell" pitchFamily="18" charset="0"/>
                <a:ea typeface="微软雅黑" pitchFamily="34" charset="-122"/>
              </a:rPr>
              <a:t>:</a:t>
            </a:r>
            <a:r>
              <a:rPr lang="en-US" altLang="zh-CN" sz="3000" dirty="0" err="1">
                <a:solidFill>
                  <a:schemeClr val="bg1"/>
                </a:solidFill>
                <a:latin typeface="Rockwell" pitchFamily="18" charset="0"/>
                <a:ea typeface="微软雅黑" pitchFamily="34" charset="-122"/>
              </a:rPr>
              <a:t>static_cast</a:t>
            </a:r>
            <a:endParaRPr lang="en-US" altLang="zh-CN"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139072857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ppt_w</p:attrName>
                                        </p:attrNameLst>
                                      </p:cBhvr>
                                      <p:tavLst>
                                        <p:tav tm="0" fmla="#ppt_w*sin(2.5*pi*$)">
                                          <p:val>
                                            <p:fltVal val="0"/>
                                          </p:val>
                                        </p:tav>
                                        <p:tav tm="100000">
                                          <p:val>
                                            <p:fltVal val="1"/>
                                          </p:val>
                                        </p:tav>
                                      </p:tavLst>
                                    </p:anim>
                                    <p:anim calcmode="lin" valueType="num">
                                      <p:cBhvr>
                                        <p:cTn id="9" dur="1000" fill="hold"/>
                                        <p:tgtEl>
                                          <p:spTgt spid="23"/>
                                        </p:tgtEl>
                                        <p:attrNameLst>
                                          <p:attrName>ppt_h</p:attrName>
                                        </p:attrNameLst>
                                      </p:cBhvr>
                                      <p:tavLst>
                                        <p:tav tm="0">
                                          <p:val>
                                            <p:strVal val="#ppt_h"/>
                                          </p:val>
                                        </p:tav>
                                        <p:tav tm="100000">
                                          <p:val>
                                            <p:strVal val="#ppt_h"/>
                                          </p:val>
                                        </p:tav>
                                      </p:tavLst>
                                    </p:anim>
                                  </p:childTnLst>
                                </p:cTn>
                              </p:par>
                            </p:childTnLst>
                          </p:cTn>
                        </p:par>
                        <p:par>
                          <p:cTn id="10" fill="hold">
                            <p:stCondLst>
                              <p:cond delay="34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23"/>
                                        </p:tgtEl>
                                      </p:cBhvr>
                                    </p:animEffect>
                                    <p:animScale>
                                      <p:cBhvr>
                                        <p:cTn id="13"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 Signal Handling</a:t>
            </a:r>
          </a:p>
        </p:txBody>
      </p:sp>
      <p:sp>
        <p:nvSpPr>
          <p:cNvPr id="3" name="Rectangle 1"/>
          <p:cNvSpPr>
            <a:spLocks noChangeArrowheads="1"/>
          </p:cNvSpPr>
          <p:nvPr/>
        </p:nvSpPr>
        <p:spPr bwMode="auto">
          <a:xfrm>
            <a:off x="355873" y="765498"/>
            <a:ext cx="6857157" cy="564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csignal</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void</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signalHandler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signum</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"Interrupt signal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signum</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received.\n"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cleanup and close up stuff here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terminate program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exit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signum</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register signal SIGINT and signal handler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signal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SIGINT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signalHandler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while</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"Going to sleep...."</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if</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3</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raise</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SIGINT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sleep</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1</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return</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4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1400" b="0" i="0" u="none" strike="noStrike" cap="none" normalizeH="0" baseline="0" dirty="0" smtClean="0">
                <a:ln>
                  <a:noFill/>
                </a:ln>
                <a:solidFill>
                  <a:schemeClr val="tx1"/>
                </a:solidFill>
                <a:effectLst/>
              </a:rPr>
              <a:t> </a:t>
            </a:r>
          </a:p>
        </p:txBody>
      </p:sp>
      <p:sp>
        <p:nvSpPr>
          <p:cNvPr id="5" name="文本框 4"/>
          <p:cNvSpPr txBox="1"/>
          <p:nvPr/>
        </p:nvSpPr>
        <p:spPr>
          <a:xfrm>
            <a:off x="7323311" y="4077866"/>
            <a:ext cx="4464496" cy="2400657"/>
          </a:xfrm>
          <a:prstGeom prst="rect">
            <a:avLst/>
          </a:prstGeom>
          <a:noFill/>
        </p:spPr>
        <p:txBody>
          <a:bodyPr wrap="square" rtlCol="0">
            <a:spAutoFit/>
          </a:bodyPr>
          <a:lstStyle/>
          <a:p>
            <a:r>
              <a:rPr lang="en-US" altLang="zh-CN" sz="1800" dirty="0"/>
              <a:t>When the above code is compiled and executed, it produces the following result and would come out automatically </a:t>
            </a:r>
            <a:r>
              <a:rPr lang="en-US" altLang="zh-CN" sz="1800" dirty="0" smtClean="0"/>
              <a:t>−</a:t>
            </a:r>
          </a:p>
          <a:p>
            <a:r>
              <a:rPr lang="en-US" altLang="zh-CN" sz="1800" dirty="0">
                <a:latin typeface="Courier New" panose="02070309020205020404" pitchFamily="49" charset="0"/>
                <a:cs typeface="Courier New" panose="02070309020205020404" pitchFamily="49" charset="0"/>
              </a:rPr>
              <a:t>Going to sleep</a:t>
            </a:r>
            <a:r>
              <a:rPr lang="en-US" altLang="zh-CN" sz="1800" dirty="0" smtClean="0">
                <a:latin typeface="Courier New" panose="02070309020205020404" pitchFamily="49" charset="0"/>
                <a:cs typeface="Courier New" panose="02070309020205020404" pitchFamily="49" charset="0"/>
              </a:rPr>
              <a:t>....</a:t>
            </a:r>
          </a:p>
          <a:p>
            <a:r>
              <a:rPr lang="en-US" altLang="zh-CN" sz="1800" dirty="0" smtClean="0">
                <a:latin typeface="Courier New" panose="02070309020205020404" pitchFamily="49" charset="0"/>
                <a:cs typeface="Courier New" panose="02070309020205020404" pitchFamily="49" charset="0"/>
              </a:rPr>
              <a:t>Going </a:t>
            </a:r>
            <a:r>
              <a:rPr lang="en-US" altLang="zh-CN" sz="1800" dirty="0">
                <a:latin typeface="Courier New" panose="02070309020205020404" pitchFamily="49" charset="0"/>
                <a:cs typeface="Courier New" panose="02070309020205020404" pitchFamily="49" charset="0"/>
              </a:rPr>
              <a:t>to sleep</a:t>
            </a:r>
            <a:r>
              <a:rPr lang="en-US" altLang="zh-CN" sz="1800" dirty="0" smtClean="0">
                <a:latin typeface="Courier New" panose="02070309020205020404" pitchFamily="49" charset="0"/>
                <a:cs typeface="Courier New" panose="02070309020205020404" pitchFamily="49" charset="0"/>
              </a:rPr>
              <a:t>....</a:t>
            </a:r>
          </a:p>
          <a:p>
            <a:r>
              <a:rPr lang="en-US" altLang="zh-CN" sz="1800" dirty="0" smtClean="0">
                <a:latin typeface="Courier New" panose="02070309020205020404" pitchFamily="49" charset="0"/>
                <a:cs typeface="Courier New" panose="02070309020205020404" pitchFamily="49" charset="0"/>
              </a:rPr>
              <a:t>Going </a:t>
            </a:r>
            <a:r>
              <a:rPr lang="en-US" altLang="zh-CN" sz="1800" dirty="0">
                <a:latin typeface="Courier New" panose="02070309020205020404" pitchFamily="49" charset="0"/>
                <a:cs typeface="Courier New" panose="02070309020205020404" pitchFamily="49" charset="0"/>
              </a:rPr>
              <a:t>to sleep</a:t>
            </a:r>
            <a:r>
              <a:rPr lang="en-US" altLang="zh-CN" sz="1800" dirty="0" smtClean="0">
                <a:latin typeface="Courier New" panose="02070309020205020404" pitchFamily="49" charset="0"/>
                <a:cs typeface="Courier New" panose="02070309020205020404" pitchFamily="49" charset="0"/>
              </a:rPr>
              <a:t>....</a:t>
            </a:r>
          </a:p>
          <a:p>
            <a:r>
              <a:rPr lang="en-US" altLang="zh-CN" sz="1800" dirty="0" smtClean="0">
                <a:latin typeface="Courier New" panose="02070309020205020404" pitchFamily="49" charset="0"/>
                <a:ea typeface="等线" panose="02010600030101010101" pitchFamily="2" charset="-122"/>
                <a:cs typeface="Courier New" panose="02070309020205020404" pitchFamily="49" charset="0"/>
              </a:rPr>
              <a:t>Interrupt </a:t>
            </a:r>
            <a:r>
              <a:rPr lang="en-US" altLang="zh-CN" sz="1800" dirty="0">
                <a:latin typeface="Courier New" panose="02070309020205020404" pitchFamily="49" charset="0"/>
                <a:ea typeface="等线" panose="02010600030101010101" pitchFamily="2" charset="-122"/>
                <a:cs typeface="Courier New" panose="02070309020205020404" pitchFamily="49" charset="0"/>
              </a:rPr>
              <a:t>signal (2) received.</a:t>
            </a:r>
            <a:endParaRPr lang="en-US" altLang="zh-CN" sz="1800" dirty="0"/>
          </a:p>
          <a:p>
            <a:endParaRPr lang="zh-CN" altLang="en-US" dirty="0"/>
          </a:p>
        </p:txBody>
      </p:sp>
    </p:spTree>
    <p:extLst>
      <p:ext uri="{BB962C8B-B14F-4D97-AF65-F5344CB8AC3E}">
        <p14:creationId xmlns:p14="http://schemas.microsoft.com/office/powerpoint/2010/main" val="3677263854"/>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0824" name="Picture 72" descr="未标题-84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7150" y="685800"/>
            <a:ext cx="4103688" cy="3535363"/>
          </a:xfrm>
          <a:prstGeom prst="rect">
            <a:avLst/>
          </a:prstGeom>
          <a:noFill/>
          <a:extLst>
            <a:ext uri="{909E8E84-426E-40DD-AFC4-6F175D3DCCD1}">
              <a14:hiddenFill xmlns:a14="http://schemas.microsoft.com/office/drawing/2010/main">
                <a:solidFill>
                  <a:srgbClr val="FFFFFF"/>
                </a:solidFill>
              </a14:hiddenFill>
            </a:ext>
          </a:extLst>
        </p:spPr>
      </p:pic>
      <p:sp>
        <p:nvSpPr>
          <p:cNvPr id="970756" name="文本框 45"/>
          <p:cNvSpPr txBox="1">
            <a:spLocks noChangeArrowheads="1"/>
          </p:cNvSpPr>
          <p:nvPr/>
        </p:nvSpPr>
        <p:spPr bwMode="auto">
          <a:xfrm>
            <a:off x="3028950" y="49895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sp>
        <p:nvSpPr>
          <p:cNvPr id="970757" name="矩形 134"/>
          <p:cNvSpPr>
            <a:spLocks noChangeArrowheads="1"/>
          </p:cNvSpPr>
          <p:nvPr/>
        </p:nvSpPr>
        <p:spPr bwMode="auto">
          <a:xfrm>
            <a:off x="4946650" y="1162050"/>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dirty="0" smtClean="0">
                <a:solidFill>
                  <a:schemeClr val="bg1"/>
                </a:solidFill>
                <a:latin typeface="微软雅黑" pitchFamily="34" charset="-122"/>
                <a:ea typeface="微软雅黑" pitchFamily="34" charset="-122"/>
                <a:cs typeface="方正兰亭细黑_GBK"/>
                <a:sym typeface="微软雅黑" pitchFamily="34" charset="-122"/>
              </a:rPr>
              <a:t>8</a:t>
            </a:r>
            <a:endParaRPr lang="en-US" altLang="zh-CN" sz="13000" b="1" dirty="0">
              <a:solidFill>
                <a:schemeClr val="bg1"/>
              </a:solidFill>
              <a:latin typeface="微软雅黑" pitchFamily="34" charset="-122"/>
              <a:ea typeface="微软雅黑" pitchFamily="34" charset="-122"/>
              <a:cs typeface="方正兰亭细黑_GBK"/>
              <a:sym typeface="微软雅黑" pitchFamily="34" charset="-122"/>
            </a:endParaRPr>
          </a:p>
        </p:txBody>
      </p:sp>
      <p:grpSp>
        <p:nvGrpSpPr>
          <p:cNvPr id="91" name="组合 90"/>
          <p:cNvGrpSpPr>
            <a:grpSpLocks/>
          </p:cNvGrpSpPr>
          <p:nvPr/>
        </p:nvGrpSpPr>
        <p:grpSpPr bwMode="auto">
          <a:xfrm>
            <a:off x="4216400" y="944563"/>
            <a:ext cx="466725" cy="468312"/>
            <a:chOff x="1192404" y="608225"/>
            <a:chExt cx="1755828" cy="1759616"/>
          </a:xfrm>
        </p:grpSpPr>
        <p:grpSp>
          <p:nvGrpSpPr>
            <p:cNvPr id="970759"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70762"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63" name="Text Box 11"/>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70768"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70771"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72" name="Text Box 20"/>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70777"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70780"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81" name="Text Box 29"/>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70786"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70789"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0" name="Text Box 38"/>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70795"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70798"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9" name="Text Box 47"/>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70810"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70813"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814" name="Text Box 62"/>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70818"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dirty="0" smtClean="0">
                <a:latin typeface="Impact" pitchFamily="34" charset="0"/>
                <a:ea typeface="方正大黑简体" pitchFamily="65" charset="-122"/>
              </a:rPr>
              <a:t>第八部分</a:t>
            </a:r>
            <a:endParaRPr lang="zh-CN" altLang="en-US" sz="5400" dirty="0">
              <a:latin typeface="Impact" pitchFamily="34" charset="0"/>
              <a:ea typeface="方正大黑简体" pitchFamily="65" charset="-122"/>
            </a:endParaRPr>
          </a:p>
        </p:txBody>
      </p:sp>
      <p:grpSp>
        <p:nvGrpSpPr>
          <p:cNvPr id="970819" name="Group 67"/>
          <p:cNvGrpSpPr>
            <a:grpSpLocks/>
          </p:cNvGrpSpPr>
          <p:nvPr/>
        </p:nvGrpSpPr>
        <p:grpSpPr bwMode="auto">
          <a:xfrm>
            <a:off x="3673475" y="4724400"/>
            <a:ext cx="4586288"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70822" name="圆角矩形 606"/>
          <p:cNvSpPr>
            <a:spLocks noChangeArrowheads="1"/>
          </p:cNvSpPr>
          <p:nvPr/>
        </p:nvSpPr>
        <p:spPr bwMode="auto">
          <a:xfrm>
            <a:off x="3578225" y="4662488"/>
            <a:ext cx="4537075"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r>
              <a:rPr lang="en-US" altLang="zh-CN" dirty="0"/>
              <a:t>C++ Multithreading</a:t>
            </a:r>
            <a:endParaRPr lang="zh-CN" altLang="en-US" dirty="0"/>
          </a:p>
        </p:txBody>
      </p:sp>
    </p:spTree>
    <p:extLst>
      <p:ext uri="{BB962C8B-B14F-4D97-AF65-F5344CB8AC3E}">
        <p14:creationId xmlns:p14="http://schemas.microsoft.com/office/powerpoint/2010/main" val="3251445687"/>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70824"/>
                                        </p:tgtEl>
                                        <p:attrNameLst>
                                          <p:attrName>style.visibility</p:attrName>
                                        </p:attrNameLst>
                                      </p:cBhvr>
                                      <p:to>
                                        <p:strVal val="visible"/>
                                      </p:to>
                                    </p:set>
                                    <p:anim calcmode="lin" valueType="num">
                                      <p:cBhvr>
                                        <p:cTn id="7" dur="1000" fill="hold"/>
                                        <p:tgtEl>
                                          <p:spTgt spid="970824"/>
                                        </p:tgtEl>
                                        <p:attrNameLst>
                                          <p:attrName>ppt_w</p:attrName>
                                        </p:attrNameLst>
                                      </p:cBhvr>
                                      <p:tavLst>
                                        <p:tav tm="0">
                                          <p:val>
                                            <p:fltVal val="0"/>
                                          </p:val>
                                        </p:tav>
                                        <p:tav tm="100000">
                                          <p:val>
                                            <p:strVal val="#ppt_w"/>
                                          </p:val>
                                        </p:tav>
                                      </p:tavLst>
                                    </p:anim>
                                    <p:anim calcmode="lin" valueType="num">
                                      <p:cBhvr>
                                        <p:cTn id="8" dur="1000" fill="hold"/>
                                        <p:tgtEl>
                                          <p:spTgt spid="970824"/>
                                        </p:tgtEl>
                                        <p:attrNameLst>
                                          <p:attrName>ppt_h</p:attrName>
                                        </p:attrNameLst>
                                      </p:cBhvr>
                                      <p:tavLst>
                                        <p:tav tm="0">
                                          <p:val>
                                            <p:fltVal val="0"/>
                                          </p:val>
                                        </p:tav>
                                        <p:tav tm="100000">
                                          <p:val>
                                            <p:strVal val="#ppt_h"/>
                                          </p:val>
                                        </p:tav>
                                      </p:tavLst>
                                    </p:anim>
                                    <p:anim calcmode="lin" valueType="num">
                                      <p:cBhvr>
                                        <p:cTn id="9" dur="1000" fill="hold"/>
                                        <p:tgtEl>
                                          <p:spTgt spid="970824"/>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70824"/>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70757"/>
                                        </p:tgtEl>
                                        <p:attrNameLst>
                                          <p:attrName>style.visibility</p:attrName>
                                        </p:attrNameLst>
                                      </p:cBhvr>
                                      <p:to>
                                        <p:strVal val="visible"/>
                                      </p:to>
                                    </p:set>
                                    <p:animEffect transition="in" filter="fade">
                                      <p:cBhvr>
                                        <p:cTn id="14" dur="1000"/>
                                        <p:tgtEl>
                                          <p:spTgt spid="970757"/>
                                        </p:tgtEl>
                                      </p:cBhvr>
                                    </p:animEffect>
                                    <p:anim calcmode="lin" valueType="num">
                                      <p:cBhvr>
                                        <p:cTn id="15" dur="1000" fill="hold"/>
                                        <p:tgtEl>
                                          <p:spTgt spid="970757"/>
                                        </p:tgtEl>
                                        <p:attrNameLst>
                                          <p:attrName>ppt_x</p:attrName>
                                        </p:attrNameLst>
                                      </p:cBhvr>
                                      <p:tavLst>
                                        <p:tav tm="0">
                                          <p:val>
                                            <p:strVal val="#ppt_x"/>
                                          </p:val>
                                        </p:tav>
                                        <p:tav tm="100000">
                                          <p:val>
                                            <p:strVal val="#ppt_x"/>
                                          </p:val>
                                        </p:tav>
                                      </p:tavLst>
                                    </p:anim>
                                    <p:anim calcmode="lin" valueType="num">
                                      <p:cBhvr>
                                        <p:cTn id="16" dur="1000" fill="hold"/>
                                        <p:tgtEl>
                                          <p:spTgt spid="970757"/>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70818"/>
                                        </p:tgtEl>
                                        <p:attrNameLst>
                                          <p:attrName>style.visibility</p:attrName>
                                        </p:attrNameLst>
                                      </p:cBhvr>
                                      <p:to>
                                        <p:strVal val="visible"/>
                                      </p:to>
                                    </p:set>
                                    <p:animEffect transition="in" filter="fade">
                                      <p:cBhvr>
                                        <p:cTn id="93" dur="750"/>
                                        <p:tgtEl>
                                          <p:spTgt spid="970818"/>
                                        </p:tgtEl>
                                      </p:cBhvr>
                                    </p:animEffect>
                                    <p:anim calcmode="lin" valueType="num">
                                      <p:cBhvr>
                                        <p:cTn id="94" dur="750" fill="hold"/>
                                        <p:tgtEl>
                                          <p:spTgt spid="970818"/>
                                        </p:tgtEl>
                                        <p:attrNameLst>
                                          <p:attrName>ppt_w</p:attrName>
                                        </p:attrNameLst>
                                      </p:cBhvr>
                                      <p:tavLst>
                                        <p:tav tm="0" fmla="#ppt_w*sin(2.5*pi*$)">
                                          <p:val>
                                            <p:fltVal val="0"/>
                                          </p:val>
                                        </p:tav>
                                        <p:tav tm="100000">
                                          <p:val>
                                            <p:fltVal val="1"/>
                                          </p:val>
                                        </p:tav>
                                      </p:tavLst>
                                    </p:anim>
                                    <p:anim calcmode="lin" valueType="num">
                                      <p:cBhvr>
                                        <p:cTn id="95" dur="750" fill="hold"/>
                                        <p:tgtEl>
                                          <p:spTgt spid="970818"/>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70819"/>
                                        </p:tgtEl>
                                        <p:attrNameLst>
                                          <p:attrName>style.visibility</p:attrName>
                                        </p:attrNameLst>
                                      </p:cBhvr>
                                      <p:to>
                                        <p:strVal val="visible"/>
                                      </p:to>
                                    </p:set>
                                    <p:anim calcmode="lin" valueType="num">
                                      <p:cBhvr>
                                        <p:cTn id="99" dur="2000" fill="hold"/>
                                        <p:tgtEl>
                                          <p:spTgt spid="970819"/>
                                        </p:tgtEl>
                                        <p:attrNameLst>
                                          <p:attrName>ppt_w</p:attrName>
                                        </p:attrNameLst>
                                      </p:cBhvr>
                                      <p:tavLst>
                                        <p:tav tm="0">
                                          <p:val>
                                            <p:fltVal val="0"/>
                                          </p:val>
                                        </p:tav>
                                        <p:tav tm="100000">
                                          <p:val>
                                            <p:strVal val="#ppt_w"/>
                                          </p:val>
                                        </p:tav>
                                      </p:tavLst>
                                    </p:anim>
                                    <p:anim calcmode="lin" valueType="num">
                                      <p:cBhvr>
                                        <p:cTn id="100" dur="2000" fill="hold"/>
                                        <p:tgtEl>
                                          <p:spTgt spid="970819"/>
                                        </p:tgtEl>
                                        <p:attrNameLst>
                                          <p:attrName>ppt_h</p:attrName>
                                        </p:attrNameLst>
                                      </p:cBhvr>
                                      <p:tavLst>
                                        <p:tav tm="0">
                                          <p:val>
                                            <p:fltVal val="0"/>
                                          </p:val>
                                        </p:tav>
                                        <p:tav tm="100000">
                                          <p:val>
                                            <p:strVal val="#ppt_h"/>
                                          </p:val>
                                        </p:tav>
                                      </p:tavLst>
                                    </p:anim>
                                    <p:anim calcmode="lin" valueType="num">
                                      <p:cBhvr>
                                        <p:cTn id="101" dur="2000" fill="hold"/>
                                        <p:tgtEl>
                                          <p:spTgt spid="970819"/>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70819"/>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70822"/>
                                        </p:tgtEl>
                                        <p:attrNameLst>
                                          <p:attrName>style.visibility</p:attrName>
                                        </p:attrNameLst>
                                      </p:cBhvr>
                                      <p:to>
                                        <p:strVal val="visible"/>
                                      </p:to>
                                    </p:set>
                                    <p:animEffect transition="in" filter="wipe(left)">
                                      <p:cBhvr>
                                        <p:cTn id="106" dur="3000"/>
                                        <p:tgtEl>
                                          <p:spTgt spid="9708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0757" grpId="0"/>
      <p:bldP spid="970818" grpId="0"/>
      <p:bldP spid="970822"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 Multithreading</a:t>
            </a:r>
            <a:endParaRPr lang="zh-CN" altLang="en-US" dirty="0"/>
          </a:p>
        </p:txBody>
      </p:sp>
      <p:sp>
        <p:nvSpPr>
          <p:cNvPr id="2" name="文本框 1"/>
          <p:cNvSpPr txBox="1"/>
          <p:nvPr/>
        </p:nvSpPr>
        <p:spPr>
          <a:xfrm>
            <a:off x="338535" y="1125538"/>
            <a:ext cx="11449272" cy="4524315"/>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Multithreading is a specialized form of multitasking and a multitasking is the feature that allows your computer to run two or more programs concurrently. In general, there are two types of multitasking: process-based and </a:t>
            </a:r>
            <a:r>
              <a:rPr lang="en-US" altLang="zh-CN" dirty="0" smtClean="0"/>
              <a:t>thread-based</a:t>
            </a:r>
            <a:r>
              <a:rPr lang="zh-CN" altLang="en-US" dirty="0" smtClean="0"/>
              <a:t>。</a:t>
            </a:r>
            <a:endParaRPr lang="en-US" altLang="zh-CN" dirty="0" smtClean="0"/>
          </a:p>
          <a:p>
            <a:pPr marL="342900" indent="-342900">
              <a:buFont typeface="Wingdings" panose="05000000000000000000" pitchFamily="2" charset="2"/>
              <a:buChar char="l"/>
            </a:pPr>
            <a:r>
              <a:rPr lang="en-US" altLang="zh-CN" dirty="0"/>
              <a:t>A multithreaded program contains two or more parts that can run concurrently. Each part of such a program is called a thread, and each thread defines a separate path of execution</a:t>
            </a:r>
            <a:r>
              <a:rPr lang="en-US" altLang="zh-CN" dirty="0" smtClean="0"/>
              <a:t>.</a:t>
            </a:r>
          </a:p>
          <a:p>
            <a:pPr marL="342900" indent="-342900">
              <a:buFont typeface="Wingdings" panose="05000000000000000000" pitchFamily="2" charset="2"/>
              <a:buChar char="l"/>
            </a:pPr>
            <a:r>
              <a:rPr lang="en-US" altLang="zh-CN" dirty="0"/>
              <a:t>C++ does not contain any built-in support for multithreaded applications. Instead, it relies entirely upon the operating system to provide this feature</a:t>
            </a:r>
            <a:r>
              <a:rPr lang="en-US" altLang="zh-CN" dirty="0" smtClean="0"/>
              <a:t>.</a:t>
            </a:r>
          </a:p>
          <a:p>
            <a:pPr marL="342900" indent="-342900">
              <a:buFont typeface="Wingdings" panose="05000000000000000000" pitchFamily="2" charset="2"/>
              <a:buChar char="l"/>
            </a:pPr>
            <a:r>
              <a:rPr lang="en-US" altLang="zh-CN" dirty="0"/>
              <a:t>Creating Threads</a:t>
            </a:r>
          </a:p>
          <a:p>
            <a:r>
              <a:rPr lang="en-US" altLang="zh-CN" dirty="0">
                <a:solidFill>
                  <a:srgbClr val="FF0000"/>
                </a:solidFill>
                <a:latin typeface="Courier New" panose="02070309020205020404" pitchFamily="49" charset="0"/>
                <a:cs typeface="Courier New" panose="02070309020205020404" pitchFamily="49" charset="0"/>
              </a:rPr>
              <a:t>#include &lt;</a:t>
            </a:r>
            <a:r>
              <a:rPr lang="en-US" altLang="zh-CN" dirty="0" err="1">
                <a:solidFill>
                  <a:srgbClr val="FF0000"/>
                </a:solidFill>
                <a:latin typeface="Courier New" panose="02070309020205020404" pitchFamily="49" charset="0"/>
                <a:cs typeface="Courier New" panose="02070309020205020404" pitchFamily="49" charset="0"/>
              </a:rPr>
              <a:t>pthread.h</a:t>
            </a:r>
            <a:r>
              <a:rPr lang="en-US" altLang="zh-CN" dirty="0" smtClean="0">
                <a:solidFill>
                  <a:srgbClr val="FF0000"/>
                </a:solidFill>
                <a:latin typeface="Courier New" panose="02070309020205020404" pitchFamily="49" charset="0"/>
                <a:cs typeface="Courier New" panose="02070309020205020404" pitchFamily="49" charset="0"/>
              </a:rPr>
              <a:t>&gt;</a:t>
            </a:r>
          </a:p>
          <a:p>
            <a:r>
              <a:rPr lang="en-US" altLang="zh-CN" dirty="0" err="1" smtClean="0">
                <a:solidFill>
                  <a:srgbClr val="FF0000"/>
                </a:solidFill>
                <a:latin typeface="Courier New" panose="02070309020205020404" pitchFamily="49" charset="0"/>
                <a:ea typeface="等线" panose="02010600030101010101" pitchFamily="2" charset="-122"/>
                <a:cs typeface="Courier New" panose="02070309020205020404" pitchFamily="49" charset="0"/>
              </a:rPr>
              <a:t>pthread_create</a:t>
            </a:r>
            <a:r>
              <a:rPr lang="en-US" altLang="zh-CN" dirty="0" smtClean="0">
                <a:solidFill>
                  <a:srgbClr val="FF0000"/>
                </a:solidFill>
                <a:latin typeface="Courier New" panose="02070309020205020404" pitchFamily="49" charset="0"/>
                <a:ea typeface="等线" panose="02010600030101010101" pitchFamily="2" charset="-122"/>
                <a:cs typeface="Courier New" panose="02070309020205020404" pitchFamily="49" charset="0"/>
              </a:rPr>
              <a:t> </a:t>
            </a:r>
            <a:r>
              <a:rPr lang="en-US" altLang="zh-CN" dirty="0">
                <a:solidFill>
                  <a:srgbClr val="FF0000"/>
                </a:solidFill>
                <a:latin typeface="Courier New" panose="02070309020205020404" pitchFamily="49" charset="0"/>
                <a:ea typeface="等线" panose="02010600030101010101" pitchFamily="2" charset="-122"/>
                <a:cs typeface="Courier New" panose="02070309020205020404" pitchFamily="49" charset="0"/>
              </a:rPr>
              <a:t>(thread, </a:t>
            </a:r>
            <a:r>
              <a:rPr lang="en-US" altLang="zh-CN" dirty="0" err="1">
                <a:solidFill>
                  <a:srgbClr val="FF0000"/>
                </a:solidFill>
                <a:latin typeface="Courier New" panose="02070309020205020404" pitchFamily="49" charset="0"/>
                <a:ea typeface="等线" panose="02010600030101010101" pitchFamily="2" charset="-122"/>
                <a:cs typeface="Courier New" panose="02070309020205020404" pitchFamily="49" charset="0"/>
              </a:rPr>
              <a:t>attr</a:t>
            </a:r>
            <a:r>
              <a:rPr lang="en-US" altLang="zh-CN" dirty="0">
                <a:solidFill>
                  <a:srgbClr val="FF0000"/>
                </a:solidFill>
                <a:latin typeface="Courier New" panose="02070309020205020404" pitchFamily="49" charset="0"/>
                <a:ea typeface="等线" panose="02010600030101010101" pitchFamily="2" charset="-122"/>
                <a:cs typeface="Courier New" panose="02070309020205020404" pitchFamily="49" charset="0"/>
              </a:rPr>
              <a:t>, </a:t>
            </a:r>
            <a:r>
              <a:rPr lang="en-US" altLang="zh-CN" dirty="0" err="1">
                <a:solidFill>
                  <a:srgbClr val="FF0000"/>
                </a:solidFill>
                <a:latin typeface="Courier New" panose="02070309020205020404" pitchFamily="49" charset="0"/>
                <a:ea typeface="等线" panose="02010600030101010101" pitchFamily="2" charset="-122"/>
                <a:cs typeface="Courier New" panose="02070309020205020404" pitchFamily="49" charset="0"/>
              </a:rPr>
              <a:t>start_routine</a:t>
            </a:r>
            <a:r>
              <a:rPr lang="en-US" altLang="zh-CN" dirty="0">
                <a:solidFill>
                  <a:srgbClr val="FF0000"/>
                </a:solidFill>
                <a:latin typeface="Courier New" panose="02070309020205020404" pitchFamily="49" charset="0"/>
                <a:ea typeface="等线" panose="02010600030101010101" pitchFamily="2" charset="-122"/>
                <a:cs typeface="Courier New" panose="02070309020205020404" pitchFamily="49" charset="0"/>
              </a:rPr>
              <a:t>, </a:t>
            </a:r>
            <a:r>
              <a:rPr lang="en-US" altLang="zh-CN" dirty="0" err="1">
                <a:solidFill>
                  <a:srgbClr val="FF0000"/>
                </a:solidFill>
                <a:latin typeface="Courier New" panose="02070309020205020404" pitchFamily="49" charset="0"/>
                <a:ea typeface="等线" panose="02010600030101010101" pitchFamily="2" charset="-122"/>
                <a:cs typeface="Courier New" panose="02070309020205020404" pitchFamily="49" charset="0"/>
              </a:rPr>
              <a:t>arg</a:t>
            </a:r>
            <a:r>
              <a:rPr lang="en-US" altLang="zh-CN" dirty="0" smtClean="0">
                <a:solidFill>
                  <a:srgbClr val="FF0000"/>
                </a:solidFill>
                <a:latin typeface="Courier New" panose="02070309020205020404" pitchFamily="49" charset="0"/>
                <a:ea typeface="等线" panose="02010600030101010101" pitchFamily="2" charset="-122"/>
                <a:cs typeface="Courier New" panose="02070309020205020404" pitchFamily="49" charset="0"/>
              </a:rPr>
              <a:t>)</a:t>
            </a:r>
          </a:p>
          <a:p>
            <a:r>
              <a:rPr lang="en-US" altLang="zh-CN" dirty="0"/>
              <a:t>Here, </a:t>
            </a:r>
            <a:r>
              <a:rPr lang="en-US" altLang="zh-CN" b="1" dirty="0" err="1"/>
              <a:t>pthread_create</a:t>
            </a:r>
            <a:r>
              <a:rPr lang="en-US" altLang="zh-CN" dirty="0"/>
              <a:t> creates a new thread and makes it executable.</a:t>
            </a:r>
            <a:endParaRPr lang="en-US" altLang="zh-CN" dirty="0" smtClean="0">
              <a:solidFill>
                <a:srgbClr val="FF0000"/>
              </a:solidFill>
            </a:endParaRPr>
          </a:p>
        </p:txBody>
      </p:sp>
    </p:spTree>
    <p:extLst>
      <p:ext uri="{BB962C8B-B14F-4D97-AF65-F5344CB8AC3E}">
        <p14:creationId xmlns:p14="http://schemas.microsoft.com/office/powerpoint/2010/main" val="185326933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 Multithreading</a:t>
            </a:r>
            <a:endParaRPr lang="zh-CN" altLang="en-US" dirty="0"/>
          </a:p>
        </p:txBody>
      </p:sp>
      <p:sp>
        <p:nvSpPr>
          <p:cNvPr id="2" name="文本框 1"/>
          <p:cNvSpPr txBox="1"/>
          <p:nvPr/>
        </p:nvSpPr>
        <p:spPr>
          <a:xfrm>
            <a:off x="770583" y="1125538"/>
            <a:ext cx="11017224" cy="4154984"/>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Terminating </a:t>
            </a:r>
            <a:r>
              <a:rPr lang="en-US" altLang="zh-CN" dirty="0" smtClean="0"/>
              <a:t>Threads</a:t>
            </a:r>
          </a:p>
          <a:p>
            <a:r>
              <a:rPr lang="en-US" altLang="zh-CN" dirty="0">
                <a:solidFill>
                  <a:srgbClr val="FF0000"/>
                </a:solidFill>
                <a:latin typeface="Courier New" panose="02070309020205020404" pitchFamily="49" charset="0"/>
                <a:cs typeface="Courier New" panose="02070309020205020404" pitchFamily="49" charset="0"/>
              </a:rPr>
              <a:t>#include &lt;</a:t>
            </a:r>
            <a:r>
              <a:rPr lang="en-US" altLang="zh-CN" dirty="0" err="1">
                <a:solidFill>
                  <a:srgbClr val="FF0000"/>
                </a:solidFill>
                <a:latin typeface="Courier New" panose="02070309020205020404" pitchFamily="49" charset="0"/>
                <a:cs typeface="Courier New" panose="02070309020205020404" pitchFamily="49" charset="0"/>
              </a:rPr>
              <a:t>pthread.h</a:t>
            </a:r>
            <a:r>
              <a:rPr lang="en-US" altLang="zh-CN" dirty="0" smtClean="0">
                <a:solidFill>
                  <a:srgbClr val="FF0000"/>
                </a:solidFill>
                <a:latin typeface="Courier New" panose="02070309020205020404" pitchFamily="49" charset="0"/>
                <a:cs typeface="Courier New" panose="02070309020205020404" pitchFamily="49" charset="0"/>
              </a:rPr>
              <a:t>&gt;</a:t>
            </a:r>
          </a:p>
          <a:p>
            <a:r>
              <a:rPr lang="en-US" altLang="zh-CN" dirty="0" err="1" smtClean="0">
                <a:solidFill>
                  <a:srgbClr val="FF0000"/>
                </a:solidFill>
                <a:latin typeface="Courier New" panose="02070309020205020404" pitchFamily="49" charset="0"/>
                <a:ea typeface="等线" panose="02010600030101010101" pitchFamily="2" charset="-122"/>
                <a:cs typeface="Courier New" panose="02070309020205020404" pitchFamily="49" charset="0"/>
              </a:rPr>
              <a:t>pthread_exit</a:t>
            </a:r>
            <a:r>
              <a:rPr lang="en-US" altLang="zh-CN" dirty="0" smtClean="0">
                <a:solidFill>
                  <a:srgbClr val="FF0000"/>
                </a:solidFill>
                <a:latin typeface="Courier New" panose="02070309020205020404" pitchFamily="49" charset="0"/>
                <a:ea typeface="等线" panose="02010600030101010101" pitchFamily="2" charset="-122"/>
                <a:cs typeface="Courier New" panose="02070309020205020404" pitchFamily="49" charset="0"/>
              </a:rPr>
              <a:t> </a:t>
            </a:r>
            <a:r>
              <a:rPr lang="en-US" altLang="zh-CN" dirty="0">
                <a:solidFill>
                  <a:srgbClr val="FF0000"/>
                </a:solidFill>
                <a:latin typeface="Courier New" panose="02070309020205020404" pitchFamily="49" charset="0"/>
                <a:ea typeface="等线" panose="02010600030101010101" pitchFamily="2" charset="-122"/>
                <a:cs typeface="Courier New" panose="02070309020205020404" pitchFamily="49" charset="0"/>
              </a:rPr>
              <a:t>(status</a:t>
            </a:r>
            <a:r>
              <a:rPr lang="en-US" altLang="zh-CN" dirty="0">
                <a:latin typeface="Courier New" panose="02070309020205020404" pitchFamily="49" charset="0"/>
                <a:ea typeface="等线" panose="02010600030101010101" pitchFamily="2" charset="-122"/>
                <a:cs typeface="Courier New" panose="02070309020205020404" pitchFamily="49" charset="0"/>
              </a:rPr>
              <a:t>)</a:t>
            </a:r>
            <a:r>
              <a:rPr lang="en-US" altLang="zh-CN" sz="800" dirty="0"/>
              <a:t> </a:t>
            </a:r>
            <a:endParaRPr lang="en-US" altLang="zh-CN" sz="4000" dirty="0"/>
          </a:p>
          <a:p>
            <a:endParaRPr lang="en-US" altLang="zh-CN" dirty="0" smtClean="0"/>
          </a:p>
          <a:p>
            <a:r>
              <a:rPr lang="en-US" altLang="zh-CN" dirty="0"/>
              <a:t>Here </a:t>
            </a:r>
            <a:r>
              <a:rPr lang="en-US" altLang="zh-CN" b="1" dirty="0" err="1"/>
              <a:t>pthread_exit</a:t>
            </a:r>
            <a:r>
              <a:rPr lang="en-US" altLang="zh-CN" dirty="0"/>
              <a:t> is used to explicitly exit a thread. Typically, the </a:t>
            </a:r>
            <a:r>
              <a:rPr lang="en-US" altLang="zh-CN" dirty="0" err="1"/>
              <a:t>pthread_exit</a:t>
            </a:r>
            <a:r>
              <a:rPr lang="en-US" altLang="zh-CN" dirty="0"/>
              <a:t>() routine is called after a thread has completed its work and is no longer required to exist.</a:t>
            </a:r>
          </a:p>
          <a:p>
            <a:r>
              <a:rPr lang="en-US" altLang="zh-CN" dirty="0"/>
              <a:t>If main() finishes before the threads it has created, and exits with </a:t>
            </a:r>
            <a:r>
              <a:rPr lang="en-US" altLang="zh-CN" dirty="0" err="1"/>
              <a:t>pthread_exit</a:t>
            </a:r>
            <a:r>
              <a:rPr lang="en-US" altLang="zh-CN" dirty="0"/>
              <a:t>(), the other threads will continue to execute. Otherwise, they will be automatically terminated when main() finishes.</a:t>
            </a:r>
          </a:p>
          <a:p>
            <a:endParaRPr lang="en-US" altLang="zh-CN" dirty="0"/>
          </a:p>
        </p:txBody>
      </p:sp>
    </p:spTree>
    <p:extLst>
      <p:ext uri="{BB962C8B-B14F-4D97-AF65-F5344CB8AC3E}">
        <p14:creationId xmlns:p14="http://schemas.microsoft.com/office/powerpoint/2010/main" val="373403797"/>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C++ Multithreading</a:t>
            </a:r>
            <a:endParaRPr lang="zh-CN" altLang="en-US" dirty="0"/>
          </a:p>
        </p:txBody>
      </p:sp>
      <p:sp>
        <p:nvSpPr>
          <p:cNvPr id="2" name="文本框 1"/>
          <p:cNvSpPr txBox="1"/>
          <p:nvPr/>
        </p:nvSpPr>
        <p:spPr>
          <a:xfrm>
            <a:off x="266527" y="635397"/>
            <a:ext cx="11521280" cy="646331"/>
          </a:xfrm>
          <a:prstGeom prst="rect">
            <a:avLst/>
          </a:prstGeom>
          <a:noFill/>
        </p:spPr>
        <p:txBody>
          <a:bodyPr wrap="square" rtlCol="0">
            <a:spAutoFit/>
          </a:bodyPr>
          <a:lstStyle/>
          <a:p>
            <a:pPr marL="342900" indent="-342900">
              <a:buFont typeface="Wingdings" panose="05000000000000000000" pitchFamily="2" charset="2"/>
              <a:buChar char="l"/>
            </a:pPr>
            <a:r>
              <a:rPr lang="en-US" altLang="zh-CN" sz="1800" dirty="0"/>
              <a:t>This simple example code creates 5 threads with the </a:t>
            </a:r>
            <a:r>
              <a:rPr lang="en-US" altLang="zh-CN" sz="1800" dirty="0" err="1"/>
              <a:t>pthread_create</a:t>
            </a:r>
            <a:r>
              <a:rPr lang="en-US" altLang="zh-CN" sz="1800" dirty="0"/>
              <a:t>() routine. Each thread prints a "Hello World!" message, and then terminates with a call to </a:t>
            </a:r>
            <a:r>
              <a:rPr lang="en-US" altLang="zh-CN" sz="1800" dirty="0" err="1"/>
              <a:t>pthread_exit</a:t>
            </a:r>
            <a:r>
              <a:rPr lang="en-US" altLang="zh-CN" sz="1800" dirty="0" smtClean="0"/>
              <a:t>().</a:t>
            </a:r>
          </a:p>
        </p:txBody>
      </p:sp>
      <p:sp>
        <p:nvSpPr>
          <p:cNvPr id="3" name="Rectangle 1"/>
          <p:cNvSpPr>
            <a:spLocks noChangeArrowheads="1"/>
          </p:cNvSpPr>
          <p:nvPr/>
        </p:nvSpPr>
        <p:spPr bwMode="auto">
          <a:xfrm>
            <a:off x="914599" y="1197546"/>
            <a:ext cx="6912768" cy="5586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2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2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cstdlib</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2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pthread.h</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#define</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NUM_THREADS </a:t>
            </a:r>
            <a:r>
              <a:rPr kumimoji="0" lang="en-US" altLang="zh-CN" sz="12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zh-CN" sz="1200" dirty="0">
              <a:solidFill>
                <a:srgbClr val="006666"/>
              </a:solidFill>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void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PrintHello</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void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threadid</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long</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tid</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tid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long</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threadid</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"Hello World! Thread ID,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tid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pthread_exit</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NULL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pthread_t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threads</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NUM_THREADS</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for</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NUM_THREADS</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"main() : creating thread,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pthread_create</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threads</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NULL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PrintHello</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void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if</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Error:unable</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to create thread,"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exit</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1</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pthread_exit</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NULL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2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4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7" name="Rectangle 3"/>
          <p:cNvSpPr>
            <a:spLocks noChangeArrowheads="1"/>
          </p:cNvSpPr>
          <p:nvPr/>
        </p:nvSpPr>
        <p:spPr bwMode="auto">
          <a:xfrm>
            <a:off x="8259415" y="1960600"/>
            <a:ext cx="3744308" cy="1738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Arial" panose="020B0604020202020204" pitchFamily="34" charset="0"/>
                <a:cs typeface="Arial" panose="020B0604020202020204" pitchFamily="34" charset="0"/>
              </a:rPr>
              <a:t>Compile the following program using -</a:t>
            </a:r>
            <a:r>
              <a:rPr kumimoji="0" lang="en-US" altLang="zh-CN" sz="1400" b="0" i="0" u="none" strike="noStrike" cap="none" normalizeH="0" baseline="0" dirty="0" err="1" smtClean="0">
                <a:ln>
                  <a:noFill/>
                </a:ln>
                <a:solidFill>
                  <a:srgbClr val="000000"/>
                </a:solidFill>
                <a:effectLst/>
                <a:latin typeface="Arial" panose="020B0604020202020204" pitchFamily="34" charset="0"/>
                <a:cs typeface="Arial" panose="020B0604020202020204" pitchFamily="34" charset="0"/>
              </a:rPr>
              <a:t>lpthread</a:t>
            </a:r>
            <a:r>
              <a:rPr kumimoji="0" lang="en-US" altLang="zh-CN" sz="1400" b="0" i="0" u="none" strike="noStrike" cap="none" normalizeH="0" baseline="0" dirty="0" smtClean="0">
                <a:ln>
                  <a:noFill/>
                </a:ln>
                <a:solidFill>
                  <a:srgbClr val="000000"/>
                </a:solidFill>
                <a:effectLst/>
                <a:latin typeface="Arial" panose="020B0604020202020204" pitchFamily="34" charset="0"/>
                <a:cs typeface="Arial" panose="020B0604020202020204" pitchFamily="34" charset="0"/>
              </a:rPr>
              <a:t> library as follows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FF00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1400" b="0" i="0" u="none" strike="noStrike" cap="none" normalizeH="0" baseline="0" dirty="0" err="1" smtClean="0">
                <a:ln>
                  <a:noFill/>
                </a:ln>
                <a:solidFill>
                  <a:srgbClr val="FF0000"/>
                </a:solidFill>
                <a:effectLst/>
                <a:latin typeface="Courier New" panose="02070309020205020404" pitchFamily="49" charset="0"/>
                <a:ea typeface="等线" panose="02010600030101010101" pitchFamily="2" charset="-122"/>
                <a:cs typeface="Courier New" panose="02070309020205020404" pitchFamily="49" charset="0"/>
              </a:rPr>
              <a:t>gcc</a:t>
            </a:r>
            <a:r>
              <a:rPr kumimoji="0" lang="en-US" altLang="zh-CN" sz="1400" b="0" i="0" u="none" strike="noStrike" cap="none" normalizeH="0" baseline="0" dirty="0" smtClean="0">
                <a:ln>
                  <a:noFill/>
                </a:ln>
                <a:solidFill>
                  <a:srgbClr val="FF0000"/>
                </a:solidFill>
                <a:effectLst/>
                <a:latin typeface="Courier New" panose="02070309020205020404" pitchFamily="49" charset="0"/>
                <a:ea typeface="等线" panose="02010600030101010101" pitchFamily="2" charset="-122"/>
                <a:cs typeface="Courier New" panose="02070309020205020404" pitchFamily="49" charset="0"/>
              </a:rPr>
              <a:t> test.cpp -</a:t>
            </a:r>
            <a:r>
              <a:rPr kumimoji="0" lang="en-US" altLang="zh-CN" sz="1400" b="0" i="0" u="none" strike="noStrike" cap="none" normalizeH="0" baseline="0" dirty="0" err="1" smtClean="0">
                <a:ln>
                  <a:noFill/>
                </a:ln>
                <a:solidFill>
                  <a:srgbClr val="FF0000"/>
                </a:solidFill>
                <a:effectLst/>
                <a:latin typeface="Courier New" panose="02070309020205020404" pitchFamily="49" charset="0"/>
                <a:ea typeface="等线" panose="02010600030101010101" pitchFamily="2" charset="-122"/>
                <a:cs typeface="Courier New" panose="02070309020205020404" pitchFamily="49" charset="0"/>
              </a:rPr>
              <a:t>lpthread</a:t>
            </a:r>
            <a:r>
              <a:rPr kumimoji="0" lang="en-US" altLang="zh-CN" sz="1400" b="0" i="0" u="none" strike="noStrike" cap="none" normalizeH="0" baseline="0" dirty="0" smtClean="0">
                <a:ln>
                  <a:noFill/>
                </a:ln>
                <a:solidFill>
                  <a:srgbClr val="FF0000"/>
                </a:solidFill>
                <a:effectLst/>
              </a:rPr>
              <a:t> </a:t>
            </a:r>
          </a:p>
          <a:p>
            <a:pPr eaLnBrk="0" hangingPunct="0"/>
            <a:r>
              <a:rPr lang="en-US" altLang="zh-CN" sz="1400" dirty="0">
                <a:solidFill>
                  <a:srgbClr val="000000"/>
                </a:solidFill>
                <a:cs typeface="Arial" panose="020B0604020202020204" pitchFamily="34" charset="0"/>
              </a:rPr>
              <a:t>Now, execute your program which gives the following output </a:t>
            </a:r>
            <a:r>
              <a:rPr lang="en-US" altLang="zh-CN" sz="1400" dirty="0" smtClean="0">
                <a:solidFill>
                  <a:srgbClr val="000000"/>
                </a:solidFill>
                <a:cs typeface="Arial" panose="020B0604020202020204" pitchFamily="34" charset="0"/>
              </a:rPr>
              <a:t>−</a:t>
            </a:r>
          </a:p>
          <a:p>
            <a:pPr eaLnBrk="0" hangingPunct="0"/>
            <a:endParaRPr lang="en-US" altLang="zh-CN" sz="1400" dirty="0">
              <a:solidFill>
                <a:srgbClr val="000000"/>
              </a:solidFill>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zh-CN" sz="4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8" name="Rectangle 4"/>
          <p:cNvSpPr>
            <a:spLocks noChangeArrowheads="1"/>
          </p:cNvSpPr>
          <p:nvPr/>
        </p:nvSpPr>
        <p:spPr bwMode="auto">
          <a:xfrm>
            <a:off x="8551821" y="3892473"/>
            <a:ext cx="2947953" cy="1738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2</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Hello World! Thread ID,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Hello World! Thread ID, 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Hello World! Thread ID, 2</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Hello World! Thread ID, 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chemeClr val="tx1"/>
                </a:solidFill>
                <a:effectLst/>
                <a:latin typeface="Courier New" panose="02070309020205020404" pitchFamily="49" charset="0"/>
                <a:ea typeface="等线" panose="02010600030101010101" pitchFamily="2" charset="-122"/>
                <a:cs typeface="Courier New" panose="02070309020205020404" pitchFamily="49" charset="0"/>
              </a:rPr>
              <a:t>Hello World! Thread ID, 4</a:t>
            </a:r>
            <a:r>
              <a:rPr kumimoji="0" lang="en-US" altLang="zh-CN" sz="4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66801859"/>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5870921"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2. </a:t>
            </a:r>
            <a:r>
              <a:rPr lang="en-US" altLang="zh-CN" dirty="0"/>
              <a:t>Passing Arguments to Threads</a:t>
            </a:r>
          </a:p>
        </p:txBody>
      </p:sp>
      <p:sp>
        <p:nvSpPr>
          <p:cNvPr id="2" name="文本框 1"/>
          <p:cNvSpPr txBox="1"/>
          <p:nvPr/>
        </p:nvSpPr>
        <p:spPr>
          <a:xfrm>
            <a:off x="266527" y="837506"/>
            <a:ext cx="11737304" cy="707886"/>
          </a:xfrm>
          <a:prstGeom prst="rect">
            <a:avLst/>
          </a:prstGeom>
          <a:noFill/>
        </p:spPr>
        <p:txBody>
          <a:bodyPr wrap="square" rtlCol="0">
            <a:spAutoFit/>
          </a:bodyPr>
          <a:lstStyle/>
          <a:p>
            <a:pPr marL="342900" indent="-342900">
              <a:buFont typeface="Wingdings" panose="05000000000000000000" pitchFamily="2" charset="2"/>
              <a:buChar char="l"/>
            </a:pPr>
            <a:r>
              <a:rPr lang="en-US" altLang="zh-CN" sz="2000" dirty="0"/>
              <a:t>his example shows how to pass multiple arguments via a structure. You can pass any data type in a thread callback because it points to void as explained in the following example −</a:t>
            </a:r>
            <a:endParaRPr lang="en-US" altLang="zh-CN" sz="2000" dirty="0" smtClean="0"/>
          </a:p>
        </p:txBody>
      </p:sp>
      <p:sp>
        <p:nvSpPr>
          <p:cNvPr id="3" name="Rectangle 1"/>
          <p:cNvSpPr>
            <a:spLocks noChangeArrowheads="1"/>
          </p:cNvSpPr>
          <p:nvPr/>
        </p:nvSpPr>
        <p:spPr bwMode="auto">
          <a:xfrm>
            <a:off x="528207" y="2103454"/>
            <a:ext cx="3195289" cy="300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cstdlib</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pthread.h</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#define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NUM_THREADS </a:t>
            </a:r>
            <a:r>
              <a:rPr kumimoji="0" lang="en-US" altLang="zh-CN" sz="16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6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struct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thread_data</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thread_id</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rgbClr val="000000"/>
                </a:solidFill>
                <a:latin typeface="Courier New" panose="02070309020205020404" pitchFamily="49" charset="0"/>
                <a:cs typeface="Courier New" panose="02070309020205020404" pitchFamily="49" charset="0"/>
              </a:rPr>
              <a:t> </a:t>
            </a:r>
            <a:r>
              <a:rPr lang="en-US" altLang="zh-CN" sz="1600" dirty="0" smtClean="0">
                <a:solidFill>
                  <a:srgbClr val="000000"/>
                </a:solidFill>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char</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message</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6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1600" b="0" i="0" u="none" strike="noStrike" cap="none" normalizeH="0" baseline="0" dirty="0" smtClean="0">
                <a:ln>
                  <a:noFill/>
                </a:ln>
                <a:solidFill>
                  <a:schemeClr val="tx1"/>
                </a:solidFill>
                <a:effectLst/>
              </a:rPr>
              <a:t> </a:t>
            </a:r>
          </a:p>
        </p:txBody>
      </p:sp>
      <p:sp>
        <p:nvSpPr>
          <p:cNvPr id="5" name="Rectangle 2"/>
          <p:cNvSpPr>
            <a:spLocks noChangeArrowheads="1"/>
          </p:cNvSpPr>
          <p:nvPr/>
        </p:nvSpPr>
        <p:spPr bwMode="auto">
          <a:xfrm>
            <a:off x="4803031" y="1486159"/>
            <a:ext cx="8273419" cy="5216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void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PrintHello</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void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threadarg</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struct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thread_data</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my_data</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my_data</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struct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thread_data</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threadarg</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"Thread ID :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my_data</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-&gt;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thread_id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Message :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my_data</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-&gt;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message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pthread_exit</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NULL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pthread_t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threads</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NUM_THREADS</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struct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thread_data</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td</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NUM_THREADS</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for</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NUM_THREADS</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"main() : creating thread,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td</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thread_id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td</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message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"This is message"</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pthread_create</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threads</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NULL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PrintHello</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void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td</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if</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Error:unable</a:t>
            </a:r>
            <a:r>
              <a:rPr kumimoji="0" lang="en-US" altLang="zh-CN" sz="12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to create thread,"</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exit</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1</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2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pthread_exit</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2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NULL</a:t>
            </a:r>
            <a:r>
              <a:rPr kumimoji="0" lang="en-US" altLang="zh-CN" sz="12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2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1200" b="0" i="0" u="none" strike="noStrike" cap="none" normalizeH="0" baseline="0" dirty="0" smtClean="0">
                <a:ln>
                  <a:noFill/>
                </a:ln>
                <a:solidFill>
                  <a:schemeClr val="tx1"/>
                </a:solidFill>
                <a:effectLst/>
              </a:rPr>
              <a:t> </a:t>
            </a:r>
          </a:p>
        </p:txBody>
      </p:sp>
    </p:spTree>
    <p:extLst>
      <p:ext uri="{BB962C8B-B14F-4D97-AF65-F5344CB8AC3E}">
        <p14:creationId xmlns:p14="http://schemas.microsoft.com/office/powerpoint/2010/main" val="3453943885"/>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3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5798913"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2. Passing Arguments to Threads</a:t>
            </a:r>
          </a:p>
        </p:txBody>
      </p:sp>
      <p:sp>
        <p:nvSpPr>
          <p:cNvPr id="2" name="文本框 1"/>
          <p:cNvSpPr txBox="1"/>
          <p:nvPr/>
        </p:nvSpPr>
        <p:spPr>
          <a:xfrm>
            <a:off x="770583" y="1125538"/>
            <a:ext cx="11017224" cy="1200329"/>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When the above code is compiled and executed, it produces the following result </a:t>
            </a:r>
            <a:r>
              <a:rPr lang="en-US" altLang="zh-CN" dirty="0" smtClean="0"/>
              <a:t>−</a:t>
            </a:r>
          </a:p>
          <a:p>
            <a:pPr marL="342900" indent="-342900">
              <a:buFont typeface="Wingdings" panose="05000000000000000000" pitchFamily="2" charset="2"/>
              <a:buChar char="l"/>
            </a:pPr>
            <a:endParaRPr lang="en-US" altLang="zh-CN" dirty="0" smtClean="0"/>
          </a:p>
        </p:txBody>
      </p:sp>
      <p:sp>
        <p:nvSpPr>
          <p:cNvPr id="5" name="Rectangle 2"/>
          <p:cNvSpPr>
            <a:spLocks noChangeArrowheads="1"/>
          </p:cNvSpPr>
          <p:nvPr/>
        </p:nvSpPr>
        <p:spPr bwMode="auto">
          <a:xfrm>
            <a:off x="1130623" y="1917626"/>
            <a:ext cx="6256841" cy="31239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2</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Thread ID : 3 Message : This is message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Thread ID : 2 Message : This is message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Thread ID : 0 Message : This is message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Thread ID : 1 Message : This is message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chemeClr val="tx1"/>
                </a:solidFill>
                <a:effectLst/>
                <a:latin typeface="Courier New" panose="02070309020205020404" pitchFamily="49" charset="0"/>
                <a:ea typeface="等线" panose="02010600030101010101" pitchFamily="2" charset="-122"/>
                <a:cs typeface="Courier New" panose="02070309020205020404" pitchFamily="49" charset="0"/>
              </a:rPr>
              <a:t>Thread ID : 4 Message : This is message</a:t>
            </a:r>
            <a:r>
              <a:rPr kumimoji="0" lang="en-US" altLang="zh-CN" sz="2000" b="0" i="0" u="none" strike="noStrike" cap="none" normalizeH="0" baseline="0" dirty="0" smtClean="0">
                <a:ln>
                  <a:noFill/>
                </a:ln>
                <a:solidFill>
                  <a:schemeClr val="tx1"/>
                </a:solidFill>
                <a:effectLst/>
              </a:rPr>
              <a:t> </a:t>
            </a:r>
          </a:p>
        </p:txBody>
      </p:sp>
    </p:spTree>
    <p:extLst>
      <p:ext uri="{BB962C8B-B14F-4D97-AF65-F5344CB8AC3E}">
        <p14:creationId xmlns:p14="http://schemas.microsoft.com/office/powerpoint/2010/main" val="80817017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3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5798913"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3. </a:t>
            </a:r>
            <a:r>
              <a:rPr lang="en-US" altLang="zh-CN" b="1" dirty="0"/>
              <a:t>Joining and Detaching Threads</a:t>
            </a:r>
            <a:endParaRPr lang="en-US" altLang="zh-CN" dirty="0"/>
          </a:p>
        </p:txBody>
      </p:sp>
      <p:sp>
        <p:nvSpPr>
          <p:cNvPr id="2" name="文本框 1"/>
          <p:cNvSpPr txBox="1"/>
          <p:nvPr/>
        </p:nvSpPr>
        <p:spPr>
          <a:xfrm>
            <a:off x="770583" y="1125538"/>
            <a:ext cx="11017224" cy="3416320"/>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There are following two routines which we can use to join or detach threads </a:t>
            </a:r>
            <a:r>
              <a:rPr lang="en-US" altLang="zh-CN" dirty="0" smtClean="0"/>
              <a:t>−</a:t>
            </a:r>
          </a:p>
          <a:p>
            <a:r>
              <a:rPr lang="en-US" altLang="zh-CN" dirty="0" err="1">
                <a:solidFill>
                  <a:srgbClr val="FF0000"/>
                </a:solidFill>
                <a:latin typeface="Courier New" panose="02070309020205020404" pitchFamily="49" charset="0"/>
                <a:cs typeface="Courier New" panose="02070309020205020404" pitchFamily="49" charset="0"/>
              </a:rPr>
              <a:t>pthread_join</a:t>
            </a:r>
            <a:r>
              <a:rPr lang="en-US" altLang="zh-CN" dirty="0">
                <a:solidFill>
                  <a:srgbClr val="FF0000"/>
                </a:solidFill>
                <a:latin typeface="Courier New" panose="02070309020205020404" pitchFamily="49" charset="0"/>
                <a:cs typeface="Courier New" panose="02070309020205020404" pitchFamily="49" charset="0"/>
              </a:rPr>
              <a:t> (</a:t>
            </a:r>
            <a:r>
              <a:rPr lang="en-US" altLang="zh-CN" dirty="0" err="1">
                <a:solidFill>
                  <a:srgbClr val="FF0000"/>
                </a:solidFill>
                <a:latin typeface="Courier New" panose="02070309020205020404" pitchFamily="49" charset="0"/>
                <a:cs typeface="Courier New" panose="02070309020205020404" pitchFamily="49" charset="0"/>
              </a:rPr>
              <a:t>threadid</a:t>
            </a:r>
            <a:r>
              <a:rPr lang="en-US" altLang="zh-CN" dirty="0">
                <a:solidFill>
                  <a:srgbClr val="FF0000"/>
                </a:solidFill>
                <a:latin typeface="Courier New" panose="02070309020205020404" pitchFamily="49" charset="0"/>
                <a:cs typeface="Courier New" panose="02070309020205020404" pitchFamily="49" charset="0"/>
              </a:rPr>
              <a:t>, status) </a:t>
            </a:r>
            <a:endParaRPr lang="en-US" altLang="zh-CN" dirty="0" smtClean="0">
              <a:solidFill>
                <a:srgbClr val="FF0000"/>
              </a:solidFill>
              <a:latin typeface="Courier New" panose="02070309020205020404" pitchFamily="49" charset="0"/>
              <a:cs typeface="Courier New" panose="02070309020205020404" pitchFamily="49" charset="0"/>
            </a:endParaRPr>
          </a:p>
          <a:p>
            <a:r>
              <a:rPr lang="en-US" altLang="zh-CN" dirty="0" err="1" smtClean="0">
                <a:solidFill>
                  <a:srgbClr val="FF0000"/>
                </a:solidFill>
                <a:latin typeface="Courier New" panose="02070309020205020404" pitchFamily="49" charset="0"/>
                <a:ea typeface="等线" panose="02010600030101010101" pitchFamily="2" charset="-122"/>
                <a:cs typeface="Courier New" panose="02070309020205020404" pitchFamily="49" charset="0"/>
              </a:rPr>
              <a:t>pthread_detach</a:t>
            </a:r>
            <a:r>
              <a:rPr lang="en-US" altLang="zh-CN" dirty="0" smtClean="0">
                <a:solidFill>
                  <a:srgbClr val="FF0000"/>
                </a:solidFill>
                <a:latin typeface="Courier New" panose="02070309020205020404" pitchFamily="49" charset="0"/>
                <a:ea typeface="等线" panose="02010600030101010101" pitchFamily="2" charset="-122"/>
                <a:cs typeface="Courier New" panose="02070309020205020404" pitchFamily="49" charset="0"/>
              </a:rPr>
              <a:t> </a:t>
            </a:r>
            <a:r>
              <a:rPr lang="en-US" altLang="zh-CN" dirty="0">
                <a:solidFill>
                  <a:srgbClr val="FF0000"/>
                </a:solidFill>
                <a:latin typeface="Courier New" panose="02070309020205020404" pitchFamily="49" charset="0"/>
                <a:ea typeface="等线" panose="02010600030101010101" pitchFamily="2" charset="-122"/>
                <a:cs typeface="Courier New" panose="02070309020205020404" pitchFamily="49" charset="0"/>
              </a:rPr>
              <a:t>(</a:t>
            </a:r>
            <a:r>
              <a:rPr lang="en-US" altLang="zh-CN" dirty="0" err="1">
                <a:solidFill>
                  <a:srgbClr val="FF0000"/>
                </a:solidFill>
                <a:latin typeface="Courier New" panose="02070309020205020404" pitchFamily="49" charset="0"/>
                <a:ea typeface="等线" panose="02010600030101010101" pitchFamily="2" charset="-122"/>
                <a:cs typeface="Courier New" panose="02070309020205020404" pitchFamily="49" charset="0"/>
              </a:rPr>
              <a:t>threadid</a:t>
            </a:r>
            <a:r>
              <a:rPr lang="en-US" altLang="zh-CN" dirty="0" smtClean="0">
                <a:solidFill>
                  <a:srgbClr val="FF0000"/>
                </a:solidFill>
                <a:latin typeface="Courier New" panose="02070309020205020404" pitchFamily="49" charset="0"/>
                <a:ea typeface="等线" panose="02010600030101010101" pitchFamily="2" charset="-122"/>
                <a:cs typeface="Courier New" panose="02070309020205020404" pitchFamily="49" charset="0"/>
              </a:rPr>
              <a:t>)</a:t>
            </a:r>
          </a:p>
          <a:p>
            <a:endParaRPr lang="en-US" altLang="zh-CN" dirty="0">
              <a:latin typeface="Courier New" panose="02070309020205020404" pitchFamily="49" charset="0"/>
              <a:ea typeface="等线" panose="02010600030101010101" pitchFamily="2" charset="-122"/>
              <a:cs typeface="Courier New" panose="02070309020205020404" pitchFamily="49" charset="0"/>
            </a:endParaRPr>
          </a:p>
          <a:p>
            <a:pPr marL="342900" indent="-342900">
              <a:buFont typeface="Wingdings" panose="05000000000000000000" pitchFamily="2" charset="2"/>
              <a:buChar char="l"/>
            </a:pPr>
            <a:r>
              <a:rPr lang="en-US" altLang="zh-CN" dirty="0"/>
              <a:t>T</a:t>
            </a:r>
            <a:r>
              <a:rPr lang="en-US" altLang="zh-CN" dirty="0" smtClean="0"/>
              <a:t>he </a:t>
            </a:r>
            <a:r>
              <a:rPr lang="en-US" altLang="zh-CN" dirty="0" err="1"/>
              <a:t>pthread_join</a:t>
            </a:r>
            <a:r>
              <a:rPr lang="en-US" altLang="zh-CN" dirty="0"/>
              <a:t>() subroutine blocks the calling thread until the specified '</a:t>
            </a:r>
            <a:r>
              <a:rPr lang="en-US" altLang="zh-CN" dirty="0" err="1"/>
              <a:t>threadid</a:t>
            </a:r>
            <a:r>
              <a:rPr lang="en-US" altLang="zh-CN" dirty="0"/>
              <a:t>' thread terminates. When a thread is created, one of its attributes defines whether it is joinable or detached. Only threads that are created as joinable can be joined. If a thread is created as detached, it can never be joined.</a:t>
            </a:r>
            <a:endParaRPr lang="en-US" altLang="zh-CN" dirty="0" smtClean="0"/>
          </a:p>
        </p:txBody>
      </p:sp>
    </p:spTree>
    <p:extLst>
      <p:ext uri="{BB962C8B-B14F-4D97-AF65-F5344CB8AC3E}">
        <p14:creationId xmlns:p14="http://schemas.microsoft.com/office/powerpoint/2010/main" val="261839871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3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5726905"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3. </a:t>
            </a:r>
            <a:r>
              <a:rPr lang="en-US" altLang="zh-CN" b="1" dirty="0"/>
              <a:t>Joining and Detaching Threads</a:t>
            </a:r>
            <a:endParaRPr lang="en-US" altLang="zh-CN" dirty="0"/>
          </a:p>
        </p:txBody>
      </p:sp>
      <p:sp>
        <p:nvSpPr>
          <p:cNvPr id="3" name="Rectangle 1"/>
          <p:cNvSpPr>
            <a:spLocks noChangeArrowheads="1"/>
          </p:cNvSpPr>
          <p:nvPr/>
        </p:nvSpPr>
        <p:spPr bwMode="auto">
          <a:xfrm>
            <a:off x="388415" y="837506"/>
            <a:ext cx="7487947" cy="564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cstdlib</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pthread.h</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unistd.h</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#define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NUM_THREADS </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void</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wait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void</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long</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tid</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tid</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long</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sleep</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1</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"Sleeping in thread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"Thread with id :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tid</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...exiting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pthread_exit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NULL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pthread_t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threads</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NUM_THREADS</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pthread_attr_t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attr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void</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status</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Initialize and set thread joinable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pthread_attr_init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attr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pthread_attr_setdetachstate</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attr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PTHREAD_CREATE_JOINABLE</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2458646225"/>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3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5654897"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3. </a:t>
            </a:r>
            <a:r>
              <a:rPr lang="en-US" altLang="zh-CN" b="1" dirty="0"/>
              <a:t>Joining and Detaching Threads</a:t>
            </a:r>
            <a:endParaRPr lang="en-US" altLang="zh-CN" dirty="0"/>
          </a:p>
        </p:txBody>
      </p:sp>
      <p:sp>
        <p:nvSpPr>
          <p:cNvPr id="12" name="Rectangle 1"/>
          <p:cNvSpPr>
            <a:spLocks noChangeArrowheads="1"/>
          </p:cNvSpPr>
          <p:nvPr/>
        </p:nvSpPr>
        <p:spPr bwMode="auto">
          <a:xfrm>
            <a:off x="194519" y="734422"/>
            <a:ext cx="8347157" cy="564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for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NUM_THREADS</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"main() : creating thread,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pthread_create</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threads</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attr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wait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void</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if</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Error:unable</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to create thread,"</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exit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1</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free attribute and wait for the other threads</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pthread_attr_destroy</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attr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for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NUM_THREADS</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pthread_join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threads</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status</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if</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Error:unable</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to join,"</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rc</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exit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1</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"Main: completed thread id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exiting with status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status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"Main: program exiting."</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pthread_exit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NULL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4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1400" b="0" i="0" u="none" strike="noStrike" cap="none" normalizeH="0" baseline="0" dirty="0" smtClean="0">
                <a:ln>
                  <a:noFill/>
                </a:ln>
                <a:solidFill>
                  <a:schemeClr val="tx1"/>
                </a:solidFill>
                <a:effectLst/>
              </a:rPr>
              <a:t> </a:t>
            </a:r>
          </a:p>
        </p:txBody>
      </p:sp>
    </p:spTree>
    <p:extLst>
      <p:ext uri="{BB962C8B-B14F-4D97-AF65-F5344CB8AC3E}">
        <p14:creationId xmlns:p14="http://schemas.microsoft.com/office/powerpoint/2010/main" val="3013505058"/>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3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197785" y="981522"/>
            <a:ext cx="11815367" cy="443332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169862" indent="-457200">
              <a:lnSpc>
                <a:spcPct val="150000"/>
              </a:lnSpc>
              <a:spcBef>
                <a:spcPts val="0"/>
              </a:spcBef>
              <a:buFont typeface="Wingdings" panose="05000000000000000000" pitchFamily="2" charset="2"/>
              <a:buChar char="l"/>
              <a:defRPr/>
            </a:pPr>
            <a:r>
              <a:rPr lang="en-US" altLang="zh-CN" b="0" dirty="0" err="1"/>
              <a:t>reinterpret_cast</a:t>
            </a:r>
            <a:r>
              <a:rPr lang="en-US" altLang="zh-CN" b="0" dirty="0"/>
              <a:t> </a:t>
            </a:r>
            <a:r>
              <a:rPr lang="zh-CN" altLang="en-US" b="0" dirty="0"/>
              <a:t>用于进行各种不同类型的指针之间、不同类型的引用之间以及指针和能容纳指针的整数类型之间的转换。转换时，执行的是逐个比特复制的操作</a:t>
            </a:r>
            <a:r>
              <a:rPr lang="zh-CN" altLang="en-US" b="0" dirty="0" smtClean="0"/>
              <a:t>。</a:t>
            </a:r>
            <a:endParaRPr lang="en-US" altLang="zh-CN" b="0" dirty="0" smtClean="0"/>
          </a:p>
          <a:p>
            <a:pPr marL="169862" indent="-457200">
              <a:lnSpc>
                <a:spcPct val="150000"/>
              </a:lnSpc>
              <a:spcBef>
                <a:spcPts val="0"/>
              </a:spcBef>
              <a:buFont typeface="Wingdings" panose="05000000000000000000" pitchFamily="2" charset="2"/>
              <a:buChar char="l"/>
              <a:defRPr/>
            </a:pPr>
            <a:r>
              <a:rPr lang="zh-CN" altLang="en-US" b="0" dirty="0"/>
              <a:t>这种转换提供了很强的灵活性，但转换的安全性只能由程序员的细心来保证了。例如，程序员执意要把一个 </a:t>
            </a:r>
            <a:r>
              <a:rPr lang="en-US" altLang="zh-CN" b="0" dirty="0" err="1"/>
              <a:t>int</a:t>
            </a:r>
            <a:r>
              <a:rPr lang="en-US" altLang="zh-CN" b="0" dirty="0"/>
              <a:t>* </a:t>
            </a:r>
            <a:r>
              <a:rPr lang="zh-CN" altLang="en-US" b="0" dirty="0"/>
              <a:t>指针、函数指针或其他类型的指针转换成 </a:t>
            </a:r>
            <a:r>
              <a:rPr lang="en-US" altLang="zh-CN" b="0" dirty="0"/>
              <a:t>string* </a:t>
            </a:r>
            <a:r>
              <a:rPr lang="zh-CN" altLang="en-US" b="0" dirty="0"/>
              <a:t>类型的指针也是可以的，至于以后用转换后的指针调用 </a:t>
            </a:r>
            <a:r>
              <a:rPr lang="en-US" altLang="zh-CN" b="0" dirty="0"/>
              <a:t>string </a:t>
            </a:r>
            <a:r>
              <a:rPr lang="zh-CN" altLang="en-US" b="0" dirty="0"/>
              <a:t>类的成员函数引发错误，程序员也只能自行承担查找错误的烦琐工作：（</a:t>
            </a:r>
            <a:r>
              <a:rPr lang="en-US" altLang="zh-CN" b="0" dirty="0"/>
              <a:t>C++ </a:t>
            </a:r>
            <a:r>
              <a:rPr lang="zh-CN" altLang="en-US" b="0" dirty="0"/>
              <a:t>标准不允许将函数指针转换成对象指针，但有些编译器，如 </a:t>
            </a:r>
            <a:r>
              <a:rPr lang="en-US" altLang="zh-CN" b="0" dirty="0"/>
              <a:t>Visual Studio 2010</a:t>
            </a:r>
            <a:r>
              <a:rPr lang="zh-CN" altLang="en-US" b="0" dirty="0"/>
              <a:t>，则支持这种转换）。</a:t>
            </a:r>
            <a:r>
              <a:rPr lang="zh-CN" altLang="en-US" dirty="0"/>
              <a:t/>
            </a:r>
            <a:br>
              <a:rPr lang="zh-CN" altLang="en-US" dirty="0"/>
            </a:br>
            <a:endParaRPr lang="zh-CN" altLang="en-US" sz="2801" b="0" kern="0" dirty="0"/>
          </a:p>
        </p:txBody>
      </p:sp>
      <p:pic>
        <p:nvPicPr>
          <p:cNvPr id="15" name="矩形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268" y="-26590"/>
            <a:ext cx="838924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组合 15"/>
          <p:cNvGrpSpPr>
            <a:grpSpLocks/>
          </p:cNvGrpSpPr>
          <p:nvPr/>
        </p:nvGrpSpPr>
        <p:grpSpPr bwMode="auto">
          <a:xfrm>
            <a:off x="194519" y="71835"/>
            <a:ext cx="466725" cy="468313"/>
            <a:chOff x="1192404" y="608225"/>
            <a:chExt cx="1755828" cy="1759616"/>
          </a:xfrm>
        </p:grpSpPr>
        <p:grpSp>
          <p:nvGrpSpPr>
            <p:cNvPr id="17" name="组合 79"/>
            <p:cNvGrpSpPr>
              <a:grpSpLocks/>
            </p:cNvGrpSpPr>
            <p:nvPr/>
          </p:nvGrpSpPr>
          <p:grpSpPr bwMode="auto">
            <a:xfrm>
              <a:off x="1192404" y="608225"/>
              <a:ext cx="1755828" cy="1759616"/>
              <a:chOff x="6379729" y="2488774"/>
              <a:chExt cx="2513016" cy="2513016"/>
            </a:xfrm>
          </p:grpSpPr>
          <p:sp>
            <p:nvSpPr>
              <p:cNvPr id="1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20" name="任意多边形 83"/>
              <p:cNvGrpSpPr>
                <a:grpSpLocks/>
              </p:cNvGrpSpPr>
              <p:nvPr/>
            </p:nvGrpSpPr>
            <p:grpSpPr bwMode="auto">
              <a:xfrm>
                <a:off x="6397313" y="2490687"/>
                <a:ext cx="2505748" cy="2500354"/>
                <a:chOff x="1883664" y="1987296"/>
                <a:chExt cx="1322832" cy="1322832"/>
              </a:xfrm>
            </p:grpSpPr>
            <p:pic>
              <p:nvPicPr>
                <p:cNvPr id="2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22"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23" name="TextBox 64"/>
          <p:cNvSpPr txBox="1">
            <a:spLocks noChangeArrowheads="1"/>
          </p:cNvSpPr>
          <p:nvPr/>
        </p:nvSpPr>
        <p:spPr bwMode="auto">
          <a:xfrm>
            <a:off x="875557" y="398"/>
            <a:ext cx="7743898"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000" dirty="0">
                <a:solidFill>
                  <a:schemeClr val="bg1"/>
                </a:solidFill>
                <a:latin typeface="Rockwell" pitchFamily="18" charset="0"/>
                <a:ea typeface="微软雅黑" pitchFamily="34" charset="-122"/>
              </a:rPr>
              <a:t>四种强制类型转换</a:t>
            </a:r>
            <a:r>
              <a:rPr lang="zh-CN" altLang="en-US" sz="3000" dirty="0" smtClean="0">
                <a:solidFill>
                  <a:schemeClr val="bg1"/>
                </a:solidFill>
                <a:latin typeface="Rockwell" pitchFamily="18" charset="0"/>
                <a:ea typeface="微软雅黑" pitchFamily="34" charset="-122"/>
              </a:rPr>
              <a:t>运算符</a:t>
            </a:r>
            <a:r>
              <a:rPr lang="en-US" altLang="zh-CN" sz="3000" dirty="0" smtClean="0">
                <a:solidFill>
                  <a:schemeClr val="bg1"/>
                </a:solidFill>
                <a:latin typeface="Rockwell" pitchFamily="18" charset="0"/>
                <a:ea typeface="微软雅黑" pitchFamily="34" charset="-122"/>
              </a:rPr>
              <a:t>:</a:t>
            </a:r>
            <a:r>
              <a:rPr lang="en-US" altLang="zh-CN" sz="3000" dirty="0" err="1">
                <a:solidFill>
                  <a:schemeClr val="bg1"/>
                </a:solidFill>
                <a:latin typeface="Rockwell" pitchFamily="18" charset="0"/>
                <a:ea typeface="微软雅黑" pitchFamily="34" charset="-122"/>
              </a:rPr>
              <a:t>reinterpret_cast</a:t>
            </a:r>
            <a:endParaRPr lang="en-US" altLang="zh-CN"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179132682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ppt_w</p:attrName>
                                        </p:attrNameLst>
                                      </p:cBhvr>
                                      <p:tavLst>
                                        <p:tav tm="0" fmla="#ppt_w*sin(2.5*pi*$)">
                                          <p:val>
                                            <p:fltVal val="0"/>
                                          </p:val>
                                        </p:tav>
                                        <p:tav tm="100000">
                                          <p:val>
                                            <p:fltVal val="1"/>
                                          </p:val>
                                        </p:tav>
                                      </p:tavLst>
                                    </p:anim>
                                    <p:anim calcmode="lin" valueType="num">
                                      <p:cBhvr>
                                        <p:cTn id="9" dur="1000" fill="hold"/>
                                        <p:tgtEl>
                                          <p:spTgt spid="23"/>
                                        </p:tgtEl>
                                        <p:attrNameLst>
                                          <p:attrName>ppt_h</p:attrName>
                                        </p:attrNameLst>
                                      </p:cBhvr>
                                      <p:tavLst>
                                        <p:tav tm="0">
                                          <p:val>
                                            <p:strVal val="#ppt_h"/>
                                          </p:val>
                                        </p:tav>
                                        <p:tav tm="100000">
                                          <p:val>
                                            <p:strVal val="#ppt_h"/>
                                          </p:val>
                                        </p:tav>
                                      </p:tavLst>
                                    </p:anim>
                                  </p:childTnLst>
                                </p:cTn>
                              </p:par>
                            </p:childTnLst>
                          </p:cTn>
                        </p:par>
                        <p:par>
                          <p:cTn id="10" fill="hold">
                            <p:stCondLst>
                              <p:cond delay="3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23"/>
                                        </p:tgtEl>
                                      </p:cBhvr>
                                    </p:animEffect>
                                    <p:animScale>
                                      <p:cBhvr>
                                        <p:cTn id="13"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6014937"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3. </a:t>
            </a:r>
            <a:r>
              <a:rPr lang="en-US" altLang="zh-CN" b="1" dirty="0"/>
              <a:t>Joining and Detaching Threads</a:t>
            </a:r>
            <a:endParaRPr lang="en-US" altLang="zh-CN" dirty="0"/>
          </a:p>
        </p:txBody>
      </p:sp>
      <p:sp>
        <p:nvSpPr>
          <p:cNvPr id="3" name="Rectangle 1"/>
          <p:cNvSpPr>
            <a:spLocks noChangeArrowheads="1"/>
          </p:cNvSpPr>
          <p:nvPr/>
        </p:nvSpPr>
        <p:spPr bwMode="auto">
          <a:xfrm>
            <a:off x="635596" y="1063104"/>
            <a:ext cx="9784059" cy="54630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cs typeface="Arial" panose="020B0604020202020204" pitchFamily="34" charset="0"/>
              </a:rPr>
              <a:t>When the above code is compiled and executed, it produces the following result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2</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 creating thread, 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Sleeping in thread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Thread with id : 0 .... Exiting</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Sleeping in thread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Thread with id : 1 .... Exiting</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Sleeping in thread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Thread with id : 2 .... Exiting</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Sleeping in thread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Thread with id : 3 .... Exiting</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Sleeping in thread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Thread with id : 4 .... Exiting</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completed thread id :0  exiting with status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completed thread id :1  exiting with status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completed thread id :2  exiting with status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completed thread id :3  exiting with status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Main: completed thread id :4  exiting with status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ourier New" panose="02070309020205020404" pitchFamily="49" charset="0"/>
                <a:ea typeface="等线" panose="02010600030101010101" pitchFamily="2" charset="-122"/>
                <a:cs typeface="Courier New" panose="02070309020205020404" pitchFamily="49" charset="0"/>
              </a:rPr>
              <a:t>Main: program exiting.</a:t>
            </a:r>
            <a:r>
              <a:rPr kumimoji="0" lang="en-US" altLang="zh-CN" sz="1600" b="0" i="0" u="none" strike="noStrike" cap="none" normalizeH="0" baseline="0" dirty="0" smtClean="0">
                <a:ln>
                  <a:noFill/>
                </a:ln>
                <a:solidFill>
                  <a:schemeClr val="tx1"/>
                </a:solidFill>
                <a:effectLst/>
              </a:rPr>
              <a:t> </a:t>
            </a:r>
          </a:p>
        </p:txBody>
      </p:sp>
    </p:spTree>
    <p:extLst>
      <p:ext uri="{BB962C8B-B14F-4D97-AF65-F5344CB8AC3E}">
        <p14:creationId xmlns:p14="http://schemas.microsoft.com/office/powerpoint/2010/main" val="1441492848"/>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3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0824" name="Picture 72" descr="未标题-84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7150" y="685800"/>
            <a:ext cx="4103688" cy="3535363"/>
          </a:xfrm>
          <a:prstGeom prst="rect">
            <a:avLst/>
          </a:prstGeom>
          <a:noFill/>
          <a:extLst>
            <a:ext uri="{909E8E84-426E-40DD-AFC4-6F175D3DCCD1}">
              <a14:hiddenFill xmlns:a14="http://schemas.microsoft.com/office/drawing/2010/main">
                <a:solidFill>
                  <a:srgbClr val="FFFFFF"/>
                </a:solidFill>
              </a14:hiddenFill>
            </a:ext>
          </a:extLst>
        </p:spPr>
      </p:pic>
      <p:sp>
        <p:nvSpPr>
          <p:cNvPr id="970756" name="文本框 45"/>
          <p:cNvSpPr txBox="1">
            <a:spLocks noChangeArrowheads="1"/>
          </p:cNvSpPr>
          <p:nvPr/>
        </p:nvSpPr>
        <p:spPr bwMode="auto">
          <a:xfrm>
            <a:off x="3028950" y="49895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sp>
        <p:nvSpPr>
          <p:cNvPr id="970757" name="矩形 134"/>
          <p:cNvSpPr>
            <a:spLocks noChangeArrowheads="1"/>
          </p:cNvSpPr>
          <p:nvPr/>
        </p:nvSpPr>
        <p:spPr bwMode="auto">
          <a:xfrm>
            <a:off x="4946650" y="1162050"/>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dirty="0" smtClean="0">
                <a:solidFill>
                  <a:schemeClr val="bg1"/>
                </a:solidFill>
                <a:latin typeface="微软雅黑" pitchFamily="34" charset="-122"/>
                <a:ea typeface="微软雅黑" pitchFamily="34" charset="-122"/>
                <a:cs typeface="方正兰亭细黑_GBK"/>
                <a:sym typeface="微软雅黑" pitchFamily="34" charset="-122"/>
              </a:rPr>
              <a:t>9</a:t>
            </a:r>
            <a:endParaRPr lang="en-US" altLang="zh-CN" sz="13000" b="1" dirty="0">
              <a:solidFill>
                <a:schemeClr val="bg1"/>
              </a:solidFill>
              <a:latin typeface="微软雅黑" pitchFamily="34" charset="-122"/>
              <a:ea typeface="微软雅黑" pitchFamily="34" charset="-122"/>
              <a:cs typeface="方正兰亭细黑_GBK"/>
              <a:sym typeface="微软雅黑" pitchFamily="34" charset="-122"/>
            </a:endParaRPr>
          </a:p>
        </p:txBody>
      </p:sp>
      <p:grpSp>
        <p:nvGrpSpPr>
          <p:cNvPr id="91" name="组合 90"/>
          <p:cNvGrpSpPr>
            <a:grpSpLocks/>
          </p:cNvGrpSpPr>
          <p:nvPr/>
        </p:nvGrpSpPr>
        <p:grpSpPr bwMode="auto">
          <a:xfrm>
            <a:off x="4216400" y="944563"/>
            <a:ext cx="466725" cy="468312"/>
            <a:chOff x="1192404" y="608225"/>
            <a:chExt cx="1755828" cy="1759616"/>
          </a:xfrm>
        </p:grpSpPr>
        <p:grpSp>
          <p:nvGrpSpPr>
            <p:cNvPr id="970759"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70762"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63" name="Text Box 11"/>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70768"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70771"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72" name="Text Box 20"/>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70777"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70780"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81" name="Text Box 29"/>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70786"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70789"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0" name="Text Box 38"/>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70795"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70798"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799" name="Text Box 47"/>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70810"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70813"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70814" name="Text Box 62"/>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70818"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dirty="0" smtClean="0">
                <a:latin typeface="Impact" pitchFamily="34" charset="0"/>
                <a:ea typeface="方正大黑简体" pitchFamily="65" charset="-122"/>
              </a:rPr>
              <a:t>第九部分</a:t>
            </a:r>
            <a:endParaRPr lang="zh-CN" altLang="en-US" sz="5400" dirty="0">
              <a:latin typeface="Impact" pitchFamily="34" charset="0"/>
              <a:ea typeface="方正大黑简体" pitchFamily="65" charset="-122"/>
            </a:endParaRPr>
          </a:p>
        </p:txBody>
      </p:sp>
      <p:grpSp>
        <p:nvGrpSpPr>
          <p:cNvPr id="970819" name="Group 67"/>
          <p:cNvGrpSpPr>
            <a:grpSpLocks/>
          </p:cNvGrpSpPr>
          <p:nvPr/>
        </p:nvGrpSpPr>
        <p:grpSpPr bwMode="auto">
          <a:xfrm>
            <a:off x="3673475" y="4724400"/>
            <a:ext cx="4586288"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70822" name="圆角矩形 606"/>
          <p:cNvSpPr>
            <a:spLocks noChangeArrowheads="1"/>
          </p:cNvSpPr>
          <p:nvPr/>
        </p:nvSpPr>
        <p:spPr bwMode="auto">
          <a:xfrm>
            <a:off x="3578225" y="4662488"/>
            <a:ext cx="4537075"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r>
              <a:rPr lang="en-US" altLang="zh-CN" dirty="0"/>
              <a:t>Web Programming</a:t>
            </a:r>
          </a:p>
        </p:txBody>
      </p:sp>
    </p:spTree>
    <p:extLst>
      <p:ext uri="{BB962C8B-B14F-4D97-AF65-F5344CB8AC3E}">
        <p14:creationId xmlns:p14="http://schemas.microsoft.com/office/powerpoint/2010/main" val="3606112518"/>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70824"/>
                                        </p:tgtEl>
                                        <p:attrNameLst>
                                          <p:attrName>style.visibility</p:attrName>
                                        </p:attrNameLst>
                                      </p:cBhvr>
                                      <p:to>
                                        <p:strVal val="visible"/>
                                      </p:to>
                                    </p:set>
                                    <p:anim calcmode="lin" valueType="num">
                                      <p:cBhvr>
                                        <p:cTn id="7" dur="1000" fill="hold"/>
                                        <p:tgtEl>
                                          <p:spTgt spid="970824"/>
                                        </p:tgtEl>
                                        <p:attrNameLst>
                                          <p:attrName>ppt_w</p:attrName>
                                        </p:attrNameLst>
                                      </p:cBhvr>
                                      <p:tavLst>
                                        <p:tav tm="0">
                                          <p:val>
                                            <p:fltVal val="0"/>
                                          </p:val>
                                        </p:tav>
                                        <p:tav tm="100000">
                                          <p:val>
                                            <p:strVal val="#ppt_w"/>
                                          </p:val>
                                        </p:tav>
                                      </p:tavLst>
                                    </p:anim>
                                    <p:anim calcmode="lin" valueType="num">
                                      <p:cBhvr>
                                        <p:cTn id="8" dur="1000" fill="hold"/>
                                        <p:tgtEl>
                                          <p:spTgt spid="970824"/>
                                        </p:tgtEl>
                                        <p:attrNameLst>
                                          <p:attrName>ppt_h</p:attrName>
                                        </p:attrNameLst>
                                      </p:cBhvr>
                                      <p:tavLst>
                                        <p:tav tm="0">
                                          <p:val>
                                            <p:fltVal val="0"/>
                                          </p:val>
                                        </p:tav>
                                        <p:tav tm="100000">
                                          <p:val>
                                            <p:strVal val="#ppt_h"/>
                                          </p:val>
                                        </p:tav>
                                      </p:tavLst>
                                    </p:anim>
                                    <p:anim calcmode="lin" valueType="num">
                                      <p:cBhvr>
                                        <p:cTn id="9" dur="1000" fill="hold"/>
                                        <p:tgtEl>
                                          <p:spTgt spid="970824"/>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70824"/>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70757"/>
                                        </p:tgtEl>
                                        <p:attrNameLst>
                                          <p:attrName>style.visibility</p:attrName>
                                        </p:attrNameLst>
                                      </p:cBhvr>
                                      <p:to>
                                        <p:strVal val="visible"/>
                                      </p:to>
                                    </p:set>
                                    <p:animEffect transition="in" filter="fade">
                                      <p:cBhvr>
                                        <p:cTn id="14" dur="1000"/>
                                        <p:tgtEl>
                                          <p:spTgt spid="970757"/>
                                        </p:tgtEl>
                                      </p:cBhvr>
                                    </p:animEffect>
                                    <p:anim calcmode="lin" valueType="num">
                                      <p:cBhvr>
                                        <p:cTn id="15" dur="1000" fill="hold"/>
                                        <p:tgtEl>
                                          <p:spTgt spid="970757"/>
                                        </p:tgtEl>
                                        <p:attrNameLst>
                                          <p:attrName>ppt_x</p:attrName>
                                        </p:attrNameLst>
                                      </p:cBhvr>
                                      <p:tavLst>
                                        <p:tav tm="0">
                                          <p:val>
                                            <p:strVal val="#ppt_x"/>
                                          </p:val>
                                        </p:tav>
                                        <p:tav tm="100000">
                                          <p:val>
                                            <p:strVal val="#ppt_x"/>
                                          </p:val>
                                        </p:tav>
                                      </p:tavLst>
                                    </p:anim>
                                    <p:anim calcmode="lin" valueType="num">
                                      <p:cBhvr>
                                        <p:cTn id="16" dur="1000" fill="hold"/>
                                        <p:tgtEl>
                                          <p:spTgt spid="970757"/>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70818"/>
                                        </p:tgtEl>
                                        <p:attrNameLst>
                                          <p:attrName>style.visibility</p:attrName>
                                        </p:attrNameLst>
                                      </p:cBhvr>
                                      <p:to>
                                        <p:strVal val="visible"/>
                                      </p:to>
                                    </p:set>
                                    <p:animEffect transition="in" filter="fade">
                                      <p:cBhvr>
                                        <p:cTn id="93" dur="750"/>
                                        <p:tgtEl>
                                          <p:spTgt spid="970818"/>
                                        </p:tgtEl>
                                      </p:cBhvr>
                                    </p:animEffect>
                                    <p:anim calcmode="lin" valueType="num">
                                      <p:cBhvr>
                                        <p:cTn id="94" dur="750" fill="hold"/>
                                        <p:tgtEl>
                                          <p:spTgt spid="970818"/>
                                        </p:tgtEl>
                                        <p:attrNameLst>
                                          <p:attrName>ppt_w</p:attrName>
                                        </p:attrNameLst>
                                      </p:cBhvr>
                                      <p:tavLst>
                                        <p:tav tm="0" fmla="#ppt_w*sin(2.5*pi*$)">
                                          <p:val>
                                            <p:fltVal val="0"/>
                                          </p:val>
                                        </p:tav>
                                        <p:tav tm="100000">
                                          <p:val>
                                            <p:fltVal val="1"/>
                                          </p:val>
                                        </p:tav>
                                      </p:tavLst>
                                    </p:anim>
                                    <p:anim calcmode="lin" valueType="num">
                                      <p:cBhvr>
                                        <p:cTn id="95" dur="750" fill="hold"/>
                                        <p:tgtEl>
                                          <p:spTgt spid="970818"/>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70819"/>
                                        </p:tgtEl>
                                        <p:attrNameLst>
                                          <p:attrName>style.visibility</p:attrName>
                                        </p:attrNameLst>
                                      </p:cBhvr>
                                      <p:to>
                                        <p:strVal val="visible"/>
                                      </p:to>
                                    </p:set>
                                    <p:anim calcmode="lin" valueType="num">
                                      <p:cBhvr>
                                        <p:cTn id="99" dur="2000" fill="hold"/>
                                        <p:tgtEl>
                                          <p:spTgt spid="970819"/>
                                        </p:tgtEl>
                                        <p:attrNameLst>
                                          <p:attrName>ppt_w</p:attrName>
                                        </p:attrNameLst>
                                      </p:cBhvr>
                                      <p:tavLst>
                                        <p:tav tm="0">
                                          <p:val>
                                            <p:fltVal val="0"/>
                                          </p:val>
                                        </p:tav>
                                        <p:tav tm="100000">
                                          <p:val>
                                            <p:strVal val="#ppt_w"/>
                                          </p:val>
                                        </p:tav>
                                      </p:tavLst>
                                    </p:anim>
                                    <p:anim calcmode="lin" valueType="num">
                                      <p:cBhvr>
                                        <p:cTn id="100" dur="2000" fill="hold"/>
                                        <p:tgtEl>
                                          <p:spTgt spid="970819"/>
                                        </p:tgtEl>
                                        <p:attrNameLst>
                                          <p:attrName>ppt_h</p:attrName>
                                        </p:attrNameLst>
                                      </p:cBhvr>
                                      <p:tavLst>
                                        <p:tav tm="0">
                                          <p:val>
                                            <p:fltVal val="0"/>
                                          </p:val>
                                        </p:tav>
                                        <p:tav tm="100000">
                                          <p:val>
                                            <p:strVal val="#ppt_h"/>
                                          </p:val>
                                        </p:tav>
                                      </p:tavLst>
                                    </p:anim>
                                    <p:anim calcmode="lin" valueType="num">
                                      <p:cBhvr>
                                        <p:cTn id="101" dur="2000" fill="hold"/>
                                        <p:tgtEl>
                                          <p:spTgt spid="970819"/>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70819"/>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70822"/>
                                        </p:tgtEl>
                                        <p:attrNameLst>
                                          <p:attrName>style.visibility</p:attrName>
                                        </p:attrNameLst>
                                      </p:cBhvr>
                                      <p:to>
                                        <p:strVal val="visible"/>
                                      </p:to>
                                    </p:set>
                                    <p:animEffect transition="in" filter="wipe(left)">
                                      <p:cBhvr>
                                        <p:cTn id="106" dur="3000"/>
                                        <p:tgtEl>
                                          <p:spTgt spid="9708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0757" grpId="0"/>
      <p:bldP spid="970818" grpId="0"/>
      <p:bldP spid="970822"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1. What is CGI</a:t>
            </a:r>
          </a:p>
        </p:txBody>
      </p:sp>
      <p:sp>
        <p:nvSpPr>
          <p:cNvPr id="2" name="文本框 1"/>
          <p:cNvSpPr txBox="1"/>
          <p:nvPr/>
        </p:nvSpPr>
        <p:spPr>
          <a:xfrm>
            <a:off x="770583" y="1125538"/>
            <a:ext cx="11017224" cy="2677656"/>
          </a:xfrm>
          <a:prstGeom prst="rect">
            <a:avLst/>
          </a:prstGeom>
          <a:noFill/>
        </p:spPr>
        <p:txBody>
          <a:bodyPr wrap="square" rtlCol="0">
            <a:spAutoFit/>
          </a:bodyPr>
          <a:lstStyle/>
          <a:p>
            <a:pPr marL="457200" indent="-457200">
              <a:buFont typeface="Wingdings" panose="05000000000000000000" pitchFamily="2" charset="2"/>
              <a:buChar char="l"/>
            </a:pPr>
            <a:r>
              <a:rPr lang="en-US" altLang="zh-CN" dirty="0"/>
              <a:t>The Common Gateway Interface, or CGI, is a set of standards that define how information is exchanged between the web server and a custom script.</a:t>
            </a:r>
          </a:p>
          <a:p>
            <a:pPr marL="457200" indent="-457200">
              <a:buFont typeface="Wingdings" panose="05000000000000000000" pitchFamily="2" charset="2"/>
              <a:buChar char="l"/>
            </a:pPr>
            <a:r>
              <a:rPr lang="en-US" altLang="zh-CN" dirty="0"/>
              <a:t>The CGI specs are currently maintained by the NCSA and NCSA defines CGI is as follows −</a:t>
            </a:r>
          </a:p>
          <a:p>
            <a:pPr marL="457200" indent="-457200">
              <a:buFont typeface="Wingdings" panose="05000000000000000000" pitchFamily="2" charset="2"/>
              <a:buChar char="l"/>
            </a:pPr>
            <a:r>
              <a:rPr lang="en-US" altLang="zh-CN" dirty="0"/>
              <a:t>The Common Gateway Interface, or CGI, is a standard for external gateway programs to interface with information servers such as HTTP servers.</a:t>
            </a:r>
          </a:p>
          <a:p>
            <a:pPr marL="457200" indent="-457200">
              <a:buFont typeface="Wingdings" panose="05000000000000000000" pitchFamily="2" charset="2"/>
              <a:buChar char="l"/>
            </a:pPr>
            <a:r>
              <a:rPr lang="en-US" altLang="zh-CN" dirty="0"/>
              <a:t>The current version is CGI/1.1 and CGI/1.2 is under progress.</a:t>
            </a:r>
          </a:p>
        </p:txBody>
      </p:sp>
    </p:spTree>
    <p:extLst>
      <p:ext uri="{BB962C8B-B14F-4D97-AF65-F5344CB8AC3E}">
        <p14:creationId xmlns:p14="http://schemas.microsoft.com/office/powerpoint/2010/main" val="123736099"/>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2. </a:t>
            </a:r>
            <a:r>
              <a:rPr lang="en-US" altLang="zh-CN" dirty="0"/>
              <a:t>Web Browsing</a:t>
            </a:r>
          </a:p>
        </p:txBody>
      </p:sp>
      <p:sp>
        <p:nvSpPr>
          <p:cNvPr id="2" name="文本框 1"/>
          <p:cNvSpPr txBox="1"/>
          <p:nvPr/>
        </p:nvSpPr>
        <p:spPr>
          <a:xfrm>
            <a:off x="770583" y="1125538"/>
            <a:ext cx="11017224" cy="4401205"/>
          </a:xfrm>
          <a:prstGeom prst="rect">
            <a:avLst/>
          </a:prstGeom>
          <a:noFill/>
        </p:spPr>
        <p:txBody>
          <a:bodyPr wrap="square" rtlCol="0">
            <a:spAutoFit/>
          </a:bodyPr>
          <a:lstStyle/>
          <a:p>
            <a:pPr marL="342900" indent="-342900">
              <a:buFont typeface="Wingdings" panose="05000000000000000000" pitchFamily="2" charset="2"/>
              <a:buChar char="l"/>
            </a:pPr>
            <a:r>
              <a:rPr lang="en-US" altLang="zh-CN" sz="2000" dirty="0"/>
              <a:t>To understand the concept of CGI, let's see what happens when we click a hyperlink to browse a particular web page or URL.</a:t>
            </a:r>
          </a:p>
          <a:p>
            <a:pPr marL="800100" lvl="1" indent="-342900">
              <a:buFont typeface="Wingdings" panose="05000000000000000000" pitchFamily="2" charset="2"/>
              <a:buChar char="Ø"/>
            </a:pPr>
            <a:r>
              <a:rPr lang="en-US" altLang="zh-CN" sz="2000" dirty="0"/>
              <a:t>Your browser contacts the HTTP web server and demand for the URL </a:t>
            </a:r>
            <a:r>
              <a:rPr lang="en-US" altLang="zh-CN" sz="2000" dirty="0" err="1"/>
              <a:t>ie</a:t>
            </a:r>
            <a:r>
              <a:rPr lang="en-US" altLang="zh-CN" sz="2000" dirty="0"/>
              <a:t>. filename.</a:t>
            </a:r>
          </a:p>
          <a:p>
            <a:pPr marL="800100" lvl="1" indent="-342900">
              <a:buFont typeface="Wingdings" panose="05000000000000000000" pitchFamily="2" charset="2"/>
              <a:buChar char="Ø"/>
            </a:pPr>
            <a:r>
              <a:rPr lang="en-US" altLang="zh-CN" sz="2000" dirty="0"/>
              <a:t>Web Server will parse the URL and will look for the filename. If it finds requested file then web server sends that file back to the browser otherwise sends an error message indicating that you have requested a wrong file.</a:t>
            </a:r>
          </a:p>
          <a:p>
            <a:pPr marL="800100" lvl="1" indent="-342900">
              <a:buFont typeface="Wingdings" panose="05000000000000000000" pitchFamily="2" charset="2"/>
              <a:buChar char="Ø"/>
            </a:pPr>
            <a:r>
              <a:rPr lang="en-US" altLang="zh-CN" sz="2000" dirty="0"/>
              <a:t>Web browser takes response from web server and displays either the received file or error message based on the received response.</a:t>
            </a:r>
          </a:p>
          <a:p>
            <a:pPr marL="342900" indent="-342900">
              <a:buFont typeface="Wingdings" panose="05000000000000000000" pitchFamily="2" charset="2"/>
              <a:buChar char="l"/>
            </a:pPr>
            <a:r>
              <a:rPr lang="en-US" altLang="zh-CN" sz="2000" dirty="0"/>
              <a:t>However, it is possible to set up the HTTP server in such a way that whenever a file in a certain directory is requested, that file is not sent back; instead it is executed as a program, and produced output from the program is sent back to your browser to display.</a:t>
            </a:r>
          </a:p>
          <a:p>
            <a:pPr marL="342900" indent="-342900">
              <a:buFont typeface="Wingdings" panose="05000000000000000000" pitchFamily="2" charset="2"/>
              <a:buChar char="l"/>
            </a:pPr>
            <a:r>
              <a:rPr lang="en-US" altLang="zh-CN" sz="2000" dirty="0"/>
              <a:t>The Common Gateway Interface (CGI) is a standard protocol for enabling applications (called CGI programs or CGI scripts) to interact with Web servers and with clients. These CGI programs can be a written in Python, PERL, Shell, C or C++ etc.</a:t>
            </a:r>
          </a:p>
        </p:txBody>
      </p:sp>
    </p:spTree>
    <p:extLst>
      <p:ext uri="{BB962C8B-B14F-4D97-AF65-F5344CB8AC3E}">
        <p14:creationId xmlns:p14="http://schemas.microsoft.com/office/powerpoint/2010/main" val="159492327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2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3. </a:t>
            </a:r>
            <a:r>
              <a:rPr lang="en-US" altLang="zh-CN" dirty="0"/>
              <a:t>CGI Architecture Diagram</a:t>
            </a:r>
          </a:p>
        </p:txBody>
      </p:sp>
      <p:sp>
        <p:nvSpPr>
          <p:cNvPr id="2" name="文本框 1"/>
          <p:cNvSpPr txBox="1"/>
          <p:nvPr/>
        </p:nvSpPr>
        <p:spPr>
          <a:xfrm>
            <a:off x="770583" y="1125538"/>
            <a:ext cx="11017224" cy="461665"/>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The following simple program shows a simple architecture of CGI −</a:t>
            </a:r>
            <a:endParaRPr lang="zh-CN" altLang="en-US" dirty="0"/>
          </a:p>
        </p:txBody>
      </p:sp>
      <p:pic>
        <p:nvPicPr>
          <p:cNvPr id="16386" name="Picture 2" descr="CGI Architectur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4879" y="1989634"/>
            <a:ext cx="3409950" cy="3895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1847995"/>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3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4. </a:t>
            </a:r>
            <a:r>
              <a:rPr lang="en-US" altLang="zh-CN" dirty="0"/>
              <a:t>Web Server Configuration</a:t>
            </a:r>
          </a:p>
        </p:txBody>
      </p:sp>
      <p:sp>
        <p:nvSpPr>
          <p:cNvPr id="2" name="文本框 1"/>
          <p:cNvSpPr txBox="1"/>
          <p:nvPr/>
        </p:nvSpPr>
        <p:spPr>
          <a:xfrm>
            <a:off x="770583" y="1125538"/>
            <a:ext cx="11017224" cy="3416320"/>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Before you proceed with CGI Programming, make sure that your Web Server supports CGI and it is configured to handle CGI Programs. All the CGI Programs to be executed by the HTTP server are kept in a pre-configured directory. This directory is called CGI directory and by convention it is named as /</a:t>
            </a:r>
            <a:r>
              <a:rPr lang="en-US" altLang="zh-CN" dirty="0" err="1"/>
              <a:t>var</a:t>
            </a:r>
            <a:r>
              <a:rPr lang="en-US" altLang="zh-CN" dirty="0"/>
              <a:t>/www/</a:t>
            </a:r>
            <a:r>
              <a:rPr lang="en-US" altLang="zh-CN" dirty="0" err="1"/>
              <a:t>cgi</a:t>
            </a:r>
            <a:r>
              <a:rPr lang="en-US" altLang="zh-CN" dirty="0"/>
              <a:t>-bin. By convention CGI files will have extension as </a:t>
            </a:r>
            <a:r>
              <a:rPr lang="en-US" altLang="zh-CN" b="1" dirty="0"/>
              <a:t>.</a:t>
            </a:r>
            <a:r>
              <a:rPr lang="en-US" altLang="zh-CN" b="1" dirty="0" err="1"/>
              <a:t>cgi</a:t>
            </a:r>
            <a:r>
              <a:rPr lang="en-US" altLang="zh-CN" dirty="0"/>
              <a:t>, though they are C++ executable.</a:t>
            </a:r>
          </a:p>
          <a:p>
            <a:pPr marL="342900" indent="-342900">
              <a:buFont typeface="Wingdings" panose="05000000000000000000" pitchFamily="2" charset="2"/>
              <a:buChar char="l"/>
            </a:pPr>
            <a:r>
              <a:rPr lang="en-US" altLang="zh-CN" dirty="0"/>
              <a:t>By default, Apache Web Server is configured to run CGI programs in /</a:t>
            </a:r>
            <a:r>
              <a:rPr lang="en-US" altLang="zh-CN" dirty="0" err="1"/>
              <a:t>var</a:t>
            </a:r>
            <a:r>
              <a:rPr lang="en-US" altLang="zh-CN" dirty="0"/>
              <a:t>/www/</a:t>
            </a:r>
            <a:r>
              <a:rPr lang="en-US" altLang="zh-CN" dirty="0" err="1"/>
              <a:t>cgi</a:t>
            </a:r>
            <a:r>
              <a:rPr lang="en-US" altLang="zh-CN" dirty="0"/>
              <a:t>-bin. If you want to specify any other directory to run your CGI scripts, you can modify the following section in the </a:t>
            </a:r>
            <a:r>
              <a:rPr lang="en-US" altLang="zh-CN" dirty="0" err="1"/>
              <a:t>httpd.conf</a:t>
            </a:r>
            <a:r>
              <a:rPr lang="en-US" altLang="zh-CN" dirty="0"/>
              <a:t> file −</a:t>
            </a:r>
          </a:p>
        </p:txBody>
      </p:sp>
    </p:spTree>
    <p:extLst>
      <p:ext uri="{BB962C8B-B14F-4D97-AF65-F5344CB8AC3E}">
        <p14:creationId xmlns:p14="http://schemas.microsoft.com/office/powerpoint/2010/main" val="250914392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3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4. Web Server Configuration</a:t>
            </a:r>
          </a:p>
        </p:txBody>
      </p:sp>
      <p:sp>
        <p:nvSpPr>
          <p:cNvPr id="3" name="Rectangle 1"/>
          <p:cNvSpPr>
            <a:spLocks noChangeArrowheads="1"/>
          </p:cNvSpPr>
          <p:nvPr/>
        </p:nvSpPr>
        <p:spPr bwMode="auto">
          <a:xfrm>
            <a:off x="410543" y="785968"/>
            <a:ext cx="6336704" cy="34009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Directory</a:t>
            </a: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2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2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var</a:t>
            </a:r>
            <a:r>
              <a:rPr kumimoji="0" lang="en-US" altLang="zh-CN" sz="2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/www/</a:t>
            </a:r>
            <a:r>
              <a:rPr kumimoji="0" lang="en-US" altLang="zh-CN" sz="2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a:t>
            </a:r>
            <a:r>
              <a:rPr kumimoji="0" lang="en-US" altLang="zh-CN" sz="2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-bin"</a:t>
            </a:r>
            <a:r>
              <a:rPr kumimoji="0" lang="en-US" altLang="zh-CN" sz="2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2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AllowOverride</a:t>
            </a: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None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Options </a:t>
            </a:r>
            <a:r>
              <a:rPr kumimoji="0" lang="en-US" altLang="zh-CN" sz="2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ExecCGI</a:t>
            </a: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Order </a:t>
            </a:r>
            <a:r>
              <a:rPr kumimoji="0" lang="en-US" altLang="zh-CN" sz="2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allow,deny</a:t>
            </a: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Allow from all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&lt;/Directory&gt;</a:t>
            </a: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2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&lt;Directory</a:t>
            </a: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2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2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var</a:t>
            </a:r>
            <a:r>
              <a:rPr kumimoji="0" lang="en-US" altLang="zh-CN" sz="2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/www/</a:t>
            </a:r>
            <a:r>
              <a:rPr kumimoji="0" lang="en-US" altLang="zh-CN" sz="2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a:t>
            </a:r>
            <a:r>
              <a:rPr kumimoji="0" lang="en-US" altLang="zh-CN" sz="2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-bin"</a:t>
            </a:r>
            <a:r>
              <a:rPr kumimoji="0" lang="en-US" altLang="zh-CN" sz="2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Options All</a:t>
            </a:r>
            <a:endParaRPr kumimoji="0" lang="en-US" altLang="zh-CN" sz="20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rPr>
              <a:t>&lt;/Directory&gt;</a:t>
            </a:r>
            <a:r>
              <a:rPr kumimoji="0" lang="en-US" altLang="zh-CN" sz="2000" b="0" i="0" u="none" strike="noStrike" cap="none" normalizeH="0" baseline="0" dirty="0" smtClean="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5" name="文本框 4"/>
          <p:cNvSpPr txBox="1"/>
          <p:nvPr/>
        </p:nvSpPr>
        <p:spPr>
          <a:xfrm>
            <a:off x="355873" y="5302002"/>
            <a:ext cx="11043576" cy="830997"/>
          </a:xfrm>
          <a:prstGeom prst="rect">
            <a:avLst/>
          </a:prstGeom>
          <a:noFill/>
        </p:spPr>
        <p:txBody>
          <a:bodyPr wrap="square" rtlCol="0">
            <a:spAutoFit/>
          </a:bodyPr>
          <a:lstStyle/>
          <a:p>
            <a:r>
              <a:rPr lang="en-US" altLang="zh-CN" dirty="0"/>
              <a:t>Here, I assume that you have Web Server up and running successfully and you are able to run any other CGI program like Perl or Shell etc.</a:t>
            </a:r>
            <a:endParaRPr lang="zh-CN" altLang="en-US" dirty="0"/>
          </a:p>
        </p:txBody>
      </p:sp>
    </p:spTree>
    <p:extLst>
      <p:ext uri="{BB962C8B-B14F-4D97-AF65-F5344CB8AC3E}">
        <p14:creationId xmlns:p14="http://schemas.microsoft.com/office/powerpoint/2010/main" val="882238786"/>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3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5. </a:t>
            </a:r>
            <a:r>
              <a:rPr lang="en-US" altLang="zh-CN" dirty="0"/>
              <a:t>First CGI Program</a:t>
            </a:r>
          </a:p>
        </p:txBody>
      </p:sp>
      <p:sp>
        <p:nvSpPr>
          <p:cNvPr id="2" name="文本框 1"/>
          <p:cNvSpPr txBox="1"/>
          <p:nvPr/>
        </p:nvSpPr>
        <p:spPr>
          <a:xfrm>
            <a:off x="599630" y="5302002"/>
            <a:ext cx="11017224" cy="1323439"/>
          </a:xfrm>
          <a:prstGeom prst="rect">
            <a:avLst/>
          </a:prstGeom>
          <a:noFill/>
        </p:spPr>
        <p:txBody>
          <a:bodyPr wrap="square" rtlCol="0">
            <a:spAutoFit/>
          </a:bodyPr>
          <a:lstStyle/>
          <a:p>
            <a:pPr marL="342900" indent="-342900">
              <a:buFont typeface="Wingdings" panose="05000000000000000000" pitchFamily="2" charset="2"/>
              <a:buChar char="l"/>
            </a:pPr>
            <a:r>
              <a:rPr lang="en-US" altLang="zh-CN" sz="2000" dirty="0"/>
              <a:t>Compile above code and name the executable as </a:t>
            </a:r>
            <a:r>
              <a:rPr lang="en-US" altLang="zh-CN" sz="2000" dirty="0" err="1"/>
              <a:t>cplusplus.cgi</a:t>
            </a:r>
            <a:r>
              <a:rPr lang="en-US" altLang="zh-CN" sz="2000" dirty="0"/>
              <a:t>. This file is being kept in /</a:t>
            </a:r>
            <a:r>
              <a:rPr lang="en-US" altLang="zh-CN" sz="2000" dirty="0" err="1"/>
              <a:t>var</a:t>
            </a:r>
            <a:r>
              <a:rPr lang="en-US" altLang="zh-CN" sz="2000" dirty="0"/>
              <a:t>/www/</a:t>
            </a:r>
            <a:r>
              <a:rPr lang="en-US" altLang="zh-CN" sz="2000" dirty="0" err="1"/>
              <a:t>cgi</a:t>
            </a:r>
            <a:r>
              <a:rPr lang="en-US" altLang="zh-CN" sz="2000" dirty="0"/>
              <a:t>-bin directory and it has following content. Before running your CGI program make sure you have change mode of file using </a:t>
            </a:r>
            <a:r>
              <a:rPr lang="en-US" altLang="zh-CN" sz="2000" b="1" dirty="0" err="1"/>
              <a:t>chmod</a:t>
            </a:r>
            <a:r>
              <a:rPr lang="en-US" altLang="zh-CN" sz="2000" b="1" dirty="0"/>
              <a:t> 755 </a:t>
            </a:r>
            <a:r>
              <a:rPr lang="en-US" altLang="zh-CN" sz="2000" b="1" dirty="0" err="1"/>
              <a:t>cplusplus.cgi</a:t>
            </a:r>
            <a:r>
              <a:rPr lang="en-US" altLang="zh-CN" sz="2000" dirty="0"/>
              <a:t> UNIX command to make file executable.</a:t>
            </a:r>
            <a:endParaRPr lang="zh-CN" altLang="en-US" sz="2000" dirty="0"/>
          </a:p>
        </p:txBody>
      </p:sp>
      <p:sp>
        <p:nvSpPr>
          <p:cNvPr id="3" name="Rectangle 1"/>
          <p:cNvSpPr>
            <a:spLocks noChangeArrowheads="1"/>
          </p:cNvSpPr>
          <p:nvPr/>
        </p:nvSpPr>
        <p:spPr bwMode="auto">
          <a:xfrm>
            <a:off x="355873" y="860514"/>
            <a:ext cx="10567838" cy="4201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8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Content-type:text</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/html\r\n\r\n"</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"&lt;title&gt;Hello World - First CGI Program&lt;/title&gt;\n"</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800" dirty="0">
                <a:solidFill>
                  <a:srgbClr val="000000"/>
                </a:solidFill>
                <a:latin typeface="Courier New" panose="02070309020205020404" pitchFamily="49" charset="0"/>
                <a:cs typeface="Courier New" panose="02070309020205020404" pitchFamily="49" charset="0"/>
              </a:rPr>
              <a:t> </a:t>
            </a:r>
            <a:r>
              <a:rPr lang="en-US" altLang="zh-CN" sz="1800" dirty="0" smtClean="0">
                <a:solidFill>
                  <a:srgbClr val="000000"/>
                </a:solidFill>
                <a:latin typeface="Courier New" panose="02070309020205020404" pitchFamily="49" charset="0"/>
                <a:cs typeface="Courier New" panose="02070309020205020404" pitchFamily="49" charset="0"/>
              </a:rPr>
              <a:t>   </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"&lt;h2&gt;Hello World! This is my first CGI program&lt;/h2&gt;\n"</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return</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8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1800" b="0" i="0" u="none" strike="noStrike" cap="none" normalizeH="0" baseline="0" dirty="0" smtClean="0">
                <a:ln>
                  <a:noFill/>
                </a:ln>
                <a:solidFill>
                  <a:schemeClr val="tx1"/>
                </a:solidFill>
                <a:effectLst/>
              </a:rPr>
              <a:t> </a:t>
            </a:r>
          </a:p>
        </p:txBody>
      </p:sp>
    </p:spTree>
    <p:extLst>
      <p:ext uri="{BB962C8B-B14F-4D97-AF65-F5344CB8AC3E}">
        <p14:creationId xmlns:p14="http://schemas.microsoft.com/office/powerpoint/2010/main" val="959230456"/>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5. First CGI Program</a:t>
            </a:r>
          </a:p>
        </p:txBody>
      </p:sp>
      <p:sp>
        <p:nvSpPr>
          <p:cNvPr id="2" name="文本框 1"/>
          <p:cNvSpPr txBox="1"/>
          <p:nvPr/>
        </p:nvSpPr>
        <p:spPr>
          <a:xfrm>
            <a:off x="770583" y="1125538"/>
            <a:ext cx="11017224" cy="461665"/>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Here is small CGI program to list out all the CGI variables.</a:t>
            </a:r>
            <a:endParaRPr lang="zh-CN" altLang="en-US" dirty="0"/>
          </a:p>
        </p:txBody>
      </p:sp>
      <p:sp>
        <p:nvSpPr>
          <p:cNvPr id="3" name="Rectangle 1"/>
          <p:cNvSpPr>
            <a:spLocks noChangeArrowheads="1"/>
          </p:cNvSpPr>
          <p:nvPr/>
        </p:nvSpPr>
        <p:spPr bwMode="auto">
          <a:xfrm>
            <a:off x="770583" y="1746241"/>
            <a:ext cx="7992888" cy="30623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stdlib.h</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const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string</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ENV</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24</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"COMSPEC"</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"DOCUMENT_ROOT"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"GATEWAY_INTERFACE"</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"HTTP_ACCEPT"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"HTTP_ACCEPT_ENCODING"</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"HTTP_ACCEPT_LANGUAGE"</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"HTTP_CONNECTION"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"HTTP_HOST"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"HTTP_USER_AGENT"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"PATH"</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"QUERY_STRING"</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"REMOTE_ADDR"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"REMOTE_PORT"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"REQUEST_METHOD"</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"REQUEST_URI"</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"SCRIPT_FILENAME"</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"SCRIPT_NAME"</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"SERVER_ADDR"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"SERVER_ADMIN"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"SERVER_NAME"</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"SERVER_PORT"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"SERVER_PROTOCOL"</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8800"/>
                </a:solidFill>
                <a:effectLst/>
                <a:latin typeface="Courier New" panose="02070309020205020404" pitchFamily="49" charset="0"/>
                <a:ea typeface="等线" panose="02010600030101010101" pitchFamily="2" charset="-122"/>
                <a:cs typeface="Courier New" panose="02070309020205020404" pitchFamily="49" charset="0"/>
              </a:rPr>
              <a:t>"SERVER_SIGNATURE"</a:t>
            </a:r>
            <a:r>
              <a:rPr kumimoji="0" lang="en-US" altLang="zh-CN" sz="14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1400" b="0" i="0" u="none" strike="noStrike" cap="none" normalizeH="0" baseline="0" dirty="0" smtClean="0">
                <a:ln>
                  <a:noFill/>
                </a:ln>
                <a:solidFill>
                  <a:srgbClr val="008800"/>
                </a:solidFill>
                <a:effectLst/>
                <a:latin typeface="Courier New" panose="02070309020205020404" pitchFamily="49" charset="0"/>
                <a:ea typeface="等线" panose="02010600030101010101" pitchFamily="2" charset="-122"/>
                <a:cs typeface="Courier New" panose="02070309020205020404" pitchFamily="49" charset="0"/>
              </a:rPr>
              <a:t>"SERVER_SOFTWARE"</a:t>
            </a:r>
            <a:r>
              <a:rPr kumimoji="0" lang="en-US" altLang="zh-CN" sz="1400" b="0" i="0" u="none" strike="noStrike" cap="none" normalizeH="0" baseline="0" dirty="0" smtClean="0">
                <a:ln>
                  <a:noFill/>
                </a:ln>
                <a:solidFill>
                  <a:srgbClr val="000000"/>
                </a:solidFill>
                <a:effectLst/>
                <a:latin typeface="Courier New" panose="02070309020205020404" pitchFamily="49" charset="0"/>
                <a:ea typeface="等线" panose="02010600030101010101" pitchFamily="2" charset="-122"/>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ea typeface="等线" panose="02010600030101010101" pitchFamily="2" charset="-122"/>
                <a:cs typeface="Courier New" panose="02070309020205020404" pitchFamily="49" charset="0"/>
              </a:rPr>
              <a:t> </a:t>
            </a:r>
            <a:endParaRPr kumimoji="0" lang="en-US" altLang="zh-CN" sz="14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254866117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a:t>5. First CGI Program</a:t>
            </a:r>
          </a:p>
        </p:txBody>
      </p:sp>
      <p:sp>
        <p:nvSpPr>
          <p:cNvPr id="3" name="Rectangle 1"/>
          <p:cNvSpPr>
            <a:spLocks noChangeArrowheads="1"/>
          </p:cNvSpPr>
          <p:nvPr/>
        </p:nvSpPr>
        <p:spPr bwMode="auto">
          <a:xfrm>
            <a:off x="528207" y="553243"/>
            <a:ext cx="8667312" cy="6294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Content-type:text</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/html\r\n\r\n"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"&lt;title&gt;CGI Environment Variables&lt;/title&gt;\n"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"&lt;table border = \"0\" </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cellspacing</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 \"2\"&gt;"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for</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24</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tr</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&gt;&lt;td&gt;"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ENV</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"&lt;/td&gt;&lt;td&gt;"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attempt to retrieve value of environment variable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char</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value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getenv</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ENV</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c_str</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if</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value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value</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else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"Environment variable does not exist."</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"&lt;/td&gt;&lt;/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tr</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"&lt;/table&gt;&lt;\n"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return</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4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1400" b="0" i="0" u="none" strike="noStrike" cap="none" normalizeH="0" baseline="0" dirty="0" smtClean="0">
                <a:ln>
                  <a:noFill/>
                </a:ln>
                <a:solidFill>
                  <a:schemeClr val="tx1"/>
                </a:solidFill>
                <a:effectLst/>
              </a:rPr>
              <a:t> </a:t>
            </a:r>
          </a:p>
        </p:txBody>
      </p:sp>
    </p:spTree>
    <p:extLst>
      <p:ext uri="{BB962C8B-B14F-4D97-AF65-F5344CB8AC3E}">
        <p14:creationId xmlns:p14="http://schemas.microsoft.com/office/powerpoint/2010/main" val="297423492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198901" y="981522"/>
            <a:ext cx="11815367" cy="443332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en-US" altLang="zh-CN" b="0" dirty="0" err="1"/>
              <a:t>reinterpret_cast</a:t>
            </a:r>
            <a:r>
              <a:rPr lang="en-US" altLang="zh-CN" b="0" dirty="0"/>
              <a:t> </a:t>
            </a:r>
            <a:r>
              <a:rPr lang="zh-CN" altLang="en-US" b="0" dirty="0"/>
              <a:t>用法示例如下</a:t>
            </a:r>
            <a:r>
              <a:rPr lang="zh-CN" altLang="en-US" b="0" dirty="0" smtClean="0"/>
              <a:t>：</a:t>
            </a:r>
            <a:endParaRPr lang="en-US" altLang="zh-CN" b="0" dirty="0" smtClean="0"/>
          </a:p>
          <a:p>
            <a:pPr marL="0" indent="0">
              <a:buNone/>
            </a:pPr>
            <a:r>
              <a:rPr lang="en-US" altLang="zh-CN" sz="1600" b="0" dirty="0"/>
              <a:t>#include &lt;</a:t>
            </a:r>
            <a:r>
              <a:rPr lang="en-US" altLang="zh-CN" sz="1600" b="0" dirty="0" err="1"/>
              <a:t>iostream</a:t>
            </a:r>
            <a:r>
              <a:rPr lang="en-US" altLang="zh-CN" sz="1600" b="0" dirty="0"/>
              <a:t>&gt;</a:t>
            </a:r>
          </a:p>
          <a:p>
            <a:pPr marL="0" indent="0">
              <a:buNone/>
            </a:pPr>
            <a:r>
              <a:rPr lang="en-US" altLang="zh-CN" sz="1600" dirty="0"/>
              <a:t>using</a:t>
            </a:r>
            <a:r>
              <a:rPr lang="en-US" altLang="zh-CN" sz="1600" b="0" dirty="0"/>
              <a:t> </a:t>
            </a:r>
            <a:r>
              <a:rPr lang="en-US" altLang="zh-CN" sz="1600" dirty="0"/>
              <a:t>namespace</a:t>
            </a:r>
            <a:r>
              <a:rPr lang="en-US" altLang="zh-CN" sz="1600" b="0" dirty="0"/>
              <a:t> </a:t>
            </a:r>
            <a:r>
              <a:rPr lang="en-US" altLang="zh-CN" sz="1600" b="0" dirty="0" err="1"/>
              <a:t>std</a:t>
            </a:r>
            <a:r>
              <a:rPr lang="en-US" altLang="zh-CN" sz="1600" b="0" dirty="0"/>
              <a:t>;</a:t>
            </a:r>
          </a:p>
          <a:p>
            <a:pPr marL="0" indent="0">
              <a:buNone/>
            </a:pPr>
            <a:r>
              <a:rPr lang="en-US" altLang="zh-CN" sz="1600" dirty="0"/>
              <a:t>class</a:t>
            </a:r>
            <a:r>
              <a:rPr lang="en-US" altLang="zh-CN" sz="1600" b="0" dirty="0"/>
              <a:t> A</a:t>
            </a:r>
          </a:p>
          <a:p>
            <a:pPr marL="0" indent="0">
              <a:buNone/>
            </a:pPr>
            <a:r>
              <a:rPr lang="en-US" altLang="zh-CN" sz="1600" b="0" dirty="0"/>
              <a:t>{</a:t>
            </a:r>
          </a:p>
          <a:p>
            <a:pPr marL="0" indent="0">
              <a:buNone/>
            </a:pPr>
            <a:r>
              <a:rPr lang="en-US" altLang="zh-CN" sz="1600" dirty="0"/>
              <a:t>public</a:t>
            </a:r>
            <a:r>
              <a:rPr lang="en-US" altLang="zh-CN" sz="1600" b="0" dirty="0"/>
              <a:t>:</a:t>
            </a:r>
          </a:p>
          <a:p>
            <a:pPr marL="0" indent="0">
              <a:buNone/>
            </a:pPr>
            <a:r>
              <a:rPr lang="en-US" altLang="zh-CN" sz="1600" b="0" dirty="0" smtClean="0"/>
              <a:t>        </a:t>
            </a:r>
            <a:r>
              <a:rPr lang="en-US" altLang="zh-CN" sz="1600" b="0" dirty="0" err="1" smtClean="0"/>
              <a:t>int</a:t>
            </a:r>
            <a:r>
              <a:rPr lang="en-US" altLang="zh-CN" sz="1600" b="0" dirty="0" smtClean="0"/>
              <a:t> </a:t>
            </a:r>
            <a:r>
              <a:rPr lang="en-US" altLang="zh-CN" sz="1600" b="0" dirty="0" err="1"/>
              <a:t>i</a:t>
            </a:r>
            <a:r>
              <a:rPr lang="en-US" altLang="zh-CN" sz="1600" b="0" dirty="0"/>
              <a:t>;</a:t>
            </a:r>
          </a:p>
          <a:p>
            <a:pPr marL="0" indent="0">
              <a:buNone/>
            </a:pPr>
            <a:r>
              <a:rPr lang="en-US" altLang="zh-CN" sz="1600" b="0" dirty="0" smtClean="0"/>
              <a:t>        </a:t>
            </a:r>
            <a:r>
              <a:rPr lang="en-US" altLang="zh-CN" sz="1600" b="0" dirty="0" err="1" smtClean="0"/>
              <a:t>int</a:t>
            </a:r>
            <a:r>
              <a:rPr lang="en-US" altLang="zh-CN" sz="1600" b="0" dirty="0" smtClean="0"/>
              <a:t> </a:t>
            </a:r>
            <a:r>
              <a:rPr lang="en-US" altLang="zh-CN" sz="1600" b="0" dirty="0"/>
              <a:t>j;</a:t>
            </a:r>
          </a:p>
          <a:p>
            <a:pPr marL="0" indent="0">
              <a:buNone/>
            </a:pPr>
            <a:r>
              <a:rPr lang="en-US" altLang="zh-CN" sz="1600" b="0" dirty="0" smtClean="0"/>
              <a:t>        A(</a:t>
            </a:r>
            <a:r>
              <a:rPr lang="en-US" altLang="zh-CN" sz="1600" b="0" dirty="0" err="1" smtClean="0"/>
              <a:t>int</a:t>
            </a:r>
            <a:r>
              <a:rPr lang="en-US" altLang="zh-CN" sz="1600" b="0" dirty="0" smtClean="0"/>
              <a:t> </a:t>
            </a:r>
            <a:r>
              <a:rPr lang="en-US" altLang="zh-CN" sz="1600" b="0" dirty="0"/>
              <a:t>n):</a:t>
            </a:r>
            <a:r>
              <a:rPr lang="en-US" altLang="zh-CN" sz="1600" b="0" dirty="0" err="1"/>
              <a:t>i</a:t>
            </a:r>
            <a:r>
              <a:rPr lang="en-US" altLang="zh-CN" sz="1600" b="0" dirty="0"/>
              <a:t>(n),j(n) { }</a:t>
            </a:r>
          </a:p>
          <a:p>
            <a:pPr marL="0" indent="0">
              <a:buNone/>
            </a:pPr>
            <a:r>
              <a:rPr lang="en-US" altLang="zh-CN" sz="1600" b="0" dirty="0"/>
              <a:t>};</a:t>
            </a:r>
          </a:p>
          <a:p>
            <a:pPr marL="0" indent="0">
              <a:buNone/>
            </a:pPr>
            <a:r>
              <a:rPr lang="en-US" altLang="zh-CN" sz="1600" b="0" dirty="0" err="1"/>
              <a:t>int</a:t>
            </a:r>
            <a:r>
              <a:rPr lang="en-US" altLang="zh-CN" sz="1600" b="0" dirty="0"/>
              <a:t> main()</a:t>
            </a:r>
          </a:p>
          <a:p>
            <a:pPr marL="0" indent="0">
              <a:buNone/>
            </a:pPr>
            <a:r>
              <a:rPr lang="en-US" altLang="zh-CN" sz="1600" b="0" dirty="0"/>
              <a:t>{</a:t>
            </a:r>
          </a:p>
          <a:p>
            <a:pPr marL="0" indent="0">
              <a:buNone/>
            </a:pPr>
            <a:r>
              <a:rPr lang="en-US" altLang="zh-CN" sz="1600" b="0" dirty="0" smtClean="0"/>
              <a:t>        A </a:t>
            </a:r>
            <a:r>
              <a:rPr lang="en-US" altLang="zh-CN" sz="1600" b="0" dirty="0"/>
              <a:t>a(100);</a:t>
            </a:r>
          </a:p>
          <a:p>
            <a:pPr marL="0" indent="0">
              <a:buNone/>
            </a:pPr>
            <a:r>
              <a:rPr lang="en-US" altLang="zh-CN" sz="1600" b="0" dirty="0" smtClean="0"/>
              <a:t>        </a:t>
            </a:r>
            <a:r>
              <a:rPr lang="en-US" altLang="zh-CN" sz="1600" b="0" dirty="0" err="1" smtClean="0"/>
              <a:t>int</a:t>
            </a:r>
            <a:r>
              <a:rPr lang="en-US" altLang="zh-CN" sz="1600" b="0" dirty="0" smtClean="0"/>
              <a:t> </a:t>
            </a:r>
            <a:r>
              <a:rPr lang="en-US" altLang="zh-CN" sz="1600" b="0" dirty="0"/>
              <a:t>&amp;r = </a:t>
            </a:r>
            <a:r>
              <a:rPr lang="en-US" altLang="zh-CN" sz="1600" dirty="0" err="1"/>
              <a:t>reinterpret_cast</a:t>
            </a:r>
            <a:r>
              <a:rPr lang="en-US" altLang="zh-CN" sz="1600" b="0" dirty="0"/>
              <a:t>&lt;</a:t>
            </a:r>
            <a:r>
              <a:rPr lang="en-US" altLang="zh-CN" sz="1600" b="0" dirty="0" err="1"/>
              <a:t>int</a:t>
            </a:r>
            <a:r>
              <a:rPr lang="en-US" altLang="zh-CN" sz="1600" b="0" dirty="0"/>
              <a:t>&amp;&gt;(a); //</a:t>
            </a:r>
            <a:r>
              <a:rPr lang="zh-CN" altLang="en-US" sz="1600" b="0" dirty="0"/>
              <a:t>强行让 </a:t>
            </a:r>
            <a:r>
              <a:rPr lang="en-US" altLang="zh-CN" sz="1600" b="0" dirty="0"/>
              <a:t>r </a:t>
            </a:r>
            <a:r>
              <a:rPr lang="zh-CN" altLang="en-US" sz="1600" b="0" dirty="0"/>
              <a:t>引用 </a:t>
            </a:r>
            <a:r>
              <a:rPr lang="en-US" altLang="zh-CN" sz="1600" b="0" dirty="0"/>
              <a:t>a</a:t>
            </a:r>
          </a:p>
          <a:p>
            <a:pPr marL="0" indent="0">
              <a:buNone/>
            </a:pPr>
            <a:r>
              <a:rPr lang="en-US" altLang="zh-CN" sz="1600" b="0" dirty="0" smtClean="0"/>
              <a:t>        r </a:t>
            </a:r>
            <a:r>
              <a:rPr lang="en-US" altLang="zh-CN" sz="1600" b="0" dirty="0"/>
              <a:t>= 200; //</a:t>
            </a:r>
            <a:r>
              <a:rPr lang="zh-CN" altLang="en-US" sz="1600" b="0" dirty="0"/>
              <a:t>把 </a:t>
            </a:r>
            <a:r>
              <a:rPr lang="en-US" altLang="zh-CN" sz="1600" b="0" dirty="0" err="1"/>
              <a:t>a.i</a:t>
            </a:r>
            <a:r>
              <a:rPr lang="en-US" altLang="zh-CN" sz="1600" b="0" dirty="0"/>
              <a:t> </a:t>
            </a:r>
            <a:r>
              <a:rPr lang="zh-CN" altLang="en-US" sz="1600" b="0" dirty="0"/>
              <a:t>变成了 </a:t>
            </a:r>
            <a:r>
              <a:rPr lang="en-US" altLang="zh-CN" sz="1600" b="0" dirty="0"/>
              <a:t>200</a:t>
            </a:r>
            <a:endParaRPr lang="zh-CN" altLang="en-US" sz="1600" b="0" dirty="0"/>
          </a:p>
          <a:p>
            <a:pPr marL="0" indent="0">
              <a:buNone/>
            </a:pPr>
            <a:r>
              <a:rPr lang="en-US" altLang="zh-CN" sz="1600" b="0" dirty="0" smtClean="0"/>
              <a:t>        </a:t>
            </a:r>
            <a:r>
              <a:rPr lang="en-US" altLang="zh-CN" sz="1600" b="0" dirty="0" err="1" smtClean="0"/>
              <a:t>cout</a:t>
            </a:r>
            <a:r>
              <a:rPr lang="en-US" altLang="zh-CN" sz="1600" b="0" dirty="0" smtClean="0"/>
              <a:t> </a:t>
            </a:r>
            <a:r>
              <a:rPr lang="en-US" altLang="zh-CN" sz="1600" b="0" dirty="0"/>
              <a:t>&lt;&lt; </a:t>
            </a:r>
            <a:r>
              <a:rPr lang="en-US" altLang="zh-CN" sz="1600" b="0" dirty="0" err="1"/>
              <a:t>a.i</a:t>
            </a:r>
            <a:r>
              <a:rPr lang="en-US" altLang="zh-CN" sz="1600" b="0" dirty="0"/>
              <a:t> &lt;&lt; "," &lt;&lt; </a:t>
            </a:r>
            <a:r>
              <a:rPr lang="en-US" altLang="zh-CN" sz="1600" b="0" dirty="0" err="1"/>
              <a:t>a.j</a:t>
            </a:r>
            <a:r>
              <a:rPr lang="en-US" altLang="zh-CN" sz="1600" b="0" dirty="0"/>
              <a:t> &lt;&lt; </a:t>
            </a:r>
            <a:r>
              <a:rPr lang="en-US" altLang="zh-CN" sz="1600" b="0" dirty="0" err="1"/>
              <a:t>endl</a:t>
            </a:r>
            <a:r>
              <a:rPr lang="en-US" altLang="zh-CN" sz="1600" b="0" dirty="0"/>
              <a:t>; // </a:t>
            </a:r>
            <a:r>
              <a:rPr lang="zh-CN" altLang="en-US" sz="1600" b="0" dirty="0"/>
              <a:t>输出 </a:t>
            </a:r>
            <a:r>
              <a:rPr lang="en-US" altLang="zh-CN" sz="1600" b="0" dirty="0"/>
              <a:t>200,100</a:t>
            </a:r>
            <a:endParaRPr lang="zh-CN" altLang="en-US" sz="1600" b="0" dirty="0"/>
          </a:p>
          <a:p>
            <a:pPr marL="0" indent="0">
              <a:buNone/>
            </a:pPr>
            <a:r>
              <a:rPr lang="en-US" altLang="zh-CN" sz="1600" b="0" dirty="0" smtClean="0"/>
              <a:t>        </a:t>
            </a:r>
            <a:r>
              <a:rPr lang="en-US" altLang="zh-CN" sz="1600" b="0" dirty="0" err="1" smtClean="0"/>
              <a:t>int</a:t>
            </a:r>
            <a:r>
              <a:rPr lang="en-US" altLang="zh-CN" sz="1600" b="0" dirty="0" smtClean="0"/>
              <a:t> </a:t>
            </a:r>
            <a:r>
              <a:rPr lang="en-US" altLang="zh-CN" sz="1600" b="0" dirty="0"/>
              <a:t>n = 300;</a:t>
            </a:r>
          </a:p>
          <a:p>
            <a:pPr marL="0">
              <a:lnSpc>
                <a:spcPct val="150000"/>
              </a:lnSpc>
              <a:spcBef>
                <a:spcPts val="0"/>
              </a:spcBef>
              <a:defRPr/>
            </a:pPr>
            <a:endParaRPr lang="zh-CN" altLang="en-US" sz="2801" b="0" kern="0" dirty="0"/>
          </a:p>
        </p:txBody>
      </p:sp>
      <p:pic>
        <p:nvPicPr>
          <p:cNvPr id="15" name="矩形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268" y="-26590"/>
            <a:ext cx="838924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组合 15"/>
          <p:cNvGrpSpPr>
            <a:grpSpLocks/>
          </p:cNvGrpSpPr>
          <p:nvPr/>
        </p:nvGrpSpPr>
        <p:grpSpPr bwMode="auto">
          <a:xfrm>
            <a:off x="194519" y="71835"/>
            <a:ext cx="466725" cy="468313"/>
            <a:chOff x="1192404" y="608225"/>
            <a:chExt cx="1755828" cy="1759616"/>
          </a:xfrm>
        </p:grpSpPr>
        <p:grpSp>
          <p:nvGrpSpPr>
            <p:cNvPr id="17" name="组合 79"/>
            <p:cNvGrpSpPr>
              <a:grpSpLocks/>
            </p:cNvGrpSpPr>
            <p:nvPr/>
          </p:nvGrpSpPr>
          <p:grpSpPr bwMode="auto">
            <a:xfrm>
              <a:off x="1192404" y="608225"/>
              <a:ext cx="1755828" cy="1759616"/>
              <a:chOff x="6379729" y="2488774"/>
              <a:chExt cx="2513016" cy="2513016"/>
            </a:xfrm>
          </p:grpSpPr>
          <p:sp>
            <p:nvSpPr>
              <p:cNvPr id="1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20" name="任意多边形 83"/>
              <p:cNvGrpSpPr>
                <a:grpSpLocks/>
              </p:cNvGrpSpPr>
              <p:nvPr/>
            </p:nvGrpSpPr>
            <p:grpSpPr bwMode="auto">
              <a:xfrm>
                <a:off x="6397313" y="2490687"/>
                <a:ext cx="2505748" cy="2500354"/>
                <a:chOff x="1883664" y="1987296"/>
                <a:chExt cx="1322832" cy="1322832"/>
              </a:xfrm>
            </p:grpSpPr>
            <p:pic>
              <p:nvPicPr>
                <p:cNvPr id="2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22"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23" name="TextBox 64"/>
          <p:cNvSpPr txBox="1">
            <a:spLocks noChangeArrowheads="1"/>
          </p:cNvSpPr>
          <p:nvPr/>
        </p:nvSpPr>
        <p:spPr bwMode="auto">
          <a:xfrm>
            <a:off x="875557" y="398"/>
            <a:ext cx="7743898"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000" dirty="0">
                <a:solidFill>
                  <a:schemeClr val="bg1"/>
                </a:solidFill>
                <a:latin typeface="Rockwell" pitchFamily="18" charset="0"/>
                <a:ea typeface="微软雅黑" pitchFamily="34" charset="-122"/>
              </a:rPr>
              <a:t>四种强制类型转换</a:t>
            </a:r>
            <a:r>
              <a:rPr lang="zh-CN" altLang="en-US" sz="3000" dirty="0" smtClean="0">
                <a:solidFill>
                  <a:schemeClr val="bg1"/>
                </a:solidFill>
                <a:latin typeface="Rockwell" pitchFamily="18" charset="0"/>
                <a:ea typeface="微软雅黑" pitchFamily="34" charset="-122"/>
              </a:rPr>
              <a:t>运算符</a:t>
            </a:r>
            <a:r>
              <a:rPr lang="en-US" altLang="zh-CN" sz="3000" dirty="0" smtClean="0">
                <a:solidFill>
                  <a:schemeClr val="bg1"/>
                </a:solidFill>
                <a:latin typeface="Rockwell" pitchFamily="18" charset="0"/>
                <a:ea typeface="微软雅黑" pitchFamily="34" charset="-122"/>
              </a:rPr>
              <a:t>:</a:t>
            </a:r>
            <a:r>
              <a:rPr lang="en-US" altLang="zh-CN" sz="3000" dirty="0" err="1">
                <a:solidFill>
                  <a:schemeClr val="bg1"/>
                </a:solidFill>
                <a:latin typeface="Rockwell" pitchFamily="18" charset="0"/>
                <a:ea typeface="微软雅黑" pitchFamily="34" charset="-122"/>
              </a:rPr>
              <a:t>reinterpret_cast</a:t>
            </a:r>
            <a:endParaRPr lang="en-US" altLang="zh-CN"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432328437"/>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ppt_w</p:attrName>
                                        </p:attrNameLst>
                                      </p:cBhvr>
                                      <p:tavLst>
                                        <p:tav tm="0" fmla="#ppt_w*sin(2.5*pi*$)">
                                          <p:val>
                                            <p:fltVal val="0"/>
                                          </p:val>
                                        </p:tav>
                                        <p:tav tm="100000">
                                          <p:val>
                                            <p:fltVal val="1"/>
                                          </p:val>
                                        </p:tav>
                                      </p:tavLst>
                                    </p:anim>
                                    <p:anim calcmode="lin" valueType="num">
                                      <p:cBhvr>
                                        <p:cTn id="9" dur="1000" fill="hold"/>
                                        <p:tgtEl>
                                          <p:spTgt spid="23"/>
                                        </p:tgtEl>
                                        <p:attrNameLst>
                                          <p:attrName>ppt_h</p:attrName>
                                        </p:attrNameLst>
                                      </p:cBhvr>
                                      <p:tavLst>
                                        <p:tav tm="0">
                                          <p:val>
                                            <p:strVal val="#ppt_h"/>
                                          </p:val>
                                        </p:tav>
                                        <p:tav tm="100000">
                                          <p:val>
                                            <p:strVal val="#ppt_h"/>
                                          </p:val>
                                        </p:tav>
                                      </p:tavLst>
                                    </p:anim>
                                  </p:childTnLst>
                                </p:cTn>
                              </p:par>
                            </p:childTnLst>
                          </p:cTn>
                        </p:par>
                        <p:par>
                          <p:cTn id="10" fill="hold">
                            <p:stCondLst>
                              <p:cond delay="3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23"/>
                                        </p:tgtEl>
                                      </p:cBhvr>
                                    </p:animEffect>
                                    <p:animScale>
                                      <p:cBhvr>
                                        <p:cTn id="13"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6. </a:t>
            </a:r>
            <a:r>
              <a:rPr lang="en-US" altLang="zh-CN" dirty="0"/>
              <a:t>C++ CGI Library</a:t>
            </a:r>
          </a:p>
        </p:txBody>
      </p:sp>
      <p:sp>
        <p:nvSpPr>
          <p:cNvPr id="2" name="文本框 1"/>
          <p:cNvSpPr txBox="1"/>
          <p:nvPr/>
        </p:nvSpPr>
        <p:spPr>
          <a:xfrm>
            <a:off x="770583" y="1125538"/>
            <a:ext cx="11017224" cy="1938992"/>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For real examples, you would need to do many operations by your CGI program. There is a CGI library written for C++ program which you can download from </a:t>
            </a:r>
            <a:r>
              <a:rPr lang="en-US" altLang="zh-CN" dirty="0">
                <a:hlinkClick r:id="rId5"/>
              </a:rPr>
              <a:t>ftp://ftp.gnu.org/gnu/cgicc/</a:t>
            </a:r>
            <a:r>
              <a:rPr lang="en-US" altLang="zh-CN" dirty="0"/>
              <a:t> and follow the steps to install the library </a:t>
            </a:r>
            <a:r>
              <a:rPr lang="en-US" altLang="zh-CN" dirty="0" smtClean="0"/>
              <a:t>−</a:t>
            </a:r>
          </a:p>
          <a:p>
            <a:pPr marL="342900" indent="-342900">
              <a:buFont typeface="Wingdings" panose="05000000000000000000" pitchFamily="2" charset="2"/>
              <a:buChar char="l"/>
            </a:pPr>
            <a:endParaRPr lang="zh-CN" altLang="en-US" dirty="0"/>
          </a:p>
        </p:txBody>
      </p:sp>
      <p:sp>
        <p:nvSpPr>
          <p:cNvPr id="3" name="Rectangle 1"/>
          <p:cNvSpPr>
            <a:spLocks noChangeArrowheads="1"/>
          </p:cNvSpPr>
          <p:nvPr/>
        </p:nvSpPr>
        <p:spPr bwMode="auto">
          <a:xfrm>
            <a:off x="1130622" y="3420396"/>
            <a:ext cx="6082407" cy="14311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$tar </a:t>
            </a:r>
            <a:r>
              <a:rPr kumimoji="0" lang="en-US" altLang="zh-CN" sz="1800" b="0" i="0" u="none" strike="noStrike" cap="none" normalizeH="0" baseline="0" dirty="0" err="1" smtClean="0">
                <a:ln>
                  <a:noFill/>
                </a:ln>
                <a:solidFill>
                  <a:schemeClr val="tx1"/>
                </a:solidFill>
                <a:effectLst/>
                <a:latin typeface="Courier New" panose="02070309020205020404" pitchFamily="49" charset="0"/>
                <a:cs typeface="Courier New" panose="02070309020205020404" pitchFamily="49" charset="0"/>
              </a:rPr>
              <a:t>xzf</a:t>
            </a:r>
            <a:r>
              <a:rPr kumimoji="0" lang="en-US" altLang="zh-CN" sz="18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 cgicc-X.X.X.tar.gz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$cd </a:t>
            </a:r>
            <a:r>
              <a:rPr kumimoji="0" lang="en-US" altLang="zh-CN" sz="1800" b="0" i="0" u="none" strike="noStrike" cap="none" normalizeH="0" baseline="0" dirty="0" err="1" smtClean="0">
                <a:ln>
                  <a:noFill/>
                </a:ln>
                <a:solidFill>
                  <a:schemeClr val="tx1"/>
                </a:solidFill>
                <a:effectLst/>
                <a:latin typeface="Courier New" panose="02070309020205020404" pitchFamily="49" charset="0"/>
                <a:cs typeface="Courier New" panose="02070309020205020404" pitchFamily="49" charset="0"/>
              </a:rPr>
              <a:t>cgicc</a:t>
            </a:r>
            <a:r>
              <a:rPr kumimoji="0" lang="en-US" altLang="zh-CN" sz="18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-X.X.X/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$./configure --prefix=/</a:t>
            </a:r>
            <a:r>
              <a:rPr kumimoji="0" lang="en-US" altLang="zh-CN" sz="1800" b="0" i="0" u="none" strike="noStrike" cap="none" normalizeH="0" baseline="0" dirty="0" err="1" smtClean="0">
                <a:ln>
                  <a:noFill/>
                </a:ln>
                <a:solidFill>
                  <a:schemeClr val="tx1"/>
                </a:solidFill>
                <a:effectLst/>
                <a:latin typeface="Courier New" panose="02070309020205020404" pitchFamily="49" charset="0"/>
                <a:cs typeface="Courier New" panose="02070309020205020404" pitchFamily="49" charset="0"/>
              </a:rPr>
              <a:t>usr</a:t>
            </a:r>
            <a:r>
              <a:rPr kumimoji="0" lang="en-US" altLang="zh-CN" sz="18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$make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chemeClr val="tx1"/>
                </a:solidFill>
                <a:effectLst/>
                <a:latin typeface="Courier New" panose="02070309020205020404" pitchFamily="49" charset="0"/>
                <a:ea typeface="等线" panose="02010600030101010101" pitchFamily="2" charset="-122"/>
                <a:cs typeface="Courier New" panose="02070309020205020404" pitchFamily="49" charset="0"/>
              </a:rPr>
              <a:t>$make install</a:t>
            </a:r>
            <a:r>
              <a:rPr kumimoji="0" lang="en-US" altLang="zh-CN" sz="1800" b="0" i="0" u="none" strike="noStrike" cap="none" normalizeH="0" baseline="0" dirty="0" smtClean="0">
                <a:ln>
                  <a:noFill/>
                </a:ln>
                <a:solidFill>
                  <a:schemeClr val="tx1"/>
                </a:solidFill>
                <a:effectLst/>
              </a:rPr>
              <a:t> </a:t>
            </a:r>
          </a:p>
        </p:txBody>
      </p:sp>
    </p:spTree>
    <p:extLst>
      <p:ext uri="{BB962C8B-B14F-4D97-AF65-F5344CB8AC3E}">
        <p14:creationId xmlns:p14="http://schemas.microsoft.com/office/powerpoint/2010/main" val="3928687034"/>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4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7. </a:t>
            </a:r>
            <a:r>
              <a:rPr lang="en-US" altLang="zh-CN" dirty="0"/>
              <a:t>First CGI Program</a:t>
            </a:r>
          </a:p>
        </p:txBody>
      </p:sp>
      <p:sp>
        <p:nvSpPr>
          <p:cNvPr id="2" name="文本框 1"/>
          <p:cNvSpPr txBox="1"/>
          <p:nvPr/>
        </p:nvSpPr>
        <p:spPr>
          <a:xfrm>
            <a:off x="770583" y="1125538"/>
            <a:ext cx="11017224" cy="4524315"/>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GET and POST Methods</a:t>
            </a:r>
          </a:p>
          <a:p>
            <a:pPr marL="342900" indent="-342900">
              <a:buFont typeface="Wingdings" panose="05000000000000000000" pitchFamily="2" charset="2"/>
              <a:buChar char="l"/>
            </a:pPr>
            <a:r>
              <a:rPr lang="en-US" altLang="zh-CN" dirty="0"/>
              <a:t>You must have come across many situations when you need to pass some information from your browser to web server and ultimately to your CGI Program. Most frequently browser uses two methods to pass this information to web server. These methods are GET Method and POST Method</a:t>
            </a:r>
            <a:r>
              <a:rPr lang="en-US" altLang="zh-CN" dirty="0" smtClean="0"/>
              <a:t>.</a:t>
            </a:r>
          </a:p>
          <a:p>
            <a:pPr marL="342900" indent="-342900">
              <a:buFont typeface="Wingdings" panose="05000000000000000000" pitchFamily="2" charset="2"/>
              <a:buChar char="l"/>
            </a:pPr>
            <a:r>
              <a:rPr lang="en-US" altLang="zh-CN" dirty="0"/>
              <a:t>Passing Information Using GET Method</a:t>
            </a:r>
          </a:p>
          <a:p>
            <a:pPr marL="342900" indent="-342900">
              <a:buFont typeface="Wingdings" panose="05000000000000000000" pitchFamily="2" charset="2"/>
              <a:buChar char="l"/>
            </a:pPr>
            <a:r>
              <a:rPr lang="en-US" altLang="zh-CN" dirty="0"/>
              <a:t>he GET method sends the encoded user information appended to the page request. The page and the encoded information are separated by the ? character as follows </a:t>
            </a:r>
            <a:r>
              <a:rPr lang="en-US" altLang="zh-CN" dirty="0" smtClean="0"/>
              <a:t>−</a:t>
            </a:r>
          </a:p>
          <a:p>
            <a:r>
              <a:rPr lang="en-US" altLang="zh-CN" dirty="0" smtClean="0"/>
              <a:t>      </a:t>
            </a:r>
            <a:r>
              <a:rPr lang="en-US" altLang="zh-CN" dirty="0" smtClean="0">
                <a:solidFill>
                  <a:srgbClr val="FF0000"/>
                </a:solidFill>
                <a:hlinkClick r:id="rId5"/>
              </a:rPr>
              <a:t>http</a:t>
            </a:r>
            <a:r>
              <a:rPr lang="en-US" altLang="zh-CN" dirty="0">
                <a:solidFill>
                  <a:srgbClr val="FF0000"/>
                </a:solidFill>
                <a:hlinkClick r:id="rId5"/>
              </a:rPr>
              <a:t>://</a:t>
            </a:r>
            <a:r>
              <a:rPr lang="en-US" altLang="zh-CN" dirty="0" smtClean="0">
                <a:solidFill>
                  <a:srgbClr val="FF0000"/>
                </a:solidFill>
                <a:hlinkClick r:id="rId5"/>
              </a:rPr>
              <a:t>www.test.com/cgi-bin/cpp.cgi?key1=value1&amp;key2=value2</a:t>
            </a:r>
            <a:endParaRPr lang="en-US" altLang="zh-CN" dirty="0" smtClean="0">
              <a:solidFill>
                <a:srgbClr val="FF0000"/>
              </a:solidFill>
            </a:endParaRPr>
          </a:p>
          <a:p>
            <a:pPr marL="342900" indent="-342900">
              <a:buFont typeface="Wingdings" panose="05000000000000000000" pitchFamily="2" charset="2"/>
              <a:buChar char="l"/>
            </a:pPr>
            <a:r>
              <a:rPr lang="en-US" altLang="zh-CN" dirty="0"/>
              <a:t>Simple URL Example: Get Method</a:t>
            </a:r>
          </a:p>
          <a:p>
            <a:r>
              <a:rPr lang="en-US" altLang="zh-CN" dirty="0">
                <a:solidFill>
                  <a:srgbClr val="FF0000"/>
                </a:solidFill>
                <a:hlinkClick r:id="rId6"/>
              </a:rPr>
              <a:t>/</a:t>
            </a:r>
            <a:r>
              <a:rPr lang="en-US" altLang="zh-CN" dirty="0" err="1">
                <a:solidFill>
                  <a:srgbClr val="FF0000"/>
                </a:solidFill>
                <a:hlinkClick r:id="rId6"/>
              </a:rPr>
              <a:t>cgi</a:t>
            </a:r>
            <a:r>
              <a:rPr lang="en-US" altLang="zh-CN" dirty="0">
                <a:solidFill>
                  <a:srgbClr val="FF0000"/>
                </a:solidFill>
                <a:hlinkClick r:id="rId6"/>
              </a:rPr>
              <a:t>-bin/</a:t>
            </a:r>
            <a:r>
              <a:rPr lang="en-US" altLang="zh-CN" dirty="0" err="1">
                <a:solidFill>
                  <a:srgbClr val="FF0000"/>
                </a:solidFill>
                <a:hlinkClick r:id="rId6"/>
              </a:rPr>
              <a:t>cpp_get.cgi?first_name</a:t>
            </a:r>
            <a:r>
              <a:rPr lang="en-US" altLang="zh-CN" dirty="0">
                <a:solidFill>
                  <a:srgbClr val="FF0000"/>
                </a:solidFill>
                <a:hlinkClick r:id="rId6"/>
              </a:rPr>
              <a:t>=</a:t>
            </a:r>
            <a:r>
              <a:rPr lang="en-US" altLang="zh-CN" dirty="0" err="1">
                <a:solidFill>
                  <a:srgbClr val="FF0000"/>
                </a:solidFill>
                <a:hlinkClick r:id="rId6"/>
              </a:rPr>
              <a:t>ZARA&amp;last_name</a:t>
            </a:r>
            <a:r>
              <a:rPr lang="en-US" altLang="zh-CN" dirty="0">
                <a:solidFill>
                  <a:srgbClr val="FF0000"/>
                </a:solidFill>
                <a:hlinkClick r:id="rId6"/>
              </a:rPr>
              <a:t>=ALI</a:t>
            </a:r>
            <a:endParaRPr lang="zh-CN" altLang="en-US" dirty="0">
              <a:solidFill>
                <a:srgbClr val="FF0000"/>
              </a:solidFill>
            </a:endParaRPr>
          </a:p>
        </p:txBody>
      </p:sp>
    </p:spTree>
    <p:extLst>
      <p:ext uri="{BB962C8B-B14F-4D97-AF65-F5344CB8AC3E}">
        <p14:creationId xmlns:p14="http://schemas.microsoft.com/office/powerpoint/2010/main" val="3312948246"/>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7. </a:t>
            </a:r>
            <a:r>
              <a:rPr lang="en-US" altLang="zh-CN" dirty="0"/>
              <a:t>First CGI Program</a:t>
            </a:r>
          </a:p>
        </p:txBody>
      </p:sp>
      <p:sp>
        <p:nvSpPr>
          <p:cNvPr id="2" name="文本框 1"/>
          <p:cNvSpPr txBox="1"/>
          <p:nvPr/>
        </p:nvSpPr>
        <p:spPr>
          <a:xfrm>
            <a:off x="770583" y="1125538"/>
            <a:ext cx="11017224" cy="1200329"/>
          </a:xfrm>
          <a:prstGeom prst="rect">
            <a:avLst/>
          </a:prstGeom>
          <a:noFill/>
        </p:spPr>
        <p:txBody>
          <a:bodyPr wrap="square" rtlCol="0">
            <a:spAutoFit/>
          </a:bodyPr>
          <a:lstStyle/>
          <a:p>
            <a:pPr marL="342900" indent="-342900">
              <a:buFont typeface="Wingdings" panose="05000000000000000000" pitchFamily="2" charset="2"/>
              <a:buChar char="l"/>
            </a:pPr>
            <a:r>
              <a:rPr lang="en-US" altLang="zh-CN" dirty="0"/>
              <a:t>Below is a program to generate </a:t>
            </a:r>
            <a:r>
              <a:rPr lang="en-US" altLang="zh-CN" b="1" dirty="0" err="1"/>
              <a:t>cpp_get.cgi</a:t>
            </a:r>
            <a:r>
              <a:rPr lang="en-US" altLang="zh-CN" dirty="0"/>
              <a:t> CGI program to handle input given by web browser. We are going to use C++ CGI library which makes it very easy to access passed information −</a:t>
            </a:r>
            <a:endParaRPr lang="zh-CN" altLang="en-US" dirty="0"/>
          </a:p>
        </p:txBody>
      </p:sp>
      <p:sp>
        <p:nvSpPr>
          <p:cNvPr id="3" name="Rectangle 1"/>
          <p:cNvSpPr>
            <a:spLocks noChangeArrowheads="1"/>
          </p:cNvSpPr>
          <p:nvPr/>
        </p:nvSpPr>
        <p:spPr bwMode="auto">
          <a:xfrm>
            <a:off x="1274639" y="2442588"/>
            <a:ext cx="4381328" cy="300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&lt;vector&gt;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&lt;string&gt;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stdio.h</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stdlib.h</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CgiDefs.h</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Cgicc.h</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HTTPHTMLHeader.h</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HTMLClasses.h</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cgicc</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766314650"/>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7. </a:t>
            </a:r>
            <a:r>
              <a:rPr lang="en-US" altLang="zh-CN" dirty="0"/>
              <a:t>First CGI Program</a:t>
            </a:r>
          </a:p>
        </p:txBody>
      </p:sp>
      <p:sp>
        <p:nvSpPr>
          <p:cNvPr id="3" name="Rectangle 1"/>
          <p:cNvSpPr>
            <a:spLocks noChangeArrowheads="1"/>
          </p:cNvSpPr>
          <p:nvPr/>
        </p:nvSpPr>
        <p:spPr bwMode="auto">
          <a:xfrm>
            <a:off x="914599" y="765498"/>
            <a:ext cx="5452134"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Content-type:text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/html\r\n\r\n"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"&lt;title&gt;Using GET and POST Methods&lt;/title&gt;\n"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form_iterator</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getElement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first_name</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if</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isEmpty</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&amp;&amp;</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end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"First name: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else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"No text entered for first name"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br</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getElement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last_name</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if</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isEmpty</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&amp;&amp;</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end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"Last name: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else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"No text entered for last name"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br</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return</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4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92326454"/>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7. </a:t>
            </a:r>
            <a:r>
              <a:rPr lang="en-US" altLang="zh-CN" dirty="0"/>
              <a:t>First CGI Program</a:t>
            </a:r>
          </a:p>
        </p:txBody>
      </p:sp>
      <p:sp>
        <p:nvSpPr>
          <p:cNvPr id="2" name="矩形 1"/>
          <p:cNvSpPr/>
          <p:nvPr/>
        </p:nvSpPr>
        <p:spPr>
          <a:xfrm>
            <a:off x="266527" y="1053530"/>
            <a:ext cx="11665296" cy="3046988"/>
          </a:xfrm>
          <a:prstGeom prst="rect">
            <a:avLst/>
          </a:prstGeom>
        </p:spPr>
        <p:txBody>
          <a:bodyPr wrap="square">
            <a:spAutoFit/>
          </a:bodyPr>
          <a:lstStyle/>
          <a:p>
            <a:pPr marL="342900" indent="-342900">
              <a:buFont typeface="Wingdings" panose="05000000000000000000" pitchFamily="2" charset="2"/>
              <a:buChar char="l"/>
            </a:pPr>
            <a:r>
              <a:rPr lang="en-US" altLang="zh-CN" dirty="0"/>
              <a:t>Now, compile the above program as follows −</a:t>
            </a:r>
            <a:endParaRPr lang="en-US" altLang="zh-CN" dirty="0" smtClean="0">
              <a:latin typeface="Courier New" panose="02070309020205020404" pitchFamily="49" charset="0"/>
              <a:ea typeface="等线" panose="02010600030101010101" pitchFamily="2" charset="-122"/>
            </a:endParaRPr>
          </a:p>
          <a:p>
            <a:r>
              <a:rPr lang="en-US" altLang="zh-CN" dirty="0" smtClean="0">
                <a:solidFill>
                  <a:srgbClr val="FF0000"/>
                </a:solidFill>
                <a:latin typeface="Courier New" panose="02070309020205020404" pitchFamily="49" charset="0"/>
                <a:ea typeface="等线" panose="02010600030101010101" pitchFamily="2" charset="-122"/>
              </a:rPr>
              <a:t>$</a:t>
            </a:r>
            <a:r>
              <a:rPr lang="en-US" altLang="zh-CN" dirty="0">
                <a:solidFill>
                  <a:srgbClr val="FF0000"/>
                </a:solidFill>
                <a:latin typeface="Courier New" panose="02070309020205020404" pitchFamily="49" charset="0"/>
                <a:ea typeface="等线" panose="02010600030101010101" pitchFamily="2" charset="-122"/>
              </a:rPr>
              <a:t>g++ -o </a:t>
            </a:r>
            <a:r>
              <a:rPr lang="en-US" altLang="zh-CN" dirty="0" err="1">
                <a:solidFill>
                  <a:srgbClr val="FF0000"/>
                </a:solidFill>
                <a:latin typeface="Courier New" panose="02070309020205020404" pitchFamily="49" charset="0"/>
                <a:ea typeface="等线" panose="02010600030101010101" pitchFamily="2" charset="-122"/>
              </a:rPr>
              <a:t>cpp_get.cgi</a:t>
            </a:r>
            <a:r>
              <a:rPr lang="en-US" altLang="zh-CN" dirty="0">
                <a:solidFill>
                  <a:srgbClr val="FF0000"/>
                </a:solidFill>
                <a:latin typeface="Courier New" panose="02070309020205020404" pitchFamily="49" charset="0"/>
                <a:ea typeface="等线" panose="02010600030101010101" pitchFamily="2" charset="-122"/>
              </a:rPr>
              <a:t> cpp_get.cpp </a:t>
            </a:r>
            <a:r>
              <a:rPr lang="en-US" altLang="zh-CN" dirty="0" smtClean="0">
                <a:solidFill>
                  <a:srgbClr val="FF0000"/>
                </a:solidFill>
                <a:latin typeface="Courier New" panose="02070309020205020404" pitchFamily="49" charset="0"/>
                <a:ea typeface="等线" panose="02010600030101010101" pitchFamily="2" charset="-122"/>
              </a:rPr>
              <a:t>–</a:t>
            </a:r>
            <a:r>
              <a:rPr lang="en-US" altLang="zh-CN" dirty="0" err="1" smtClean="0">
                <a:solidFill>
                  <a:srgbClr val="FF0000"/>
                </a:solidFill>
                <a:latin typeface="Courier New" panose="02070309020205020404" pitchFamily="49" charset="0"/>
                <a:ea typeface="等线" panose="02010600030101010101" pitchFamily="2" charset="-122"/>
              </a:rPr>
              <a:t>lcgicc</a:t>
            </a:r>
            <a:endParaRPr lang="en-US" altLang="zh-CN" dirty="0" smtClean="0">
              <a:solidFill>
                <a:srgbClr val="FF0000"/>
              </a:solidFill>
              <a:latin typeface="Courier New" panose="02070309020205020404" pitchFamily="49" charset="0"/>
              <a:ea typeface="等线" panose="02010600030101010101" pitchFamily="2" charset="-122"/>
            </a:endParaRPr>
          </a:p>
          <a:p>
            <a:pPr marL="342900" indent="-342900">
              <a:buFont typeface="Wingdings" panose="05000000000000000000" pitchFamily="2" charset="2"/>
              <a:buChar char="l"/>
            </a:pPr>
            <a:r>
              <a:rPr lang="en-US" altLang="zh-CN" dirty="0"/>
              <a:t>Generate </a:t>
            </a:r>
            <a:r>
              <a:rPr lang="en-US" altLang="zh-CN" dirty="0" err="1"/>
              <a:t>cpp_get.cgi</a:t>
            </a:r>
            <a:r>
              <a:rPr lang="en-US" altLang="zh-CN" dirty="0"/>
              <a:t> and put it in your CGI directory and try to access using following link </a:t>
            </a:r>
            <a:r>
              <a:rPr lang="en-US" altLang="zh-CN" dirty="0" smtClean="0"/>
              <a:t>−</a:t>
            </a:r>
          </a:p>
          <a:p>
            <a:r>
              <a:rPr lang="en-US" altLang="zh-CN" dirty="0">
                <a:solidFill>
                  <a:srgbClr val="FF0000"/>
                </a:solidFill>
                <a:hlinkClick r:id="rId5"/>
              </a:rPr>
              <a:t>/</a:t>
            </a:r>
            <a:r>
              <a:rPr lang="en-US" altLang="zh-CN" dirty="0" err="1" smtClean="0">
                <a:solidFill>
                  <a:srgbClr val="FF0000"/>
                </a:solidFill>
                <a:hlinkClick r:id="rId5"/>
              </a:rPr>
              <a:t>cgi</a:t>
            </a:r>
            <a:r>
              <a:rPr lang="en-US" altLang="zh-CN" dirty="0" smtClean="0">
                <a:solidFill>
                  <a:srgbClr val="FF0000"/>
                </a:solidFill>
                <a:hlinkClick r:id="rId5"/>
              </a:rPr>
              <a:t>-bin/</a:t>
            </a:r>
            <a:r>
              <a:rPr lang="en-US" altLang="zh-CN" dirty="0" err="1" smtClean="0">
                <a:solidFill>
                  <a:srgbClr val="FF0000"/>
                </a:solidFill>
                <a:hlinkClick r:id="rId5"/>
              </a:rPr>
              <a:t>cpp_get.cgi?first_name</a:t>
            </a:r>
            <a:r>
              <a:rPr lang="en-US" altLang="zh-CN" dirty="0" smtClean="0">
                <a:solidFill>
                  <a:srgbClr val="FF0000"/>
                </a:solidFill>
                <a:hlinkClick r:id="rId5"/>
              </a:rPr>
              <a:t>=</a:t>
            </a:r>
            <a:r>
              <a:rPr lang="en-US" altLang="zh-CN" dirty="0" err="1" smtClean="0">
                <a:solidFill>
                  <a:srgbClr val="FF0000"/>
                </a:solidFill>
                <a:hlinkClick r:id="rId5"/>
              </a:rPr>
              <a:t>ZARA&amp;last_name</a:t>
            </a:r>
            <a:r>
              <a:rPr lang="en-US" altLang="zh-CN" dirty="0" smtClean="0">
                <a:solidFill>
                  <a:srgbClr val="FF0000"/>
                </a:solidFill>
                <a:hlinkClick r:id="rId5"/>
              </a:rPr>
              <a:t>=ALI</a:t>
            </a:r>
            <a:endParaRPr lang="en-US" altLang="zh-CN" dirty="0" smtClean="0">
              <a:solidFill>
                <a:srgbClr val="FF0000"/>
              </a:solidFill>
            </a:endParaRPr>
          </a:p>
          <a:p>
            <a:pPr marL="342900" indent="-342900">
              <a:buFont typeface="Wingdings" panose="05000000000000000000" pitchFamily="2" charset="2"/>
              <a:buChar char="l"/>
            </a:pPr>
            <a:r>
              <a:rPr lang="en-US" altLang="zh-CN" dirty="0"/>
              <a:t>This would generate following result </a:t>
            </a:r>
            <a:r>
              <a:rPr lang="en-US" altLang="zh-CN" dirty="0" smtClean="0"/>
              <a:t>−</a:t>
            </a:r>
          </a:p>
          <a:p>
            <a:r>
              <a:rPr lang="en-US" altLang="zh-CN" dirty="0">
                <a:solidFill>
                  <a:srgbClr val="FF0000"/>
                </a:solidFill>
                <a:latin typeface="Courier New" panose="02070309020205020404" pitchFamily="49" charset="0"/>
                <a:cs typeface="Courier New" panose="02070309020205020404" pitchFamily="49" charset="0"/>
              </a:rPr>
              <a:t>First name: ZARA </a:t>
            </a:r>
            <a:endParaRPr lang="en-US" altLang="zh-CN" dirty="0" smtClean="0">
              <a:solidFill>
                <a:srgbClr val="FF0000"/>
              </a:solidFill>
              <a:latin typeface="Courier New" panose="02070309020205020404" pitchFamily="49" charset="0"/>
              <a:cs typeface="Courier New" panose="02070309020205020404" pitchFamily="49" charset="0"/>
            </a:endParaRPr>
          </a:p>
          <a:p>
            <a:r>
              <a:rPr lang="en-US" altLang="zh-CN" dirty="0" smtClean="0">
                <a:solidFill>
                  <a:srgbClr val="FF0000"/>
                </a:solidFill>
                <a:latin typeface="Courier New" panose="02070309020205020404" pitchFamily="49" charset="0"/>
                <a:ea typeface="等线" panose="02010600030101010101" pitchFamily="2" charset="-122"/>
                <a:cs typeface="Courier New" panose="02070309020205020404" pitchFamily="49" charset="0"/>
              </a:rPr>
              <a:t>Last </a:t>
            </a:r>
            <a:r>
              <a:rPr lang="en-US" altLang="zh-CN" dirty="0">
                <a:solidFill>
                  <a:srgbClr val="FF0000"/>
                </a:solidFill>
                <a:latin typeface="Courier New" panose="02070309020205020404" pitchFamily="49" charset="0"/>
                <a:ea typeface="等线" panose="02010600030101010101" pitchFamily="2" charset="-122"/>
                <a:cs typeface="Courier New" panose="02070309020205020404" pitchFamily="49" charset="0"/>
              </a:rPr>
              <a:t>name: ALI</a:t>
            </a:r>
            <a:endParaRPr lang="zh-CN" altLang="en-US" dirty="0">
              <a:solidFill>
                <a:srgbClr val="FF0000"/>
              </a:solidFill>
            </a:endParaRPr>
          </a:p>
        </p:txBody>
      </p:sp>
    </p:spTree>
    <p:extLst>
      <p:ext uri="{BB962C8B-B14F-4D97-AF65-F5344CB8AC3E}">
        <p14:creationId xmlns:p14="http://schemas.microsoft.com/office/powerpoint/2010/main" val="279810671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5942929"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7. </a:t>
            </a:r>
            <a:r>
              <a:rPr lang="en-US" altLang="zh-CN" dirty="0"/>
              <a:t>Simple FORM Example: GET Method</a:t>
            </a:r>
          </a:p>
        </p:txBody>
      </p:sp>
      <p:sp>
        <p:nvSpPr>
          <p:cNvPr id="2" name="文本框 1"/>
          <p:cNvSpPr txBox="1"/>
          <p:nvPr/>
        </p:nvSpPr>
        <p:spPr>
          <a:xfrm>
            <a:off x="599630" y="1341562"/>
            <a:ext cx="11404201" cy="830997"/>
          </a:xfrm>
          <a:prstGeom prst="rect">
            <a:avLst/>
          </a:prstGeom>
          <a:noFill/>
        </p:spPr>
        <p:txBody>
          <a:bodyPr wrap="square" rtlCol="0">
            <a:spAutoFit/>
          </a:bodyPr>
          <a:lstStyle/>
          <a:p>
            <a:r>
              <a:rPr lang="en-US" altLang="zh-CN" dirty="0"/>
              <a:t>Here is a simple example which passes two values using HTML FORM and submit button. We are going to use same CGI script </a:t>
            </a:r>
            <a:r>
              <a:rPr lang="en-US" altLang="zh-CN" dirty="0" err="1"/>
              <a:t>cpp_get.cgi</a:t>
            </a:r>
            <a:r>
              <a:rPr lang="en-US" altLang="zh-CN" dirty="0"/>
              <a:t> to handle this input.</a:t>
            </a:r>
            <a:endParaRPr lang="zh-CN" altLang="en-US" dirty="0"/>
          </a:p>
        </p:txBody>
      </p:sp>
      <p:sp>
        <p:nvSpPr>
          <p:cNvPr id="3" name="Rectangle 1"/>
          <p:cNvSpPr>
            <a:spLocks noChangeArrowheads="1"/>
          </p:cNvSpPr>
          <p:nvPr/>
        </p:nvSpPr>
        <p:spPr bwMode="auto">
          <a:xfrm>
            <a:off x="1562671" y="2234258"/>
            <a:ext cx="8568952" cy="1123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&lt;form</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action</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-bin/</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cpp_get.cgi</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method</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"get"</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First Name: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"text"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name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first_name</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a:t>
            </a:r>
            <a:r>
              <a:rPr kumimoji="0" lang="en-US" altLang="zh-CN" sz="14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br</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Last Name: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"text"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name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last_name</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"submit"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"Submit"</a:t>
            </a:r>
            <a:r>
              <a:rPr kumimoji="0" lang="en-US" altLang="zh-CN" sz="1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endParaRPr kumimoji="0" lang="en-US" altLang="zh-CN" sz="14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rPr>
              <a:t>&lt;/form&gt;</a:t>
            </a:r>
            <a:r>
              <a:rPr kumimoji="0" lang="en-US" altLang="zh-CN" sz="1400" b="0" i="0" u="none" strike="noStrike" cap="none" normalizeH="0" baseline="0" dirty="0" smtClean="0">
                <a:ln>
                  <a:noFill/>
                </a:ln>
                <a:solidFill>
                  <a:schemeClr val="tx1"/>
                </a:solidFill>
                <a:effectLst/>
              </a:rPr>
              <a:t> </a:t>
            </a:r>
          </a:p>
        </p:txBody>
      </p:sp>
      <p:sp>
        <p:nvSpPr>
          <p:cNvPr id="5" name="文本框 4"/>
          <p:cNvSpPr txBox="1"/>
          <p:nvPr/>
        </p:nvSpPr>
        <p:spPr>
          <a:xfrm>
            <a:off x="660301" y="3717826"/>
            <a:ext cx="10839474" cy="830997"/>
          </a:xfrm>
          <a:prstGeom prst="rect">
            <a:avLst/>
          </a:prstGeom>
          <a:noFill/>
        </p:spPr>
        <p:txBody>
          <a:bodyPr wrap="square" rtlCol="0">
            <a:spAutoFit/>
          </a:bodyPr>
          <a:lstStyle/>
          <a:p>
            <a:r>
              <a:rPr lang="en-US" altLang="zh-CN" dirty="0"/>
              <a:t>Here is the actual output of the above form. You enter First and Last Name and then click submit button to see the result.</a:t>
            </a:r>
            <a:endParaRPr lang="zh-CN" altLang="en-US" dirty="0"/>
          </a:p>
        </p:txBody>
      </p:sp>
      <p:pic>
        <p:nvPicPr>
          <p:cNvPr id="7" name="图片 6"/>
          <p:cNvPicPr>
            <a:picLocks noChangeAspect="1"/>
          </p:cNvPicPr>
          <p:nvPr/>
        </p:nvPicPr>
        <p:blipFill>
          <a:blip r:embed="rId5"/>
          <a:stretch>
            <a:fillRect/>
          </a:stretch>
        </p:blipFill>
        <p:spPr>
          <a:xfrm>
            <a:off x="1274639" y="4895319"/>
            <a:ext cx="8601075" cy="790575"/>
          </a:xfrm>
          <a:prstGeom prst="rect">
            <a:avLst/>
          </a:prstGeom>
        </p:spPr>
      </p:pic>
    </p:spTree>
    <p:extLst>
      <p:ext uri="{BB962C8B-B14F-4D97-AF65-F5344CB8AC3E}">
        <p14:creationId xmlns:p14="http://schemas.microsoft.com/office/powerpoint/2010/main" val="410642633"/>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3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6374977"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8. </a:t>
            </a:r>
            <a:r>
              <a:rPr lang="en-US" altLang="zh-CN" dirty="0"/>
              <a:t>Passing Information Using POST </a:t>
            </a:r>
            <a:r>
              <a:rPr lang="en-US" altLang="zh-CN" dirty="0" smtClean="0"/>
              <a:t>Method</a:t>
            </a:r>
            <a:endParaRPr lang="en-US" altLang="zh-CN" dirty="0"/>
          </a:p>
        </p:txBody>
      </p:sp>
      <p:sp>
        <p:nvSpPr>
          <p:cNvPr id="2" name="文本框 1"/>
          <p:cNvSpPr txBox="1"/>
          <p:nvPr/>
        </p:nvSpPr>
        <p:spPr>
          <a:xfrm>
            <a:off x="177658" y="690887"/>
            <a:ext cx="11884911" cy="2677656"/>
          </a:xfrm>
          <a:prstGeom prst="rect">
            <a:avLst/>
          </a:prstGeom>
          <a:noFill/>
        </p:spPr>
        <p:txBody>
          <a:bodyPr wrap="square" rtlCol="0">
            <a:spAutoFit/>
          </a:bodyPr>
          <a:lstStyle/>
          <a:p>
            <a:r>
              <a:rPr lang="en-US" altLang="zh-CN" dirty="0"/>
              <a:t>A generally more reliable method of passing information to a CGI program is the POST method. This packages the information in exactly the same way as GET methods, but instead of sending it as a text string after a ? in the URL it sends it as a separate message. This message comes into the CGI script in the form of the standard input.</a:t>
            </a:r>
          </a:p>
          <a:p>
            <a:r>
              <a:rPr lang="en-US" altLang="zh-CN" dirty="0"/>
              <a:t>The same </a:t>
            </a:r>
            <a:r>
              <a:rPr lang="en-US" altLang="zh-CN" dirty="0" err="1"/>
              <a:t>cpp_get.cgi</a:t>
            </a:r>
            <a:r>
              <a:rPr lang="en-US" altLang="zh-CN" dirty="0"/>
              <a:t> program will handle POST method as well. Let us take same example as above, which passes two values using HTML FORM and submit button but this time with POST method as follows </a:t>
            </a:r>
            <a:r>
              <a:rPr lang="en-US" altLang="zh-CN" dirty="0" smtClean="0"/>
              <a:t>−</a:t>
            </a:r>
            <a:endParaRPr lang="en-US" altLang="zh-CN" dirty="0"/>
          </a:p>
        </p:txBody>
      </p:sp>
      <p:sp>
        <p:nvSpPr>
          <p:cNvPr id="3" name="Rectangle 1"/>
          <p:cNvSpPr>
            <a:spLocks noChangeArrowheads="1"/>
          </p:cNvSpPr>
          <p:nvPr/>
        </p:nvSpPr>
        <p:spPr bwMode="auto">
          <a:xfrm>
            <a:off x="770583" y="3466070"/>
            <a:ext cx="8136904" cy="1277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&lt;form</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action</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-bin/</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cpp_get.cgi</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method</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"post"</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First Name: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"text"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name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first_name</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&gt;&lt;</a:t>
            </a:r>
            <a:r>
              <a:rPr kumimoji="0" lang="en-US" altLang="zh-CN" sz="16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br</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Last Name: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"text"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name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last_name</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"submit"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"Submit"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endParaRPr kumimoji="0" lang="en-US" altLang="zh-CN" sz="16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rPr>
              <a:t>&lt;/form&gt;</a:t>
            </a:r>
            <a:r>
              <a:rPr kumimoji="0" lang="en-US" altLang="zh-CN" sz="1600" b="0" i="0" u="none" strike="noStrike" cap="none" normalizeH="0" baseline="0" dirty="0" smtClean="0">
                <a:ln>
                  <a:noFill/>
                </a:ln>
                <a:solidFill>
                  <a:schemeClr val="tx1"/>
                </a:solidFill>
                <a:effectLst/>
              </a:rPr>
              <a:t> </a:t>
            </a:r>
          </a:p>
        </p:txBody>
      </p:sp>
      <p:sp>
        <p:nvSpPr>
          <p:cNvPr id="5" name="文本框 4"/>
          <p:cNvSpPr txBox="1"/>
          <p:nvPr/>
        </p:nvSpPr>
        <p:spPr>
          <a:xfrm>
            <a:off x="266527" y="4840870"/>
            <a:ext cx="11593288" cy="830997"/>
          </a:xfrm>
          <a:prstGeom prst="rect">
            <a:avLst/>
          </a:prstGeom>
          <a:noFill/>
        </p:spPr>
        <p:txBody>
          <a:bodyPr wrap="square" rtlCol="0">
            <a:spAutoFit/>
          </a:bodyPr>
          <a:lstStyle/>
          <a:p>
            <a:r>
              <a:rPr lang="en-US" altLang="zh-CN" dirty="0"/>
              <a:t>Here is the actual output of the above form. You enter First and Last Name and then click submit button to see the result.</a:t>
            </a:r>
            <a:endParaRPr lang="zh-CN" altLang="en-US" dirty="0"/>
          </a:p>
        </p:txBody>
      </p:sp>
      <p:pic>
        <p:nvPicPr>
          <p:cNvPr id="6" name="图片 5"/>
          <p:cNvPicPr>
            <a:picLocks noChangeAspect="1"/>
          </p:cNvPicPr>
          <p:nvPr/>
        </p:nvPicPr>
        <p:blipFill>
          <a:blip r:embed="rId5"/>
          <a:stretch>
            <a:fillRect/>
          </a:stretch>
        </p:blipFill>
        <p:spPr>
          <a:xfrm>
            <a:off x="1202631" y="5769394"/>
            <a:ext cx="8801100" cy="819150"/>
          </a:xfrm>
          <a:prstGeom prst="rect">
            <a:avLst/>
          </a:prstGeom>
        </p:spPr>
      </p:pic>
    </p:spTree>
    <p:extLst>
      <p:ext uri="{BB962C8B-B14F-4D97-AF65-F5344CB8AC3E}">
        <p14:creationId xmlns:p14="http://schemas.microsoft.com/office/powerpoint/2010/main" val="2590335276"/>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44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6663009"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9. </a:t>
            </a:r>
            <a:r>
              <a:rPr lang="en-US" altLang="zh-CN" dirty="0"/>
              <a:t>Passing Checkbox Data to CGI Program</a:t>
            </a:r>
          </a:p>
        </p:txBody>
      </p:sp>
      <p:sp>
        <p:nvSpPr>
          <p:cNvPr id="2" name="文本框 1"/>
          <p:cNvSpPr txBox="1"/>
          <p:nvPr/>
        </p:nvSpPr>
        <p:spPr>
          <a:xfrm>
            <a:off x="482551" y="909514"/>
            <a:ext cx="10873208" cy="830997"/>
          </a:xfrm>
          <a:prstGeom prst="rect">
            <a:avLst/>
          </a:prstGeom>
          <a:noFill/>
        </p:spPr>
        <p:txBody>
          <a:bodyPr wrap="square" rtlCol="0">
            <a:spAutoFit/>
          </a:bodyPr>
          <a:lstStyle/>
          <a:p>
            <a:r>
              <a:rPr lang="en-US" altLang="zh-CN" dirty="0"/>
              <a:t>Checkboxes are used when more than one option is required to be selected.</a:t>
            </a:r>
          </a:p>
          <a:p>
            <a:r>
              <a:rPr lang="en-US" altLang="zh-CN" dirty="0"/>
              <a:t>Here is example HTML code for a form with two checkboxes </a:t>
            </a:r>
            <a:r>
              <a:rPr lang="en-US" altLang="zh-CN" dirty="0" smtClean="0"/>
              <a:t>−</a:t>
            </a:r>
            <a:endParaRPr lang="en-US" altLang="zh-CN" dirty="0"/>
          </a:p>
        </p:txBody>
      </p:sp>
      <p:sp>
        <p:nvSpPr>
          <p:cNvPr id="3" name="Rectangle 1"/>
          <p:cNvSpPr>
            <a:spLocks noChangeArrowheads="1"/>
          </p:cNvSpPr>
          <p:nvPr/>
        </p:nvSpPr>
        <p:spPr bwMode="auto">
          <a:xfrm>
            <a:off x="671310" y="2062023"/>
            <a:ext cx="10059164" cy="1277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&lt;form</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action</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-bin/</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cpp_checkbox.cgi</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method</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"POST"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target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"_blank"</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"checkbox"</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name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maths</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"on"</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Maths</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"checkbox"</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name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"physics"</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"on"</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Physics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"submit"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"Select Subject"</a:t>
            </a:r>
            <a:r>
              <a:rPr kumimoji="0" lang="en-US" altLang="zh-CN"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6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endParaRPr kumimoji="0" lang="en-US" altLang="zh-CN" sz="16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rPr>
              <a:t>&lt;/form&gt;</a:t>
            </a:r>
            <a:r>
              <a:rPr kumimoji="0" lang="en-US" altLang="zh-CN" sz="1600" b="0" i="0" u="none" strike="noStrike" cap="none" normalizeH="0" baseline="0" dirty="0" smtClean="0">
                <a:ln>
                  <a:noFill/>
                </a:ln>
                <a:solidFill>
                  <a:schemeClr val="tx1"/>
                </a:solidFill>
                <a:effectLst/>
              </a:rPr>
              <a:t> </a:t>
            </a:r>
          </a:p>
        </p:txBody>
      </p:sp>
      <p:sp>
        <p:nvSpPr>
          <p:cNvPr id="5" name="文本框 4"/>
          <p:cNvSpPr txBox="1"/>
          <p:nvPr/>
        </p:nvSpPr>
        <p:spPr>
          <a:xfrm>
            <a:off x="528207" y="3645818"/>
            <a:ext cx="9675424" cy="461665"/>
          </a:xfrm>
          <a:prstGeom prst="rect">
            <a:avLst/>
          </a:prstGeom>
          <a:noFill/>
        </p:spPr>
        <p:txBody>
          <a:bodyPr wrap="square" rtlCol="0">
            <a:spAutoFit/>
          </a:bodyPr>
          <a:lstStyle/>
          <a:p>
            <a:r>
              <a:rPr lang="en-US" altLang="zh-CN" dirty="0"/>
              <a:t>The result of this code is the following form −</a:t>
            </a:r>
            <a:endParaRPr lang="zh-CN" altLang="en-US" dirty="0"/>
          </a:p>
        </p:txBody>
      </p:sp>
      <p:pic>
        <p:nvPicPr>
          <p:cNvPr id="6" name="图片 5"/>
          <p:cNvPicPr>
            <a:picLocks noChangeAspect="1"/>
          </p:cNvPicPr>
          <p:nvPr/>
        </p:nvPicPr>
        <p:blipFill>
          <a:blip r:embed="rId5"/>
          <a:stretch>
            <a:fillRect/>
          </a:stretch>
        </p:blipFill>
        <p:spPr>
          <a:xfrm>
            <a:off x="1580302" y="4797946"/>
            <a:ext cx="3771900" cy="685800"/>
          </a:xfrm>
          <a:prstGeom prst="rect">
            <a:avLst/>
          </a:prstGeom>
        </p:spPr>
      </p:pic>
    </p:spTree>
    <p:extLst>
      <p:ext uri="{BB962C8B-B14F-4D97-AF65-F5344CB8AC3E}">
        <p14:creationId xmlns:p14="http://schemas.microsoft.com/office/powerpoint/2010/main" val="4136199050"/>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42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dirty="0" smtClean="0"/>
              <a:t>例子</a:t>
            </a:r>
            <a:endParaRPr lang="en-US" altLang="zh-CN" dirty="0"/>
          </a:p>
        </p:txBody>
      </p:sp>
      <p:sp>
        <p:nvSpPr>
          <p:cNvPr id="2" name="Rectangle 1"/>
          <p:cNvSpPr>
            <a:spLocks noChangeArrowheads="1"/>
          </p:cNvSpPr>
          <p:nvPr/>
        </p:nvSpPr>
        <p:spPr bwMode="auto">
          <a:xfrm>
            <a:off x="986607" y="647949"/>
            <a:ext cx="5137528" cy="61401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&lt;vector&gt;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&lt;string&gt;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stdio.h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stdlib.h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CgiDefs.h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HTTPHTMLHeader.h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HTMLClasses.h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bool</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maths_flag</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physics_flag</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Content-type:text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/html\r\n\r\n"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"&lt;title&gt;Checkbox Data to CGI&lt;/title&gt;\n"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maths_flag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queryCheckbox</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maths</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if</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maths_flag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Maths</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Flag: ON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else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Maths</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Flag: OFF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br</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physics_flag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queryCheckbox</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"physics"</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if</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physics_flag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"Physics Flag: ON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else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"Physics Flag: OFF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br</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return</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4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72532499"/>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11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7650464"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7239073"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10. </a:t>
            </a:r>
            <a:r>
              <a:rPr lang="en-US" altLang="zh-CN" dirty="0"/>
              <a:t>Passing Radio Button Data to CGI </a:t>
            </a:r>
            <a:r>
              <a:rPr lang="en-US" altLang="zh-CN" dirty="0" smtClean="0"/>
              <a:t>Program</a:t>
            </a:r>
            <a:endParaRPr lang="en-US" altLang="zh-CN" dirty="0"/>
          </a:p>
        </p:txBody>
      </p:sp>
      <p:sp>
        <p:nvSpPr>
          <p:cNvPr id="2" name="文本框 1"/>
          <p:cNvSpPr txBox="1"/>
          <p:nvPr/>
        </p:nvSpPr>
        <p:spPr>
          <a:xfrm>
            <a:off x="528207" y="981522"/>
            <a:ext cx="11115584" cy="830997"/>
          </a:xfrm>
          <a:prstGeom prst="rect">
            <a:avLst/>
          </a:prstGeom>
          <a:noFill/>
        </p:spPr>
        <p:txBody>
          <a:bodyPr wrap="square" rtlCol="0">
            <a:spAutoFit/>
          </a:bodyPr>
          <a:lstStyle/>
          <a:p>
            <a:r>
              <a:rPr lang="en-US" altLang="zh-CN" dirty="0"/>
              <a:t>Radio Buttons are used when only one option is required to be selected.</a:t>
            </a:r>
          </a:p>
          <a:p>
            <a:r>
              <a:rPr lang="en-US" altLang="zh-CN" dirty="0"/>
              <a:t>Here is example HTML code for a form with two radio button </a:t>
            </a:r>
            <a:r>
              <a:rPr lang="en-US" altLang="zh-CN" dirty="0" smtClean="0"/>
              <a:t>−</a:t>
            </a:r>
            <a:endParaRPr lang="en-US" altLang="zh-CN" dirty="0"/>
          </a:p>
        </p:txBody>
      </p:sp>
      <p:sp>
        <p:nvSpPr>
          <p:cNvPr id="3" name="Rectangle 1"/>
          <p:cNvSpPr>
            <a:spLocks noChangeArrowheads="1"/>
          </p:cNvSpPr>
          <p:nvPr/>
        </p:nvSpPr>
        <p:spPr bwMode="auto">
          <a:xfrm>
            <a:off x="341801" y="1951018"/>
            <a:ext cx="11734038" cy="14311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&lt;form</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action</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-bin/</a:t>
            </a:r>
            <a:r>
              <a:rPr kumimoji="0" lang="en-US" altLang="zh-CN" sz="18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cpp_radiobutton.cgi</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method</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"post"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target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"_blank"</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"radio"</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name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"subject"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maths</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checked</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"checked"</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Maths</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"radio"</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name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"subject"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"physics"</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Physics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"submit"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"Select Subject"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endParaRPr kumimoji="0" lang="en-US" altLang="zh-CN" sz="18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rPr>
              <a:t>&lt;/form&gt;</a:t>
            </a:r>
            <a:r>
              <a:rPr kumimoji="0" lang="en-US" altLang="zh-CN" sz="1800" b="0" i="0" u="none" strike="noStrike" cap="none" normalizeH="0" baseline="0" dirty="0" smtClean="0">
                <a:ln>
                  <a:noFill/>
                </a:ln>
                <a:solidFill>
                  <a:schemeClr val="tx1"/>
                </a:solidFill>
                <a:effectLst/>
              </a:rPr>
              <a:t> </a:t>
            </a:r>
          </a:p>
        </p:txBody>
      </p:sp>
      <p:sp>
        <p:nvSpPr>
          <p:cNvPr id="5" name="文本框 4"/>
          <p:cNvSpPr txBox="1"/>
          <p:nvPr/>
        </p:nvSpPr>
        <p:spPr>
          <a:xfrm>
            <a:off x="591152" y="3789834"/>
            <a:ext cx="7524247" cy="461665"/>
          </a:xfrm>
          <a:prstGeom prst="rect">
            <a:avLst/>
          </a:prstGeom>
          <a:noFill/>
        </p:spPr>
        <p:txBody>
          <a:bodyPr wrap="square" rtlCol="0">
            <a:spAutoFit/>
          </a:bodyPr>
          <a:lstStyle/>
          <a:p>
            <a:r>
              <a:rPr lang="en-US" altLang="zh-CN" dirty="0"/>
              <a:t>The result of this code is the following form </a:t>
            </a:r>
            <a:r>
              <a:rPr lang="en-US" altLang="zh-CN" dirty="0" smtClean="0"/>
              <a:t>−</a:t>
            </a:r>
            <a:endParaRPr lang="en-US" altLang="zh-CN" dirty="0"/>
          </a:p>
        </p:txBody>
      </p:sp>
      <p:pic>
        <p:nvPicPr>
          <p:cNvPr id="6" name="图片 5"/>
          <p:cNvPicPr>
            <a:picLocks noChangeAspect="1"/>
          </p:cNvPicPr>
          <p:nvPr/>
        </p:nvPicPr>
        <p:blipFill>
          <a:blip r:embed="rId5"/>
          <a:stretch>
            <a:fillRect/>
          </a:stretch>
        </p:blipFill>
        <p:spPr>
          <a:xfrm>
            <a:off x="1562671" y="4941962"/>
            <a:ext cx="4010025" cy="704850"/>
          </a:xfrm>
          <a:prstGeom prst="rect">
            <a:avLst/>
          </a:prstGeom>
        </p:spPr>
      </p:pic>
    </p:spTree>
    <p:extLst>
      <p:ext uri="{BB962C8B-B14F-4D97-AF65-F5344CB8AC3E}">
        <p14:creationId xmlns:p14="http://schemas.microsoft.com/office/powerpoint/2010/main" val="3076826582"/>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4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262936" y="716776"/>
            <a:ext cx="11815367" cy="588137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buNone/>
            </a:pPr>
            <a:r>
              <a:rPr lang="en-US" altLang="zh-CN" sz="2000" b="0" dirty="0" smtClean="0"/>
              <a:t>        A </a:t>
            </a:r>
            <a:r>
              <a:rPr lang="en-US" altLang="zh-CN" sz="2000" b="0" dirty="0"/>
              <a:t>*pa = </a:t>
            </a:r>
            <a:r>
              <a:rPr lang="en-US" altLang="zh-CN" sz="2000" dirty="0" err="1"/>
              <a:t>reinterpret_cast</a:t>
            </a:r>
            <a:r>
              <a:rPr lang="en-US" altLang="zh-CN" sz="2000" b="0" dirty="0"/>
              <a:t>&lt;A*&gt; ( &amp; n); //</a:t>
            </a:r>
            <a:r>
              <a:rPr lang="zh-CN" altLang="en-US" sz="2000" b="0" dirty="0"/>
              <a:t>强行让 </a:t>
            </a:r>
            <a:r>
              <a:rPr lang="en-US" altLang="zh-CN" sz="2000" b="0" dirty="0"/>
              <a:t>pa </a:t>
            </a:r>
            <a:r>
              <a:rPr lang="zh-CN" altLang="en-US" sz="2000" b="0" dirty="0"/>
              <a:t>指向 </a:t>
            </a:r>
            <a:r>
              <a:rPr lang="en-US" altLang="zh-CN" sz="2000" b="0" dirty="0"/>
              <a:t>n</a:t>
            </a:r>
          </a:p>
          <a:p>
            <a:pPr marL="0" indent="0">
              <a:buNone/>
            </a:pPr>
            <a:r>
              <a:rPr lang="en-US" altLang="zh-CN" sz="2000" b="0" dirty="0" smtClean="0"/>
              <a:t>        pa-</a:t>
            </a:r>
            <a:r>
              <a:rPr lang="en-US" altLang="zh-CN" sz="2000" b="0" dirty="0"/>
              <a:t>&gt;</a:t>
            </a:r>
            <a:r>
              <a:rPr lang="en-US" altLang="zh-CN" sz="2000" b="0" dirty="0" err="1"/>
              <a:t>i</a:t>
            </a:r>
            <a:r>
              <a:rPr lang="en-US" altLang="zh-CN" sz="2000" b="0" dirty="0"/>
              <a:t> = 400; </a:t>
            </a:r>
            <a:r>
              <a:rPr lang="en-US" altLang="zh-CN" sz="2000" b="0" dirty="0" smtClean="0"/>
              <a:t>      // </a:t>
            </a:r>
            <a:r>
              <a:rPr lang="en-US" altLang="zh-CN" sz="2000" b="0" dirty="0"/>
              <a:t>n </a:t>
            </a:r>
            <a:r>
              <a:rPr lang="zh-CN" altLang="en-US" sz="2000" b="0" dirty="0"/>
              <a:t>变成 </a:t>
            </a:r>
            <a:r>
              <a:rPr lang="en-US" altLang="zh-CN" sz="2000" b="0" dirty="0"/>
              <a:t>400</a:t>
            </a:r>
            <a:endParaRPr lang="zh-CN" altLang="en-US" sz="2000" b="0" dirty="0"/>
          </a:p>
          <a:p>
            <a:pPr marL="0" indent="0">
              <a:buNone/>
            </a:pPr>
            <a:r>
              <a:rPr lang="en-US" altLang="zh-CN" sz="2000" b="0" dirty="0" smtClean="0"/>
              <a:t>        </a:t>
            </a:r>
            <a:r>
              <a:rPr lang="en-US" altLang="zh-CN" sz="2000" b="0" dirty="0" smtClean="0">
                <a:solidFill>
                  <a:srgbClr val="FF0000"/>
                </a:solidFill>
              </a:rPr>
              <a:t>pa-</a:t>
            </a:r>
            <a:r>
              <a:rPr lang="en-US" altLang="zh-CN" sz="2000" b="0" dirty="0">
                <a:solidFill>
                  <a:srgbClr val="FF0000"/>
                </a:solidFill>
              </a:rPr>
              <a:t>&gt;j = 500; </a:t>
            </a:r>
            <a:r>
              <a:rPr lang="en-US" altLang="zh-CN" sz="2000" b="0" dirty="0" smtClean="0">
                <a:solidFill>
                  <a:srgbClr val="FF0000"/>
                </a:solidFill>
              </a:rPr>
              <a:t>        //</a:t>
            </a:r>
            <a:r>
              <a:rPr lang="zh-CN" altLang="en-US" sz="2000" b="0" dirty="0">
                <a:solidFill>
                  <a:srgbClr val="FF0000"/>
                </a:solidFill>
              </a:rPr>
              <a:t>此条语句不安全，很可能导致程序崩溃</a:t>
            </a:r>
          </a:p>
          <a:p>
            <a:pPr marL="0" indent="0">
              <a:buNone/>
            </a:pPr>
            <a:r>
              <a:rPr lang="en-US" altLang="zh-CN" sz="2000" b="0" dirty="0" smtClean="0"/>
              <a:t>        </a:t>
            </a:r>
            <a:r>
              <a:rPr lang="en-US" altLang="zh-CN" sz="2000" b="0" dirty="0" err="1" smtClean="0"/>
              <a:t>cout</a:t>
            </a:r>
            <a:r>
              <a:rPr lang="en-US" altLang="zh-CN" sz="2000" b="0" dirty="0" smtClean="0"/>
              <a:t> </a:t>
            </a:r>
            <a:r>
              <a:rPr lang="en-US" altLang="zh-CN" sz="2000" b="0" dirty="0"/>
              <a:t>&lt;&lt; n &lt;&lt; </a:t>
            </a:r>
            <a:r>
              <a:rPr lang="en-US" altLang="zh-CN" sz="2000" b="0" dirty="0" err="1"/>
              <a:t>endl</a:t>
            </a:r>
            <a:r>
              <a:rPr lang="en-US" altLang="zh-CN" sz="2000" b="0" dirty="0"/>
              <a:t>; // </a:t>
            </a:r>
            <a:r>
              <a:rPr lang="zh-CN" altLang="en-US" sz="2000" b="0" dirty="0"/>
              <a:t>输出 </a:t>
            </a:r>
            <a:r>
              <a:rPr lang="en-US" altLang="zh-CN" sz="2000" b="0" dirty="0"/>
              <a:t>400</a:t>
            </a:r>
            <a:endParaRPr lang="zh-CN" altLang="en-US" sz="2000" b="0" dirty="0"/>
          </a:p>
          <a:p>
            <a:pPr marL="0" indent="0">
              <a:buNone/>
            </a:pPr>
            <a:r>
              <a:rPr lang="en-US" altLang="zh-CN" sz="2000" b="0" dirty="0" smtClean="0"/>
              <a:t>        long </a:t>
            </a:r>
            <a:r>
              <a:rPr lang="en-US" altLang="zh-CN" sz="2000" b="0" dirty="0" err="1"/>
              <a:t>long</a:t>
            </a:r>
            <a:r>
              <a:rPr lang="en-US" altLang="zh-CN" sz="2000" b="0" dirty="0"/>
              <a:t> la = 0x12345678abcdLL;</a:t>
            </a:r>
          </a:p>
          <a:p>
            <a:pPr marL="0" indent="0">
              <a:buNone/>
            </a:pPr>
            <a:r>
              <a:rPr lang="en-US" altLang="zh-CN" sz="2000" b="0" dirty="0" smtClean="0"/>
              <a:t>        pa </a:t>
            </a:r>
            <a:r>
              <a:rPr lang="en-US" altLang="zh-CN" sz="2000" b="0" dirty="0"/>
              <a:t>= </a:t>
            </a:r>
            <a:r>
              <a:rPr lang="en-US" altLang="zh-CN" sz="2000" dirty="0" err="1"/>
              <a:t>reinterpret_cast</a:t>
            </a:r>
            <a:r>
              <a:rPr lang="en-US" altLang="zh-CN" sz="2000" b="0" dirty="0"/>
              <a:t>&lt;A*&gt;(la); //la</a:t>
            </a:r>
            <a:r>
              <a:rPr lang="zh-CN" altLang="en-US" sz="2000" b="0" dirty="0"/>
              <a:t>太长，只取低</a:t>
            </a:r>
            <a:r>
              <a:rPr lang="en-US" altLang="zh-CN" sz="2000" b="0" dirty="0"/>
              <a:t>32</a:t>
            </a:r>
            <a:r>
              <a:rPr lang="zh-CN" altLang="en-US" sz="2000" b="0" dirty="0"/>
              <a:t>位</a:t>
            </a:r>
            <a:r>
              <a:rPr lang="en-US" altLang="zh-CN" sz="2000" b="0" dirty="0"/>
              <a:t>0x5678abcd</a:t>
            </a:r>
            <a:r>
              <a:rPr lang="zh-CN" altLang="en-US" sz="2000" b="0" dirty="0"/>
              <a:t>拷贝给</a:t>
            </a:r>
            <a:r>
              <a:rPr lang="en-US" altLang="zh-CN" sz="2000" b="0" dirty="0"/>
              <a:t>pa</a:t>
            </a:r>
          </a:p>
          <a:p>
            <a:pPr marL="0" indent="0">
              <a:buNone/>
            </a:pPr>
            <a:r>
              <a:rPr lang="en-US" altLang="zh-CN" sz="2000" b="0" dirty="0" smtClean="0"/>
              <a:t>        unsigned </a:t>
            </a:r>
            <a:r>
              <a:rPr lang="en-US" altLang="zh-CN" sz="2000" b="0" dirty="0" err="1"/>
              <a:t>int</a:t>
            </a:r>
            <a:r>
              <a:rPr lang="en-US" altLang="zh-CN" sz="2000" b="0" dirty="0"/>
              <a:t> u = </a:t>
            </a:r>
            <a:r>
              <a:rPr lang="en-US" altLang="zh-CN" sz="2000" dirty="0" err="1"/>
              <a:t>reinterpret_cast</a:t>
            </a:r>
            <a:r>
              <a:rPr lang="en-US" altLang="zh-CN" sz="2000" b="0" dirty="0"/>
              <a:t>&lt;unsigned </a:t>
            </a:r>
            <a:r>
              <a:rPr lang="en-US" altLang="zh-CN" sz="2000" b="0" dirty="0" err="1"/>
              <a:t>int</a:t>
            </a:r>
            <a:r>
              <a:rPr lang="en-US" altLang="zh-CN" sz="2000" b="0" dirty="0"/>
              <a:t>&gt;(pa);//pa</a:t>
            </a:r>
            <a:r>
              <a:rPr lang="zh-CN" altLang="en-US" sz="2000" b="0" dirty="0"/>
              <a:t>逐个比特拷贝到</a:t>
            </a:r>
            <a:r>
              <a:rPr lang="en-US" altLang="zh-CN" sz="2000" b="0" dirty="0"/>
              <a:t>u</a:t>
            </a:r>
          </a:p>
          <a:p>
            <a:pPr marL="0" indent="0">
              <a:buNone/>
            </a:pPr>
            <a:r>
              <a:rPr lang="en-US" altLang="zh-CN" sz="2000" b="0" dirty="0" smtClean="0"/>
              <a:t>        </a:t>
            </a:r>
            <a:r>
              <a:rPr lang="en-US" altLang="zh-CN" sz="2000" b="0" dirty="0" err="1" smtClean="0"/>
              <a:t>cout</a:t>
            </a:r>
            <a:r>
              <a:rPr lang="en-US" altLang="zh-CN" sz="2000" b="0" dirty="0" smtClean="0"/>
              <a:t> </a:t>
            </a:r>
            <a:r>
              <a:rPr lang="en-US" altLang="zh-CN" sz="2000" b="0" dirty="0"/>
              <a:t>&lt;&lt; hex &lt;&lt; u &lt;&lt; </a:t>
            </a:r>
            <a:r>
              <a:rPr lang="en-US" altLang="zh-CN" sz="2000" b="0" dirty="0" err="1"/>
              <a:t>endl</a:t>
            </a:r>
            <a:r>
              <a:rPr lang="en-US" altLang="zh-CN" sz="2000" b="0" dirty="0"/>
              <a:t>; //</a:t>
            </a:r>
            <a:r>
              <a:rPr lang="zh-CN" altLang="en-US" sz="2000" b="0" dirty="0"/>
              <a:t>输出 </a:t>
            </a:r>
            <a:r>
              <a:rPr lang="en-US" altLang="zh-CN" sz="2000" b="0" dirty="0"/>
              <a:t>5678abcd</a:t>
            </a:r>
          </a:p>
          <a:p>
            <a:pPr marL="0" indent="0">
              <a:buNone/>
            </a:pPr>
            <a:r>
              <a:rPr lang="en-US" altLang="zh-CN" sz="2000" dirty="0" smtClean="0"/>
              <a:t>        </a:t>
            </a:r>
            <a:r>
              <a:rPr lang="en-US" altLang="zh-CN" sz="2000" dirty="0" err="1" smtClean="0"/>
              <a:t>typedef</a:t>
            </a:r>
            <a:r>
              <a:rPr lang="en-US" altLang="zh-CN" sz="2000" b="0" dirty="0" smtClean="0"/>
              <a:t> </a:t>
            </a:r>
            <a:r>
              <a:rPr lang="en-US" altLang="zh-CN" sz="2000" b="0" dirty="0"/>
              <a:t>void (* PF1) (</a:t>
            </a:r>
            <a:r>
              <a:rPr lang="en-US" altLang="zh-CN" sz="2000" b="0" dirty="0" err="1"/>
              <a:t>int</a:t>
            </a:r>
            <a:r>
              <a:rPr lang="en-US" altLang="zh-CN" sz="2000" b="0" dirty="0"/>
              <a:t>);</a:t>
            </a:r>
          </a:p>
          <a:p>
            <a:pPr marL="0" indent="0">
              <a:buNone/>
            </a:pPr>
            <a:r>
              <a:rPr lang="en-US" altLang="zh-CN" sz="2000" dirty="0" smtClean="0"/>
              <a:t>        </a:t>
            </a:r>
            <a:r>
              <a:rPr lang="en-US" altLang="zh-CN" sz="2000" dirty="0" err="1" smtClean="0"/>
              <a:t>typedef</a:t>
            </a:r>
            <a:r>
              <a:rPr lang="en-US" altLang="zh-CN" sz="2000" b="0" dirty="0" smtClean="0"/>
              <a:t> </a:t>
            </a:r>
            <a:r>
              <a:rPr lang="en-US" altLang="zh-CN" sz="2000" b="0" dirty="0" err="1"/>
              <a:t>int</a:t>
            </a:r>
            <a:r>
              <a:rPr lang="en-US" altLang="zh-CN" sz="2000" b="0" dirty="0"/>
              <a:t> (* PF2) (</a:t>
            </a:r>
            <a:r>
              <a:rPr lang="en-US" altLang="zh-CN" sz="2000" b="0" dirty="0" err="1"/>
              <a:t>int,char</a:t>
            </a:r>
            <a:r>
              <a:rPr lang="en-US" altLang="zh-CN" sz="2000" b="0" dirty="0"/>
              <a:t> *);</a:t>
            </a:r>
          </a:p>
          <a:p>
            <a:pPr marL="0" indent="0">
              <a:buNone/>
            </a:pPr>
            <a:r>
              <a:rPr lang="en-US" altLang="zh-CN" sz="2000" b="0" dirty="0" smtClean="0"/>
              <a:t>        PF1 </a:t>
            </a:r>
            <a:r>
              <a:rPr lang="en-US" altLang="zh-CN" sz="2000" b="0" dirty="0" err="1"/>
              <a:t>pf1</a:t>
            </a:r>
            <a:r>
              <a:rPr lang="en-US" altLang="zh-CN" sz="2000" b="0" dirty="0"/>
              <a:t>; PF2 </a:t>
            </a:r>
            <a:r>
              <a:rPr lang="en-US" altLang="zh-CN" sz="2000" b="0" dirty="0" err="1"/>
              <a:t>pf2</a:t>
            </a:r>
            <a:r>
              <a:rPr lang="en-US" altLang="zh-CN" sz="2000" b="0" dirty="0"/>
              <a:t>;</a:t>
            </a:r>
          </a:p>
          <a:p>
            <a:pPr marL="0" indent="0">
              <a:buNone/>
            </a:pPr>
            <a:r>
              <a:rPr lang="en-US" altLang="zh-CN" sz="2000" b="0" dirty="0" smtClean="0"/>
              <a:t>        pf2 </a:t>
            </a:r>
            <a:r>
              <a:rPr lang="en-US" altLang="zh-CN" sz="2000" b="0" dirty="0"/>
              <a:t>= </a:t>
            </a:r>
            <a:r>
              <a:rPr lang="en-US" altLang="zh-CN" sz="2000" dirty="0" err="1"/>
              <a:t>reinterpret_cast</a:t>
            </a:r>
            <a:r>
              <a:rPr lang="en-US" altLang="zh-CN" sz="2000" b="0" dirty="0"/>
              <a:t>&lt;PF2&gt;(pf1); //</a:t>
            </a:r>
            <a:r>
              <a:rPr lang="zh-CN" altLang="en-US" sz="2000" b="0" dirty="0"/>
              <a:t>两个不同类型的函数指针之间可以互相转换</a:t>
            </a:r>
          </a:p>
          <a:p>
            <a:pPr marL="0" indent="0">
              <a:buNone/>
            </a:pPr>
            <a:r>
              <a:rPr lang="en-US" altLang="zh-CN" sz="2000" b="0" dirty="0"/>
              <a:t>}</a:t>
            </a:r>
            <a:endParaRPr lang="zh-CN" altLang="en-US" sz="2000" b="0" dirty="0"/>
          </a:p>
          <a:p>
            <a:pPr marL="0" indent="0">
              <a:lnSpc>
                <a:spcPct val="150000"/>
              </a:lnSpc>
              <a:spcBef>
                <a:spcPts val="0"/>
              </a:spcBef>
              <a:buNone/>
              <a:defRPr/>
            </a:pPr>
            <a:r>
              <a:rPr lang="zh-CN" altLang="en-US" sz="1400" b="0" dirty="0"/>
              <a:t>程序的输出结果是：</a:t>
            </a:r>
            <a:r>
              <a:rPr lang="zh-CN" altLang="en-US" sz="1400" dirty="0"/>
              <a:t/>
            </a:r>
            <a:br>
              <a:rPr lang="zh-CN" altLang="en-US" sz="1400" dirty="0"/>
            </a:br>
            <a:r>
              <a:rPr lang="en-US" altLang="zh-CN" sz="1400" b="0" dirty="0"/>
              <a:t>200, 100</a:t>
            </a:r>
            <a:r>
              <a:rPr lang="zh-CN" altLang="en-US" sz="1400" dirty="0"/>
              <a:t/>
            </a:r>
            <a:br>
              <a:rPr lang="zh-CN" altLang="en-US" sz="1400" dirty="0"/>
            </a:br>
            <a:r>
              <a:rPr lang="en-US" altLang="zh-CN" sz="1400" b="0" dirty="0"/>
              <a:t>400</a:t>
            </a:r>
            <a:r>
              <a:rPr lang="zh-CN" altLang="en-US" sz="1400" dirty="0"/>
              <a:t/>
            </a:r>
            <a:br>
              <a:rPr lang="zh-CN" altLang="en-US" sz="1400" dirty="0"/>
            </a:br>
            <a:r>
              <a:rPr lang="en-US" altLang="zh-CN" sz="1400" b="0" dirty="0"/>
              <a:t>5678abed</a:t>
            </a:r>
            <a:endParaRPr lang="zh-CN" altLang="en-US" sz="1400" b="0" kern="0" dirty="0"/>
          </a:p>
        </p:txBody>
      </p:sp>
      <p:pic>
        <p:nvPicPr>
          <p:cNvPr id="15" name="矩形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268" y="-26590"/>
            <a:ext cx="8389243"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组合 15"/>
          <p:cNvGrpSpPr>
            <a:grpSpLocks/>
          </p:cNvGrpSpPr>
          <p:nvPr/>
        </p:nvGrpSpPr>
        <p:grpSpPr bwMode="auto">
          <a:xfrm>
            <a:off x="194519" y="71835"/>
            <a:ext cx="466725" cy="468313"/>
            <a:chOff x="1192404" y="608225"/>
            <a:chExt cx="1755828" cy="1759616"/>
          </a:xfrm>
        </p:grpSpPr>
        <p:grpSp>
          <p:nvGrpSpPr>
            <p:cNvPr id="17" name="组合 79"/>
            <p:cNvGrpSpPr>
              <a:grpSpLocks/>
            </p:cNvGrpSpPr>
            <p:nvPr/>
          </p:nvGrpSpPr>
          <p:grpSpPr bwMode="auto">
            <a:xfrm>
              <a:off x="1192404" y="608225"/>
              <a:ext cx="1755828" cy="1759616"/>
              <a:chOff x="6379729" y="2488774"/>
              <a:chExt cx="2513016" cy="2513016"/>
            </a:xfrm>
          </p:grpSpPr>
          <p:sp>
            <p:nvSpPr>
              <p:cNvPr id="1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20" name="任意多边形 83"/>
              <p:cNvGrpSpPr>
                <a:grpSpLocks/>
              </p:cNvGrpSpPr>
              <p:nvPr/>
            </p:nvGrpSpPr>
            <p:grpSpPr bwMode="auto">
              <a:xfrm>
                <a:off x="6397313" y="2490687"/>
                <a:ext cx="2505748" cy="2500354"/>
                <a:chOff x="1883664" y="1987296"/>
                <a:chExt cx="1322832" cy="1322832"/>
              </a:xfrm>
            </p:grpSpPr>
            <p:pic>
              <p:nvPicPr>
                <p:cNvPr id="2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22"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23" name="TextBox 64"/>
          <p:cNvSpPr txBox="1">
            <a:spLocks noChangeArrowheads="1"/>
          </p:cNvSpPr>
          <p:nvPr/>
        </p:nvSpPr>
        <p:spPr bwMode="auto">
          <a:xfrm>
            <a:off x="875557" y="398"/>
            <a:ext cx="7743898"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000" dirty="0">
                <a:solidFill>
                  <a:schemeClr val="bg1"/>
                </a:solidFill>
                <a:latin typeface="Rockwell" pitchFamily="18" charset="0"/>
                <a:ea typeface="微软雅黑" pitchFamily="34" charset="-122"/>
              </a:rPr>
              <a:t>四种强制类型转换</a:t>
            </a:r>
            <a:r>
              <a:rPr lang="zh-CN" altLang="en-US" sz="3000" dirty="0" smtClean="0">
                <a:solidFill>
                  <a:schemeClr val="bg1"/>
                </a:solidFill>
                <a:latin typeface="Rockwell" pitchFamily="18" charset="0"/>
                <a:ea typeface="微软雅黑" pitchFamily="34" charset="-122"/>
              </a:rPr>
              <a:t>运算符</a:t>
            </a:r>
            <a:r>
              <a:rPr lang="en-US" altLang="zh-CN" sz="3000" dirty="0" smtClean="0">
                <a:solidFill>
                  <a:schemeClr val="bg1"/>
                </a:solidFill>
                <a:latin typeface="Rockwell" pitchFamily="18" charset="0"/>
                <a:ea typeface="微软雅黑" pitchFamily="34" charset="-122"/>
              </a:rPr>
              <a:t>:</a:t>
            </a:r>
            <a:r>
              <a:rPr lang="en-US" altLang="zh-CN" sz="3000" dirty="0" err="1">
                <a:solidFill>
                  <a:schemeClr val="bg1"/>
                </a:solidFill>
                <a:latin typeface="Rockwell" pitchFamily="18" charset="0"/>
                <a:ea typeface="微软雅黑" pitchFamily="34" charset="-122"/>
              </a:rPr>
              <a:t>reinterpret_cast</a:t>
            </a:r>
            <a:endParaRPr lang="en-US" altLang="zh-CN"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50511106"/>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ppt_w</p:attrName>
                                        </p:attrNameLst>
                                      </p:cBhvr>
                                      <p:tavLst>
                                        <p:tav tm="0" fmla="#ppt_w*sin(2.5*pi*$)">
                                          <p:val>
                                            <p:fltVal val="0"/>
                                          </p:val>
                                        </p:tav>
                                        <p:tav tm="100000">
                                          <p:val>
                                            <p:fltVal val="1"/>
                                          </p:val>
                                        </p:tav>
                                      </p:tavLst>
                                    </p:anim>
                                    <p:anim calcmode="lin" valueType="num">
                                      <p:cBhvr>
                                        <p:cTn id="9" dur="1000" fill="hold"/>
                                        <p:tgtEl>
                                          <p:spTgt spid="23"/>
                                        </p:tgtEl>
                                        <p:attrNameLst>
                                          <p:attrName>ppt_h</p:attrName>
                                        </p:attrNameLst>
                                      </p:cBhvr>
                                      <p:tavLst>
                                        <p:tav tm="0">
                                          <p:val>
                                            <p:strVal val="#ppt_h"/>
                                          </p:val>
                                        </p:tav>
                                        <p:tav tm="100000">
                                          <p:val>
                                            <p:strVal val="#ppt_h"/>
                                          </p:val>
                                        </p:tav>
                                      </p:tavLst>
                                    </p:anim>
                                  </p:childTnLst>
                                </p:cTn>
                              </p:par>
                            </p:childTnLst>
                          </p:cTn>
                        </p:par>
                        <p:par>
                          <p:cTn id="10" fill="hold">
                            <p:stCondLst>
                              <p:cond delay="3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23"/>
                                        </p:tgtEl>
                                      </p:cBhvr>
                                    </p:animEffect>
                                    <p:animScale>
                                      <p:cBhvr>
                                        <p:cTn id="13"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dirty="0" smtClean="0"/>
              <a:t>例子</a:t>
            </a:r>
            <a:endParaRPr lang="en-US" altLang="zh-CN" dirty="0"/>
          </a:p>
        </p:txBody>
      </p:sp>
      <p:sp>
        <p:nvSpPr>
          <p:cNvPr id="2" name="Rectangle 1"/>
          <p:cNvSpPr>
            <a:spLocks noChangeArrowheads="1"/>
          </p:cNvSpPr>
          <p:nvPr/>
        </p:nvSpPr>
        <p:spPr bwMode="auto">
          <a:xfrm>
            <a:off x="408409" y="909514"/>
            <a:ext cx="5112297" cy="4616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&lt;vector&gt;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&lt;string&gt;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stdio.h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stdlib.h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CgiDefs.h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HTTPHTMLHeader.h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HTMLClasses.h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Content-type:text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/html\r\n\r\n"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"&lt;title&gt;Radio Button Data to CGI&lt;/title&gt;\n"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form_iterator</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getElement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"subject"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if</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isEmpty</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&amp;&amp;</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end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"Radio box selected: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br</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return</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4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92232220"/>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11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6446985"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11. </a:t>
            </a:r>
            <a:r>
              <a:rPr lang="en-US" altLang="zh-CN" dirty="0"/>
              <a:t>Passing Text Area Data to CGI </a:t>
            </a:r>
            <a:r>
              <a:rPr lang="en-US" altLang="zh-CN" dirty="0" smtClean="0"/>
              <a:t>Program</a:t>
            </a:r>
            <a:endParaRPr lang="en-US" altLang="zh-CN" dirty="0"/>
          </a:p>
        </p:txBody>
      </p:sp>
      <p:sp>
        <p:nvSpPr>
          <p:cNvPr id="2" name="文本框 1"/>
          <p:cNvSpPr txBox="1"/>
          <p:nvPr/>
        </p:nvSpPr>
        <p:spPr>
          <a:xfrm>
            <a:off x="671310" y="1053530"/>
            <a:ext cx="11116497" cy="1200329"/>
          </a:xfrm>
          <a:prstGeom prst="rect">
            <a:avLst/>
          </a:prstGeom>
          <a:noFill/>
        </p:spPr>
        <p:txBody>
          <a:bodyPr wrap="square" rtlCol="0">
            <a:spAutoFit/>
          </a:bodyPr>
          <a:lstStyle/>
          <a:p>
            <a:r>
              <a:rPr lang="en-US" altLang="zh-CN" dirty="0"/>
              <a:t>TEXTAREA element is used when multiline text has to be passed to the CGI Program.</a:t>
            </a:r>
          </a:p>
          <a:p>
            <a:r>
              <a:rPr lang="en-US" altLang="zh-CN" dirty="0"/>
              <a:t>Here is example HTML code for a form with a TEXTAREA box </a:t>
            </a:r>
            <a:r>
              <a:rPr lang="en-US" altLang="zh-CN" dirty="0" smtClean="0"/>
              <a:t>−</a:t>
            </a:r>
            <a:endParaRPr lang="en-US" altLang="zh-CN" dirty="0"/>
          </a:p>
        </p:txBody>
      </p:sp>
      <p:sp>
        <p:nvSpPr>
          <p:cNvPr id="3" name="Rectangle 1"/>
          <p:cNvSpPr>
            <a:spLocks noChangeArrowheads="1"/>
          </p:cNvSpPr>
          <p:nvPr/>
        </p:nvSpPr>
        <p:spPr bwMode="auto">
          <a:xfrm>
            <a:off x="660301" y="2349674"/>
            <a:ext cx="11213326" cy="2077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&lt;form</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action</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-bin/</a:t>
            </a:r>
            <a:r>
              <a:rPr kumimoji="0" lang="en-US" altLang="zh-CN" sz="18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cpp_textarea.cgi</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method</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"post"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target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"_blank"</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a:t>
            </a:r>
            <a:r>
              <a:rPr kumimoji="0" lang="en-US" altLang="zh-CN" sz="18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textarea</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name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textcontent</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cols</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"40"</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rows</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"4"</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Type your text here...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a:t>
            </a:r>
            <a:r>
              <a:rPr kumimoji="0" lang="en-US" altLang="zh-CN" sz="18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textarea</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"submit"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"Submit"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endParaRPr kumimoji="0" lang="en-US" altLang="zh-CN" sz="18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rPr>
              <a:t>&lt;/form&gt;</a:t>
            </a:r>
            <a:r>
              <a:rPr kumimoji="0" lang="en-US" altLang="zh-CN" sz="1800" b="0" i="0" u="none" strike="noStrike" cap="none" normalizeH="0" baseline="0" dirty="0" smtClean="0">
                <a:ln>
                  <a:noFill/>
                </a:ln>
                <a:solidFill>
                  <a:schemeClr val="tx1"/>
                </a:solidFill>
                <a:effectLst/>
              </a:rPr>
              <a:t> </a:t>
            </a:r>
          </a:p>
          <a:p>
            <a:pPr lvl="0" eaLnBrk="0" hangingPunct="0"/>
            <a:r>
              <a:rPr lang="en-US" altLang="zh-CN" dirty="0"/>
              <a:t>The result of this code is the following form −</a:t>
            </a:r>
            <a:endParaRPr kumimoji="0" lang="en-US" altLang="zh-CN" sz="1800" b="0" i="0" u="none" strike="noStrike" cap="none" normalizeH="0" baseline="0" dirty="0" smtClean="0">
              <a:ln>
                <a:noFill/>
              </a:ln>
              <a:solidFill>
                <a:schemeClr val="tx1"/>
              </a:solidFill>
              <a:effectLst/>
            </a:endParaRPr>
          </a:p>
        </p:txBody>
      </p:sp>
      <p:pic>
        <p:nvPicPr>
          <p:cNvPr id="5" name="图片 4"/>
          <p:cNvPicPr>
            <a:picLocks noChangeAspect="1"/>
          </p:cNvPicPr>
          <p:nvPr/>
        </p:nvPicPr>
        <p:blipFill>
          <a:blip r:embed="rId5"/>
          <a:stretch>
            <a:fillRect/>
          </a:stretch>
        </p:blipFill>
        <p:spPr>
          <a:xfrm>
            <a:off x="1994719" y="4653930"/>
            <a:ext cx="5838825" cy="1647825"/>
          </a:xfrm>
          <a:prstGeom prst="rect">
            <a:avLst/>
          </a:prstGeom>
        </p:spPr>
      </p:pic>
    </p:spTree>
    <p:extLst>
      <p:ext uri="{BB962C8B-B14F-4D97-AF65-F5344CB8AC3E}">
        <p14:creationId xmlns:p14="http://schemas.microsoft.com/office/powerpoint/2010/main" val="3965445084"/>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4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dirty="0" smtClean="0"/>
              <a:t>例子</a:t>
            </a:r>
            <a:endParaRPr lang="en-US" altLang="zh-CN" dirty="0"/>
          </a:p>
        </p:txBody>
      </p:sp>
      <p:sp>
        <p:nvSpPr>
          <p:cNvPr id="2" name="Rectangle 1"/>
          <p:cNvSpPr>
            <a:spLocks noChangeArrowheads="1"/>
          </p:cNvSpPr>
          <p:nvPr/>
        </p:nvSpPr>
        <p:spPr bwMode="auto">
          <a:xfrm>
            <a:off x="589813" y="1053530"/>
            <a:ext cx="5197257" cy="4955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&lt;vector&gt;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&lt;string&gt;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stdio.h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stdlib.h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CgiDefs.h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HTTPHTMLHeader.h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HTMLClasses.h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Content-type:text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/html\r\n\r\n"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"&lt;title&gt;Text Area Data to CGI&lt;/title&gt;\n"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form_iterator</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getElement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textcontent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if</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isEmpty</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&amp;&amp;</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end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"Text Content: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else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"No text entered"</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br</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return</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4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16257736"/>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11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8010504"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1" y="25797"/>
            <a:ext cx="731108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12. </a:t>
            </a:r>
            <a:r>
              <a:rPr lang="en-US" altLang="zh-CN" dirty="0"/>
              <a:t>Passing Drop down Box Data to CGI Program</a:t>
            </a:r>
          </a:p>
        </p:txBody>
      </p:sp>
      <p:sp>
        <p:nvSpPr>
          <p:cNvPr id="2" name="文本框 1"/>
          <p:cNvSpPr txBox="1"/>
          <p:nvPr/>
        </p:nvSpPr>
        <p:spPr>
          <a:xfrm>
            <a:off x="410543" y="909514"/>
            <a:ext cx="10873208" cy="1200329"/>
          </a:xfrm>
          <a:prstGeom prst="rect">
            <a:avLst/>
          </a:prstGeom>
          <a:noFill/>
        </p:spPr>
        <p:txBody>
          <a:bodyPr wrap="square" rtlCol="0">
            <a:spAutoFit/>
          </a:bodyPr>
          <a:lstStyle/>
          <a:p>
            <a:r>
              <a:rPr lang="en-US" altLang="zh-CN" dirty="0" err="1"/>
              <a:t>rop</a:t>
            </a:r>
            <a:r>
              <a:rPr lang="en-US" altLang="zh-CN" dirty="0"/>
              <a:t> down Box is used when we have many options available but only one or two will be selected.</a:t>
            </a:r>
          </a:p>
          <a:p>
            <a:r>
              <a:rPr lang="en-US" altLang="zh-CN" dirty="0"/>
              <a:t>Here is example HTML code for a form with one drop down box </a:t>
            </a:r>
            <a:r>
              <a:rPr lang="en-US" altLang="zh-CN" dirty="0" smtClean="0"/>
              <a:t>−</a:t>
            </a:r>
            <a:endParaRPr lang="en-US" altLang="zh-CN" dirty="0"/>
          </a:p>
        </p:txBody>
      </p:sp>
      <p:sp>
        <p:nvSpPr>
          <p:cNvPr id="3" name="Rectangle 1"/>
          <p:cNvSpPr>
            <a:spLocks noChangeArrowheads="1"/>
          </p:cNvSpPr>
          <p:nvPr/>
        </p:nvSpPr>
        <p:spPr bwMode="auto">
          <a:xfrm>
            <a:off x="482551" y="2205658"/>
            <a:ext cx="11213326" cy="1985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&lt;form</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action</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-bin/</a:t>
            </a:r>
            <a:r>
              <a:rPr kumimoji="0" lang="en-US" altLang="zh-CN" sz="18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cpp_dropdown.cgi</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method</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"post"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target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"_blank"</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&lt;select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name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"dropdown"</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&lt;option</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Maths</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selected</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8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Maths</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&lt;/option&gt;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&lt;option</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"Physics"</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Physics</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&lt;/option&gt;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&lt;/select&gt;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"submit"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8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8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"Submit"</a:t>
            </a:r>
            <a:r>
              <a:rPr kumimoji="0" lang="en-US" altLang="zh-CN" sz="18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endParaRPr kumimoji="0" lang="en-US" altLang="zh-CN" sz="18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800" b="0" i="0" u="none" strike="noStrike" cap="none" normalizeH="0" baseline="0" dirty="0" smtClean="0">
                <a:ln>
                  <a:noFill/>
                </a:ln>
                <a:solidFill>
                  <a:srgbClr val="000088"/>
                </a:solidFill>
                <a:effectLst/>
                <a:latin typeface="Courier New" panose="02070309020205020404" pitchFamily="49" charset="0"/>
                <a:ea typeface="等线" panose="02010600030101010101" pitchFamily="2" charset="-122"/>
                <a:cs typeface="Courier New" panose="02070309020205020404" pitchFamily="49" charset="0"/>
              </a:rPr>
              <a:t>&lt;/form&gt;</a:t>
            </a:r>
            <a:r>
              <a:rPr kumimoji="0" lang="en-US" altLang="zh-CN" sz="1800" b="0" i="0" u="none" strike="noStrike" cap="none" normalizeH="0" baseline="0" dirty="0" smtClean="0">
                <a:ln>
                  <a:noFill/>
                </a:ln>
                <a:solidFill>
                  <a:schemeClr val="tx1"/>
                </a:solidFill>
                <a:effectLst/>
              </a:rPr>
              <a:t> </a:t>
            </a:r>
          </a:p>
        </p:txBody>
      </p:sp>
      <p:sp>
        <p:nvSpPr>
          <p:cNvPr id="5" name="文本框 4"/>
          <p:cNvSpPr txBox="1"/>
          <p:nvPr/>
        </p:nvSpPr>
        <p:spPr>
          <a:xfrm>
            <a:off x="528207" y="4365898"/>
            <a:ext cx="9891448" cy="461665"/>
          </a:xfrm>
          <a:prstGeom prst="rect">
            <a:avLst/>
          </a:prstGeom>
          <a:noFill/>
        </p:spPr>
        <p:txBody>
          <a:bodyPr wrap="square" rtlCol="0">
            <a:spAutoFit/>
          </a:bodyPr>
          <a:lstStyle/>
          <a:p>
            <a:r>
              <a:rPr lang="en-US" altLang="zh-CN" dirty="0"/>
              <a:t>The result of this code is the following form −</a:t>
            </a:r>
            <a:endParaRPr lang="zh-CN" altLang="en-US" dirty="0"/>
          </a:p>
        </p:txBody>
      </p:sp>
      <p:pic>
        <p:nvPicPr>
          <p:cNvPr id="6" name="图片 5"/>
          <p:cNvPicPr>
            <a:picLocks noChangeAspect="1"/>
          </p:cNvPicPr>
          <p:nvPr/>
        </p:nvPicPr>
        <p:blipFill>
          <a:blip r:embed="rId5"/>
          <a:stretch>
            <a:fillRect/>
          </a:stretch>
        </p:blipFill>
        <p:spPr>
          <a:xfrm>
            <a:off x="2354759" y="5518026"/>
            <a:ext cx="2667000" cy="638175"/>
          </a:xfrm>
          <a:prstGeom prst="rect">
            <a:avLst/>
          </a:prstGeom>
        </p:spPr>
      </p:pic>
    </p:spTree>
    <p:extLst>
      <p:ext uri="{BB962C8B-B14F-4D97-AF65-F5344CB8AC3E}">
        <p14:creationId xmlns:p14="http://schemas.microsoft.com/office/powerpoint/2010/main" val="2839884104"/>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4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dirty="0" smtClean="0"/>
              <a:t>例子</a:t>
            </a:r>
            <a:endParaRPr lang="en-US" altLang="zh-CN" dirty="0"/>
          </a:p>
        </p:txBody>
      </p:sp>
      <p:sp>
        <p:nvSpPr>
          <p:cNvPr id="2" name="Rectangle 1"/>
          <p:cNvSpPr>
            <a:spLocks noChangeArrowheads="1"/>
          </p:cNvSpPr>
          <p:nvPr/>
        </p:nvSpPr>
        <p:spPr bwMode="auto">
          <a:xfrm>
            <a:off x="631102" y="1125538"/>
            <a:ext cx="4942379" cy="4616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&lt;vector&gt;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&lt;string&gt;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stdio.h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stdlib.h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CgiDefs.h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HTTPHTMLHeader.h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HTMLClasses.h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Content-type:text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/html\r\n\r\n"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"&lt;title&gt;Drop Down Box Data to CGI&lt;/title&gt;\n"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form_iterator</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getElement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"dropdown"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if</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isEmpty</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&amp;&amp;</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formData</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end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"Value Selected: "</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fi</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br</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return</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4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70009415"/>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11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12. </a:t>
            </a:r>
            <a:r>
              <a:rPr lang="en-US" altLang="zh-CN" dirty="0"/>
              <a:t>Setting up Cookies</a:t>
            </a:r>
          </a:p>
        </p:txBody>
      </p:sp>
      <p:sp>
        <p:nvSpPr>
          <p:cNvPr id="2" name="文本框 1"/>
          <p:cNvSpPr txBox="1"/>
          <p:nvPr/>
        </p:nvSpPr>
        <p:spPr>
          <a:xfrm>
            <a:off x="266527" y="909514"/>
            <a:ext cx="11161240" cy="1200329"/>
          </a:xfrm>
          <a:prstGeom prst="rect">
            <a:avLst/>
          </a:prstGeom>
          <a:noFill/>
        </p:spPr>
        <p:txBody>
          <a:bodyPr wrap="square" rtlCol="0">
            <a:spAutoFit/>
          </a:bodyPr>
          <a:lstStyle/>
          <a:p>
            <a:r>
              <a:rPr lang="en-US" altLang="zh-CN" dirty="0"/>
              <a:t>It is very easy to send cookies to browser. These cookies will be sent along with HTTP Header before the Content-type filed. Assuming you want to set </a:t>
            </a:r>
            <a:r>
              <a:rPr lang="en-US" altLang="zh-CN" dirty="0" err="1"/>
              <a:t>UserID</a:t>
            </a:r>
            <a:r>
              <a:rPr lang="en-US" altLang="zh-CN" dirty="0"/>
              <a:t> and Password as cookies. So cookies setting will be done as follows</a:t>
            </a:r>
            <a:endParaRPr lang="zh-CN" altLang="en-US" dirty="0"/>
          </a:p>
        </p:txBody>
      </p:sp>
      <p:sp>
        <p:nvSpPr>
          <p:cNvPr id="3" name="Rectangle 1"/>
          <p:cNvSpPr>
            <a:spLocks noChangeArrowheads="1"/>
          </p:cNvSpPr>
          <p:nvPr/>
        </p:nvSpPr>
        <p:spPr bwMode="auto">
          <a:xfrm>
            <a:off x="684487" y="2399183"/>
            <a:ext cx="5367175" cy="3262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Set-Cookie:UserID</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 XYZ;\r\n"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Set-Cookie:Password</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 XYZ123;\r\n"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Set-Cookie:Domain</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 www.tutorialspoint.com;\r\n"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Set-Cookie:Path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 /</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perl</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Content-type:text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/html\r\n\r\n"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"&lt;title&gt;Cookies in CGI&lt;/title&gt;\n"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"Setting cookies"</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endl</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br</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return</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4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85525290"/>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13. </a:t>
            </a:r>
            <a:r>
              <a:rPr lang="en-US" altLang="zh-CN" dirty="0"/>
              <a:t>Retrieving Cookies</a:t>
            </a:r>
          </a:p>
        </p:txBody>
      </p:sp>
      <p:sp>
        <p:nvSpPr>
          <p:cNvPr id="2" name="矩形 1"/>
          <p:cNvSpPr/>
          <p:nvPr/>
        </p:nvSpPr>
        <p:spPr>
          <a:xfrm>
            <a:off x="266527" y="672561"/>
            <a:ext cx="11559553" cy="1200329"/>
          </a:xfrm>
          <a:prstGeom prst="rect">
            <a:avLst/>
          </a:prstGeom>
        </p:spPr>
        <p:txBody>
          <a:bodyPr wrap="square">
            <a:spAutoFit/>
          </a:bodyPr>
          <a:lstStyle/>
          <a:p>
            <a:r>
              <a:rPr lang="en-US" altLang="zh-CN" dirty="0"/>
              <a:t>It is easy to retrieve all the set cookies. Cookies are stored in CGI environment variable HTTP_COOKIE and they will have following form.</a:t>
            </a:r>
            <a:endParaRPr lang="en-US" altLang="zh-CN" dirty="0" smtClean="0">
              <a:latin typeface="Courier New" panose="02070309020205020404" pitchFamily="49" charset="0"/>
              <a:ea typeface="等线" panose="02010600030101010101" pitchFamily="2" charset="-122"/>
            </a:endParaRPr>
          </a:p>
          <a:p>
            <a:r>
              <a:rPr lang="en-US" altLang="zh-CN" dirty="0" smtClean="0">
                <a:solidFill>
                  <a:srgbClr val="FF0000"/>
                </a:solidFill>
                <a:latin typeface="Courier New" panose="02070309020205020404" pitchFamily="49" charset="0"/>
                <a:ea typeface="等线" panose="02010600030101010101" pitchFamily="2" charset="-122"/>
              </a:rPr>
              <a:t>key1 </a:t>
            </a:r>
            <a:r>
              <a:rPr lang="en-US" altLang="zh-CN" dirty="0">
                <a:solidFill>
                  <a:srgbClr val="FF0000"/>
                </a:solidFill>
                <a:latin typeface="Courier New" panose="02070309020205020404" pitchFamily="49" charset="0"/>
                <a:ea typeface="等线" panose="02010600030101010101" pitchFamily="2" charset="-122"/>
              </a:rPr>
              <a:t>= value1; key2 = value2; key3 = value3....</a:t>
            </a:r>
            <a:endParaRPr lang="zh-CN" altLang="en-US" dirty="0">
              <a:solidFill>
                <a:srgbClr val="FF0000"/>
              </a:solidFill>
            </a:endParaRPr>
          </a:p>
        </p:txBody>
      </p:sp>
      <p:sp>
        <p:nvSpPr>
          <p:cNvPr id="3" name="Rectangle 1"/>
          <p:cNvSpPr>
            <a:spLocks noChangeArrowheads="1"/>
          </p:cNvSpPr>
          <p:nvPr/>
        </p:nvSpPr>
        <p:spPr bwMode="auto">
          <a:xfrm>
            <a:off x="770583" y="1773610"/>
            <a:ext cx="7417415" cy="49705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&lt;vector&gt;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&lt;string&gt;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stdio.h</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stdlib.h</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CgiDefs.h</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Cgicc.h</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HTTPHTMLHeader.h</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HTMLClasses.h</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cgicc</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Cgicc</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const_cookie_iterator</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cci</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Content-type:text</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/html\r\n\r\n"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"&lt;title&gt;Cookies in CGI&lt;/title&gt;\n"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"&lt;table border = \"0\" </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cellspacing</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 = \"2\"&gt;"</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get environment variables</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const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CgiEnvironment</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&amp;</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env</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a:t>
            </a:r>
            <a:r>
              <a:rPr kumimoji="0" lang="en-US" altLang="zh-CN" sz="10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getEnvironment</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for</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cci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env</a:t>
            </a:r>
            <a:r>
              <a:rPr kumimoji="0" lang="en-US" altLang="zh-CN" sz="10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getCookieList</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begin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cci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env</a:t>
            </a:r>
            <a:r>
              <a:rPr kumimoji="0" lang="en-US" altLang="zh-CN" sz="10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getCookieList</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end</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cci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tr</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&gt;&lt;td&gt;"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cci</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-&gt;</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getName</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"&lt;/td&gt;&lt;td&gt;"</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cci</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-&gt;</a:t>
            </a: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getValue</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"&lt;/td&gt;&lt;/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tr</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"&lt;/table&gt;&lt;\n"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0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br</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return</a:t>
            </a:r>
            <a:r>
              <a:rPr kumimoji="0" lang="en-US" altLang="zh-CN" sz="10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0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0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0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1000" b="0" i="0" u="none" strike="noStrike" cap="none" normalizeH="0" baseline="0" dirty="0" smtClean="0">
                <a:ln>
                  <a:noFill/>
                </a:ln>
                <a:solidFill>
                  <a:schemeClr val="tx1"/>
                </a:solidFill>
                <a:effectLst/>
              </a:rPr>
              <a:t> </a:t>
            </a:r>
          </a:p>
        </p:txBody>
      </p:sp>
      <p:sp>
        <p:nvSpPr>
          <p:cNvPr id="5" name="Rectangle 2"/>
          <p:cNvSpPr>
            <a:spLocks noChangeArrowheads="1"/>
          </p:cNvSpPr>
          <p:nvPr/>
        </p:nvSpPr>
        <p:spPr bwMode="auto">
          <a:xfrm>
            <a:off x="7827367" y="2421682"/>
            <a:ext cx="4104456" cy="16773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Arial" panose="020B0604020202020204" pitchFamily="34" charset="0"/>
                <a:cs typeface="Arial" panose="020B0604020202020204" pitchFamily="34" charset="0"/>
              </a:rPr>
              <a:t>Now, compile above program to produce getcookies.cgi, and try to get a list of all the cookies available at your computer −</a:t>
            </a:r>
            <a:endParaRPr kumimoji="0" lang="en-US" altLang="zh-CN" sz="1200" b="0" i="0" u="none" strike="noStrike" cap="none" normalizeH="0" baseline="0" smtClean="0">
              <a:ln>
                <a:noFill/>
              </a:ln>
              <a:solidFill>
                <a:schemeClr val="tx1"/>
              </a:solidFill>
              <a:effectLst/>
              <a:cs typeface="宋体" panose="02010600030101010101" pitchFamily="2" charset="-122"/>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313131"/>
                </a:solidFill>
                <a:effectLst/>
                <a:latin typeface="Arial" panose="020B0604020202020204" pitchFamily="34" charset="0"/>
                <a:cs typeface="Arial" panose="020B0604020202020204" pitchFamily="34" charset="0"/>
                <a:hlinkClick r:id="rId5"/>
              </a:rPr>
              <a:t>/cgi-bin/getcookies.cgi</a:t>
            </a:r>
            <a:endParaRPr kumimoji="0" lang="en-US" altLang="zh-CN" sz="1200" b="0" i="0" u="none" strike="noStrike" cap="none" normalizeH="0" baseline="0" smtClean="0">
              <a:ln>
                <a:noFill/>
              </a:ln>
              <a:solidFill>
                <a:schemeClr val="tx1"/>
              </a:solidFill>
              <a:effectLst/>
              <a:cs typeface="宋体" panose="02010600030101010101" pitchFamily="2" charset="-122"/>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smtClean="0">
                <a:ln>
                  <a:noFill/>
                </a:ln>
                <a:solidFill>
                  <a:srgbClr val="000000"/>
                </a:solidFill>
                <a:effectLst/>
                <a:latin typeface="Arial" panose="020B0604020202020204" pitchFamily="34" charset="0"/>
                <a:cs typeface="Arial" panose="020B0604020202020204" pitchFamily="34" charset="0"/>
              </a:rPr>
              <a:t>This will produce a list of all the four cookies set in previous section and all other cookies set in your computer −</a:t>
            </a:r>
            <a:endParaRPr kumimoji="0" lang="en-US" altLang="zh-CN" sz="1100" b="0" i="0" u="none" strike="noStrike" cap="none" normalizeH="0" baseline="0" smtClean="0">
              <a:ln>
                <a:noFill/>
              </a:ln>
              <a:solidFill>
                <a:schemeClr val="tx1"/>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smtClean="0">
                <a:ln>
                  <a:noFill/>
                </a:ln>
                <a:solidFill>
                  <a:schemeClr val="tx1"/>
                </a:solidFill>
                <a:effectLst/>
                <a:latin typeface="Courier New" panose="02070309020205020404" pitchFamily="49" charset="0"/>
                <a:cs typeface="Courier New" panose="02070309020205020404" pitchFamily="49" charset="0"/>
              </a:rPr>
              <a:t>UserID XYZ Password XYZ123 Domain www.tutorialspoint.com </a:t>
            </a:r>
            <a:r>
              <a:rPr kumimoji="0" lang="en-US" altLang="zh-CN" sz="1100" b="0" i="0" u="none" strike="noStrike" cap="none" normalizeH="0" baseline="0" smtClean="0">
                <a:ln>
                  <a:noFill/>
                </a:ln>
                <a:solidFill>
                  <a:schemeClr val="tx1"/>
                </a:solidFill>
                <a:effectLst/>
                <a:latin typeface="Courier New" panose="02070309020205020404" pitchFamily="49" charset="0"/>
                <a:ea typeface="等线" panose="02010600030101010101" pitchFamily="2" charset="-122"/>
                <a:cs typeface="Courier New" panose="02070309020205020404" pitchFamily="49" charset="0"/>
              </a:rPr>
              <a:t>Path /perl</a:t>
            </a:r>
            <a:r>
              <a:rPr kumimoji="0" lang="en-US" altLang="zh-CN" sz="400" b="0" i="0" u="none" strike="noStrike" cap="none" normalizeH="0" baseline="0" smtClean="0">
                <a:ln>
                  <a:noFill/>
                </a:ln>
                <a:solidFill>
                  <a:schemeClr val="tx1"/>
                </a:solidFill>
                <a:effectLst/>
              </a:rPr>
              <a:t> </a:t>
            </a:r>
            <a:endParaRPr kumimoji="0" lang="en-US" altLang="zh-CN"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33536570"/>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dirty="0" smtClean="0"/>
              <a:t>14. </a:t>
            </a:r>
            <a:r>
              <a:rPr lang="en-US" altLang="zh-CN" dirty="0"/>
              <a:t>File Upload Example</a:t>
            </a:r>
          </a:p>
        </p:txBody>
      </p:sp>
      <p:sp>
        <p:nvSpPr>
          <p:cNvPr id="2" name="文本框 1"/>
          <p:cNvSpPr txBox="1"/>
          <p:nvPr/>
        </p:nvSpPr>
        <p:spPr>
          <a:xfrm>
            <a:off x="338535" y="909514"/>
            <a:ext cx="11593288" cy="830997"/>
          </a:xfrm>
          <a:prstGeom prst="rect">
            <a:avLst/>
          </a:prstGeom>
          <a:noFill/>
        </p:spPr>
        <p:txBody>
          <a:bodyPr wrap="square" rtlCol="0">
            <a:spAutoFit/>
          </a:bodyPr>
          <a:lstStyle/>
          <a:p>
            <a:r>
              <a:rPr lang="en-US" altLang="zh-CN" dirty="0"/>
              <a:t>To upload a file the HTML form must have the </a:t>
            </a:r>
            <a:r>
              <a:rPr lang="en-US" altLang="zh-CN" dirty="0" err="1"/>
              <a:t>enctype</a:t>
            </a:r>
            <a:r>
              <a:rPr lang="en-US" altLang="zh-CN" dirty="0"/>
              <a:t> attribute set to </a:t>
            </a:r>
            <a:r>
              <a:rPr lang="en-US" altLang="zh-CN" b="1" dirty="0"/>
              <a:t>multipart/form-data</a:t>
            </a:r>
            <a:r>
              <a:rPr lang="en-US" altLang="zh-CN" dirty="0"/>
              <a:t>. The input tag with the file type will create a "Browse" button.</a:t>
            </a:r>
            <a:endParaRPr lang="zh-CN" altLang="en-US" dirty="0"/>
          </a:p>
        </p:txBody>
      </p:sp>
      <p:sp>
        <p:nvSpPr>
          <p:cNvPr id="3" name="Rectangle 1"/>
          <p:cNvSpPr>
            <a:spLocks noChangeArrowheads="1"/>
          </p:cNvSpPr>
          <p:nvPr/>
        </p:nvSpPr>
        <p:spPr bwMode="auto">
          <a:xfrm>
            <a:off x="513920" y="2001134"/>
            <a:ext cx="11787807" cy="1738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&lt;html&gt;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&lt;body&gt;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    &lt;form</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enctype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"multipart/form-data"</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action</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-bin/</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cpp_uploadfile.cgi</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100" dirty="0">
                <a:solidFill>
                  <a:srgbClr val="000000"/>
                </a:solidFill>
                <a:latin typeface="Courier New" panose="02070309020205020404" pitchFamily="49" charset="0"/>
                <a:cs typeface="Courier New" panose="02070309020205020404" pitchFamily="49" charset="0"/>
              </a:rPr>
              <a:t> </a:t>
            </a:r>
            <a:r>
              <a:rPr lang="en-US" altLang="zh-CN" sz="1100" dirty="0" smtClean="0">
                <a:solidFill>
                  <a:srgbClr val="000000"/>
                </a:solidFill>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method</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"post"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100" dirty="0">
                <a:solidFill>
                  <a:srgbClr val="000000"/>
                </a:solidFill>
                <a:latin typeface="Courier New" panose="02070309020205020404" pitchFamily="49" charset="0"/>
                <a:cs typeface="Courier New" panose="02070309020205020404" pitchFamily="49" charset="0"/>
              </a:rPr>
              <a:t> </a:t>
            </a:r>
            <a:r>
              <a:rPr lang="en-US" altLang="zh-CN" sz="1100" dirty="0" smtClean="0">
                <a:solidFill>
                  <a:srgbClr val="000000"/>
                </a:solidFill>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&lt;p&gt;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File: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&lt;input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"file"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name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userfile</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/&gt;&lt;/p&gt;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100" dirty="0">
                <a:solidFill>
                  <a:srgbClr val="000000"/>
                </a:solidFill>
                <a:latin typeface="Courier New" panose="02070309020205020404" pitchFamily="49" charset="0"/>
                <a:cs typeface="Courier New" panose="02070309020205020404" pitchFamily="49" charset="0"/>
              </a:rPr>
              <a:t> </a:t>
            </a:r>
            <a:r>
              <a:rPr lang="en-US" altLang="zh-CN" sz="1100" dirty="0" smtClean="0">
                <a:solidFill>
                  <a:srgbClr val="000000"/>
                </a:solidFill>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&lt;p&gt;&lt;input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type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"submit"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0066"/>
                </a:solidFill>
                <a:effectLst/>
                <a:latin typeface="Courier New" panose="02070309020205020404" pitchFamily="49" charset="0"/>
                <a:cs typeface="Courier New" panose="02070309020205020404" pitchFamily="49" charset="0"/>
              </a:rPr>
              <a:t>value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"Upload"</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/&gt;&lt;/p&gt;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100" dirty="0">
                <a:solidFill>
                  <a:srgbClr val="000000"/>
                </a:solidFill>
                <a:latin typeface="Courier New" panose="02070309020205020404" pitchFamily="49" charset="0"/>
                <a:cs typeface="Courier New" panose="02070309020205020404" pitchFamily="49" charset="0"/>
              </a:rPr>
              <a:t> </a:t>
            </a:r>
            <a:r>
              <a:rPr lang="en-US" altLang="zh-CN" sz="1100" dirty="0" smtClean="0">
                <a:solidFill>
                  <a:srgbClr val="000000"/>
                </a:solidFill>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&lt;/form&gt;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100" dirty="0">
                <a:solidFill>
                  <a:srgbClr val="000000"/>
                </a:solidFill>
                <a:latin typeface="Courier New" panose="02070309020205020404" pitchFamily="49" charset="0"/>
                <a:cs typeface="Courier New" panose="02070309020205020404" pitchFamily="49" charset="0"/>
              </a:rPr>
              <a:t> </a:t>
            </a:r>
            <a:r>
              <a:rPr lang="en-US" altLang="zh-CN" sz="1100" dirty="0" smtClean="0">
                <a:solidFill>
                  <a:srgbClr val="000000"/>
                </a:solidFill>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&lt;/body&gt;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&lt;/html&gt;</a:t>
            </a:r>
            <a:endParaRPr kumimoji="0" lang="en-US" altLang="zh-CN" sz="11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chemeClr val="tx1"/>
                </a:solidFill>
                <a:effectLst/>
                <a:latin typeface="Courier New" panose="02070309020205020404" pitchFamily="49" charset="0"/>
                <a:cs typeface="Courier New" panose="02070309020205020404" pitchFamily="49" charset="0"/>
              </a:rPr>
              <a:t> </a:t>
            </a:r>
            <a:r>
              <a:rPr kumimoji="0" lang="en-US" altLang="zh-CN" sz="4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5" name="文本框 4"/>
          <p:cNvSpPr txBox="1"/>
          <p:nvPr/>
        </p:nvSpPr>
        <p:spPr>
          <a:xfrm>
            <a:off x="528207" y="3789834"/>
            <a:ext cx="8523296" cy="461665"/>
          </a:xfrm>
          <a:prstGeom prst="rect">
            <a:avLst/>
          </a:prstGeom>
          <a:noFill/>
        </p:spPr>
        <p:txBody>
          <a:bodyPr wrap="square" rtlCol="0">
            <a:spAutoFit/>
          </a:bodyPr>
          <a:lstStyle/>
          <a:p>
            <a:r>
              <a:rPr lang="en-US" altLang="zh-CN" dirty="0"/>
              <a:t>The result of this code is the following form −</a:t>
            </a:r>
            <a:endParaRPr lang="zh-CN" altLang="en-US" dirty="0"/>
          </a:p>
        </p:txBody>
      </p:sp>
      <p:pic>
        <p:nvPicPr>
          <p:cNvPr id="6" name="图片 5"/>
          <p:cNvPicPr>
            <a:picLocks noChangeAspect="1"/>
          </p:cNvPicPr>
          <p:nvPr/>
        </p:nvPicPr>
        <p:blipFill>
          <a:blip r:embed="rId5"/>
          <a:stretch>
            <a:fillRect/>
          </a:stretch>
        </p:blipFill>
        <p:spPr>
          <a:xfrm>
            <a:off x="2426767" y="4797946"/>
            <a:ext cx="3571875" cy="1057275"/>
          </a:xfrm>
          <a:prstGeom prst="rect">
            <a:avLst/>
          </a:prstGeom>
        </p:spPr>
      </p:pic>
    </p:spTree>
    <p:extLst>
      <p:ext uri="{BB962C8B-B14F-4D97-AF65-F5344CB8AC3E}">
        <p14:creationId xmlns:p14="http://schemas.microsoft.com/office/powerpoint/2010/main" val="2888353650"/>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2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85" name="矩形 13"/>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951" y="-26590"/>
            <a:ext cx="660407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70247"/>
            <a:ext cx="466725" cy="468313"/>
            <a:chOff x="1192404" y="608225"/>
            <a:chExt cx="1755828" cy="1759616"/>
          </a:xfrm>
        </p:grpSpPr>
        <p:grpSp>
          <p:nvGrpSpPr>
            <p:cNvPr id="993288"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93291"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9329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60302" y="25797"/>
            <a:ext cx="4608512" cy="461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dirty="0" smtClean="0"/>
              <a:t>代码</a:t>
            </a:r>
            <a:endParaRPr lang="en-US" altLang="zh-CN" dirty="0"/>
          </a:p>
        </p:txBody>
      </p:sp>
      <p:sp>
        <p:nvSpPr>
          <p:cNvPr id="2" name="Rectangle 1"/>
          <p:cNvSpPr>
            <a:spLocks noChangeArrowheads="1"/>
          </p:cNvSpPr>
          <p:nvPr/>
        </p:nvSpPr>
        <p:spPr bwMode="auto">
          <a:xfrm>
            <a:off x="1130623" y="981522"/>
            <a:ext cx="7321235" cy="47859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iostream</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&lt;vector&gt;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&lt;string&gt;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stdio.h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stdlib.h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CgiDefs.h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HTTPHTMLHeader.h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#include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HTMLClasses.h</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using</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namespace</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88"/>
                </a:solidFill>
                <a:effectLst/>
                <a:latin typeface="Courier New" panose="02070309020205020404" pitchFamily="49" charset="0"/>
                <a:cs typeface="Courier New" panose="02070309020205020404" pitchFamily="49" charset="0"/>
              </a:rPr>
              <a:t>int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main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Cgicc</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Content-type:text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/html\r\n\r\n"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"&lt;title&gt;File Upload in CGI&lt;/title&gt;\n"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"&lt;/head&gt;\n"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get list of files to be uploaded</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const_file_iterator</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file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a:t>
            </a:r>
            <a:r>
              <a:rPr kumimoji="0" lang="en-US" altLang="zh-CN" sz="11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getFile</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userfile</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if</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file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cgi</a:t>
            </a:r>
            <a:r>
              <a:rPr kumimoji="0" lang="en-US" altLang="zh-CN" sz="11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getFiles</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end</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send data type at </a:t>
            </a:r>
            <a:r>
              <a:rPr kumimoji="0" lang="en-US" altLang="zh-CN" sz="1100" b="0" i="0" u="none" strike="noStrike" cap="none" normalizeH="0" baseline="0" dirty="0" err="1" smtClean="0">
                <a:ln>
                  <a:noFill/>
                </a:ln>
                <a:solidFill>
                  <a:srgbClr val="88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HTTPContentHeader</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file</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getDataType</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 write content at </a:t>
            </a:r>
            <a:r>
              <a:rPr kumimoji="0" lang="en-US" altLang="zh-CN" sz="1100" b="0" i="0" u="none" strike="noStrike" cap="none" normalizeH="0" baseline="0" dirty="0" err="1" smtClean="0">
                <a:ln>
                  <a:noFill/>
                </a:ln>
                <a:solidFill>
                  <a:srgbClr val="88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8800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file</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-&gt;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writeToStream</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"&lt;File uploaded successfully&gt;\n"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"&lt;/body&gt;\n"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cout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&lt;&lt;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"&lt;/html&gt;\n"</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return</a:t>
            </a:r>
            <a:r>
              <a:rPr kumimoji="0" lang="en-US" altLang="zh-CN" sz="11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altLang="zh-CN" sz="1100" b="0" i="0" u="none" strike="noStrike" cap="none" normalizeH="0" baseline="0" dirty="0" smtClean="0">
                <a:ln>
                  <a:noFill/>
                </a:ln>
                <a:solidFill>
                  <a:srgbClr val="006666"/>
                </a:solidFill>
                <a:effectLst/>
                <a:latin typeface="Courier New" panose="02070309020205020404" pitchFamily="49" charset="0"/>
                <a:cs typeface="Courier New" panose="02070309020205020404" pitchFamily="49" charset="0"/>
              </a:rPr>
              <a:t>0</a:t>
            </a:r>
            <a:r>
              <a:rPr kumimoji="0" lang="en-US" altLang="zh-CN" sz="11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endPar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100" b="0" i="0" u="none" strike="noStrike" cap="none" normalizeH="0" baseline="0" dirty="0" smtClean="0">
                <a:ln>
                  <a:noFill/>
                </a:ln>
                <a:solidFill>
                  <a:srgbClr val="666600"/>
                </a:solidFill>
                <a:effectLst/>
                <a:latin typeface="Courier New" panose="02070309020205020404" pitchFamily="49" charset="0"/>
                <a:ea typeface="等线" panose="02010600030101010101" pitchFamily="2" charset="-122"/>
                <a:cs typeface="Courier New" panose="02070309020205020404" pitchFamily="49" charset="0"/>
              </a:rPr>
              <a:t>}</a:t>
            </a:r>
            <a:r>
              <a:rPr kumimoji="0" lang="en-US" altLang="zh-CN" sz="400" b="0" i="0" u="none" strike="noStrike" cap="none" normalizeH="0" baseline="0" dirty="0" smtClean="0">
                <a:ln>
                  <a:noFill/>
                </a:ln>
                <a:solidFill>
                  <a:schemeClr val="tx1"/>
                </a:solidFill>
                <a:effectLst/>
              </a:rPr>
              <a:t> </a:t>
            </a:r>
            <a:endParaRPr kumimoji="0" lang="en-US" altLang="zh-CN"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51490658"/>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11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5959" name="Picture 23" descr="未标题-84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4900" y="1557338"/>
            <a:ext cx="3230563" cy="2786062"/>
          </a:xfrm>
          <a:prstGeom prst="rect">
            <a:avLst/>
          </a:prstGeom>
          <a:noFill/>
          <a:extLst>
            <a:ext uri="{909E8E84-426E-40DD-AFC4-6F175D3DCCD1}">
              <a14:hiddenFill xmlns:a14="http://schemas.microsoft.com/office/drawing/2010/main">
                <a:solidFill>
                  <a:srgbClr val="FFFFFF"/>
                </a:solidFill>
              </a14:hiddenFill>
            </a:ext>
          </a:extLst>
        </p:spPr>
      </p:pic>
      <p:pic>
        <p:nvPicPr>
          <p:cNvPr id="935960" name="Picture 24" descr="未标题-8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51200" y="1603375"/>
            <a:ext cx="3230563" cy="2786063"/>
          </a:xfrm>
          <a:prstGeom prst="rect">
            <a:avLst/>
          </a:prstGeom>
          <a:noFill/>
          <a:extLst>
            <a:ext uri="{909E8E84-426E-40DD-AFC4-6F175D3DCCD1}">
              <a14:hiddenFill xmlns:a14="http://schemas.microsoft.com/office/drawing/2010/main">
                <a:solidFill>
                  <a:srgbClr val="FFFFFF"/>
                </a:solidFill>
              </a14:hiddenFill>
            </a:ext>
          </a:extLst>
        </p:spPr>
      </p:pic>
      <p:pic>
        <p:nvPicPr>
          <p:cNvPr id="935961" name="Picture 25" descr="未标题-84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64200" y="1565275"/>
            <a:ext cx="3230563" cy="2786063"/>
          </a:xfrm>
          <a:prstGeom prst="rect">
            <a:avLst/>
          </a:prstGeom>
          <a:noFill/>
          <a:extLst>
            <a:ext uri="{909E8E84-426E-40DD-AFC4-6F175D3DCCD1}">
              <a14:hiddenFill xmlns:a14="http://schemas.microsoft.com/office/drawing/2010/main">
                <a:solidFill>
                  <a:srgbClr val="FFFFFF"/>
                </a:solidFill>
              </a14:hiddenFill>
            </a:ext>
          </a:extLst>
        </p:spPr>
      </p:pic>
      <p:pic>
        <p:nvPicPr>
          <p:cNvPr id="935962" name="Picture 26" descr="未标题-84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85100" y="1633538"/>
            <a:ext cx="3230563" cy="2786062"/>
          </a:xfrm>
          <a:prstGeom prst="rect">
            <a:avLst/>
          </a:prstGeom>
          <a:noFill/>
          <a:extLst>
            <a:ext uri="{909E8E84-426E-40DD-AFC4-6F175D3DCCD1}">
              <a14:hiddenFill xmlns:a14="http://schemas.microsoft.com/office/drawing/2010/main">
                <a:solidFill>
                  <a:srgbClr val="FFFFFF"/>
                </a:solidFill>
              </a14:hiddenFill>
            </a:ext>
          </a:extLst>
        </p:spPr>
      </p:pic>
      <p:sp>
        <p:nvSpPr>
          <p:cNvPr id="935963" name="文本框 33"/>
          <p:cNvSpPr txBox="1">
            <a:spLocks noChangeArrowheads="1"/>
          </p:cNvSpPr>
          <p:nvPr/>
        </p:nvSpPr>
        <p:spPr bwMode="auto">
          <a:xfrm>
            <a:off x="1028700" y="2159000"/>
            <a:ext cx="3627438" cy="118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77" tIns="45738" rIns="91477" bIns="45738"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8988" indent="-230188" eaLnBrk="0" hangingPunct="0">
              <a:defRPr>
                <a:solidFill>
                  <a:schemeClr val="tx1"/>
                </a:solidFill>
                <a:latin typeface="Arial" pitchFamily="34" charset="0"/>
                <a:ea typeface="宋体" pitchFamily="2" charset="-122"/>
              </a:defRPr>
            </a:lvl5pPr>
            <a:lvl6pPr marL="2516188" indent="-230188" eaLnBrk="0" fontAlgn="base" hangingPunct="0">
              <a:spcBef>
                <a:spcPct val="0"/>
              </a:spcBef>
              <a:spcAft>
                <a:spcPct val="0"/>
              </a:spcAft>
              <a:defRPr>
                <a:solidFill>
                  <a:schemeClr val="tx1"/>
                </a:solidFill>
                <a:latin typeface="Arial" pitchFamily="34" charset="0"/>
                <a:ea typeface="宋体" pitchFamily="2" charset="-122"/>
              </a:defRPr>
            </a:lvl6pPr>
            <a:lvl7pPr marL="2973388" indent="-230188" eaLnBrk="0" fontAlgn="base" hangingPunct="0">
              <a:spcBef>
                <a:spcPct val="0"/>
              </a:spcBef>
              <a:spcAft>
                <a:spcPct val="0"/>
              </a:spcAft>
              <a:defRPr>
                <a:solidFill>
                  <a:schemeClr val="tx1"/>
                </a:solidFill>
                <a:latin typeface="Arial" pitchFamily="34" charset="0"/>
                <a:ea typeface="宋体" pitchFamily="2" charset="-122"/>
              </a:defRPr>
            </a:lvl7pPr>
            <a:lvl8pPr marL="3430588" indent="-230188" eaLnBrk="0" fontAlgn="base" hangingPunct="0">
              <a:spcBef>
                <a:spcPct val="0"/>
              </a:spcBef>
              <a:spcAft>
                <a:spcPct val="0"/>
              </a:spcAft>
              <a:defRPr>
                <a:solidFill>
                  <a:schemeClr val="tx1"/>
                </a:solidFill>
                <a:latin typeface="Arial" pitchFamily="34" charset="0"/>
                <a:ea typeface="宋体" pitchFamily="2" charset="-122"/>
              </a:defRPr>
            </a:lvl8pPr>
            <a:lvl9pPr marL="3887788"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7200">
                <a:solidFill>
                  <a:schemeClr val="bg1"/>
                </a:solidFill>
                <a:effectLst>
                  <a:outerShdw blurRad="38100" dist="38100" dir="2700000" algn="tl">
                    <a:srgbClr val="C0C0C0"/>
                  </a:outerShdw>
                </a:effectLst>
                <a:latin typeface="Impact" pitchFamily="34" charset="0"/>
                <a:ea typeface="方正大黑简体" pitchFamily="65" charset="-122"/>
              </a:rPr>
              <a:t>谢</a:t>
            </a:r>
          </a:p>
        </p:txBody>
      </p:sp>
      <p:sp>
        <p:nvSpPr>
          <p:cNvPr id="935964" name="文本框 33"/>
          <p:cNvSpPr txBox="1">
            <a:spLocks noChangeArrowheads="1"/>
          </p:cNvSpPr>
          <p:nvPr/>
        </p:nvSpPr>
        <p:spPr bwMode="auto">
          <a:xfrm>
            <a:off x="3213100" y="2197100"/>
            <a:ext cx="3627438" cy="118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77" tIns="45738" rIns="91477" bIns="45738"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8988" indent="-230188" eaLnBrk="0" hangingPunct="0">
              <a:defRPr>
                <a:solidFill>
                  <a:schemeClr val="tx1"/>
                </a:solidFill>
                <a:latin typeface="Arial" pitchFamily="34" charset="0"/>
                <a:ea typeface="宋体" pitchFamily="2" charset="-122"/>
              </a:defRPr>
            </a:lvl5pPr>
            <a:lvl6pPr marL="2516188" indent="-230188" eaLnBrk="0" fontAlgn="base" hangingPunct="0">
              <a:spcBef>
                <a:spcPct val="0"/>
              </a:spcBef>
              <a:spcAft>
                <a:spcPct val="0"/>
              </a:spcAft>
              <a:defRPr>
                <a:solidFill>
                  <a:schemeClr val="tx1"/>
                </a:solidFill>
                <a:latin typeface="Arial" pitchFamily="34" charset="0"/>
                <a:ea typeface="宋体" pitchFamily="2" charset="-122"/>
              </a:defRPr>
            </a:lvl6pPr>
            <a:lvl7pPr marL="2973388" indent="-230188" eaLnBrk="0" fontAlgn="base" hangingPunct="0">
              <a:spcBef>
                <a:spcPct val="0"/>
              </a:spcBef>
              <a:spcAft>
                <a:spcPct val="0"/>
              </a:spcAft>
              <a:defRPr>
                <a:solidFill>
                  <a:schemeClr val="tx1"/>
                </a:solidFill>
                <a:latin typeface="Arial" pitchFamily="34" charset="0"/>
                <a:ea typeface="宋体" pitchFamily="2" charset="-122"/>
              </a:defRPr>
            </a:lvl7pPr>
            <a:lvl8pPr marL="3430588" indent="-230188" eaLnBrk="0" fontAlgn="base" hangingPunct="0">
              <a:spcBef>
                <a:spcPct val="0"/>
              </a:spcBef>
              <a:spcAft>
                <a:spcPct val="0"/>
              </a:spcAft>
              <a:defRPr>
                <a:solidFill>
                  <a:schemeClr val="tx1"/>
                </a:solidFill>
                <a:latin typeface="Arial" pitchFamily="34" charset="0"/>
                <a:ea typeface="宋体" pitchFamily="2" charset="-122"/>
              </a:defRPr>
            </a:lvl8pPr>
            <a:lvl9pPr marL="3887788"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7200">
                <a:solidFill>
                  <a:schemeClr val="bg1"/>
                </a:solidFill>
                <a:effectLst>
                  <a:outerShdw blurRad="38100" dist="38100" dir="2700000" algn="tl">
                    <a:srgbClr val="C0C0C0"/>
                  </a:outerShdw>
                </a:effectLst>
                <a:latin typeface="Impact" pitchFamily="34" charset="0"/>
                <a:ea typeface="方正大黑简体" pitchFamily="65" charset="-122"/>
              </a:rPr>
              <a:t>谢</a:t>
            </a:r>
          </a:p>
        </p:txBody>
      </p:sp>
      <p:sp>
        <p:nvSpPr>
          <p:cNvPr id="935965" name="文本框 33"/>
          <p:cNvSpPr txBox="1">
            <a:spLocks noChangeArrowheads="1"/>
          </p:cNvSpPr>
          <p:nvPr/>
        </p:nvSpPr>
        <p:spPr bwMode="auto">
          <a:xfrm>
            <a:off x="5549900" y="2146300"/>
            <a:ext cx="3627438" cy="118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77" tIns="45738" rIns="91477" bIns="45738"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8988" indent="-230188" eaLnBrk="0" hangingPunct="0">
              <a:defRPr>
                <a:solidFill>
                  <a:schemeClr val="tx1"/>
                </a:solidFill>
                <a:latin typeface="Arial" pitchFamily="34" charset="0"/>
                <a:ea typeface="宋体" pitchFamily="2" charset="-122"/>
              </a:defRPr>
            </a:lvl5pPr>
            <a:lvl6pPr marL="2516188" indent="-230188" eaLnBrk="0" fontAlgn="base" hangingPunct="0">
              <a:spcBef>
                <a:spcPct val="0"/>
              </a:spcBef>
              <a:spcAft>
                <a:spcPct val="0"/>
              </a:spcAft>
              <a:defRPr>
                <a:solidFill>
                  <a:schemeClr val="tx1"/>
                </a:solidFill>
                <a:latin typeface="Arial" pitchFamily="34" charset="0"/>
                <a:ea typeface="宋体" pitchFamily="2" charset="-122"/>
              </a:defRPr>
            </a:lvl6pPr>
            <a:lvl7pPr marL="2973388" indent="-230188" eaLnBrk="0" fontAlgn="base" hangingPunct="0">
              <a:spcBef>
                <a:spcPct val="0"/>
              </a:spcBef>
              <a:spcAft>
                <a:spcPct val="0"/>
              </a:spcAft>
              <a:defRPr>
                <a:solidFill>
                  <a:schemeClr val="tx1"/>
                </a:solidFill>
                <a:latin typeface="Arial" pitchFamily="34" charset="0"/>
                <a:ea typeface="宋体" pitchFamily="2" charset="-122"/>
              </a:defRPr>
            </a:lvl7pPr>
            <a:lvl8pPr marL="3430588" indent="-230188" eaLnBrk="0" fontAlgn="base" hangingPunct="0">
              <a:spcBef>
                <a:spcPct val="0"/>
              </a:spcBef>
              <a:spcAft>
                <a:spcPct val="0"/>
              </a:spcAft>
              <a:defRPr>
                <a:solidFill>
                  <a:schemeClr val="tx1"/>
                </a:solidFill>
                <a:latin typeface="Arial" pitchFamily="34" charset="0"/>
                <a:ea typeface="宋体" pitchFamily="2" charset="-122"/>
              </a:defRPr>
            </a:lvl8pPr>
            <a:lvl9pPr marL="3887788"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7200">
                <a:solidFill>
                  <a:schemeClr val="bg1"/>
                </a:solidFill>
                <a:effectLst>
                  <a:outerShdw blurRad="38100" dist="38100" dir="2700000" algn="tl">
                    <a:srgbClr val="C0C0C0"/>
                  </a:outerShdw>
                </a:effectLst>
                <a:latin typeface="Impact" pitchFamily="34" charset="0"/>
                <a:ea typeface="方正大黑简体" pitchFamily="65" charset="-122"/>
              </a:rPr>
              <a:t>聆</a:t>
            </a:r>
          </a:p>
        </p:txBody>
      </p:sp>
      <p:sp>
        <p:nvSpPr>
          <p:cNvPr id="935966" name="文本框 33"/>
          <p:cNvSpPr txBox="1">
            <a:spLocks noChangeArrowheads="1"/>
          </p:cNvSpPr>
          <p:nvPr/>
        </p:nvSpPr>
        <p:spPr bwMode="auto">
          <a:xfrm>
            <a:off x="7696200" y="2209800"/>
            <a:ext cx="3627438" cy="118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77" tIns="45738" rIns="91477" bIns="45738"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8988" indent="-230188" eaLnBrk="0" hangingPunct="0">
              <a:defRPr>
                <a:solidFill>
                  <a:schemeClr val="tx1"/>
                </a:solidFill>
                <a:latin typeface="Arial" pitchFamily="34" charset="0"/>
                <a:ea typeface="宋体" pitchFamily="2" charset="-122"/>
              </a:defRPr>
            </a:lvl5pPr>
            <a:lvl6pPr marL="2516188" indent="-230188" eaLnBrk="0" fontAlgn="base" hangingPunct="0">
              <a:spcBef>
                <a:spcPct val="0"/>
              </a:spcBef>
              <a:spcAft>
                <a:spcPct val="0"/>
              </a:spcAft>
              <a:defRPr>
                <a:solidFill>
                  <a:schemeClr val="tx1"/>
                </a:solidFill>
                <a:latin typeface="Arial" pitchFamily="34" charset="0"/>
                <a:ea typeface="宋体" pitchFamily="2" charset="-122"/>
              </a:defRPr>
            </a:lvl6pPr>
            <a:lvl7pPr marL="2973388" indent="-230188" eaLnBrk="0" fontAlgn="base" hangingPunct="0">
              <a:spcBef>
                <a:spcPct val="0"/>
              </a:spcBef>
              <a:spcAft>
                <a:spcPct val="0"/>
              </a:spcAft>
              <a:defRPr>
                <a:solidFill>
                  <a:schemeClr val="tx1"/>
                </a:solidFill>
                <a:latin typeface="Arial" pitchFamily="34" charset="0"/>
                <a:ea typeface="宋体" pitchFamily="2" charset="-122"/>
              </a:defRPr>
            </a:lvl7pPr>
            <a:lvl8pPr marL="3430588" indent="-230188" eaLnBrk="0" fontAlgn="base" hangingPunct="0">
              <a:spcBef>
                <a:spcPct val="0"/>
              </a:spcBef>
              <a:spcAft>
                <a:spcPct val="0"/>
              </a:spcAft>
              <a:defRPr>
                <a:solidFill>
                  <a:schemeClr val="tx1"/>
                </a:solidFill>
                <a:latin typeface="Arial" pitchFamily="34" charset="0"/>
                <a:ea typeface="宋体" pitchFamily="2" charset="-122"/>
              </a:defRPr>
            </a:lvl8pPr>
            <a:lvl9pPr marL="3887788"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7200">
                <a:solidFill>
                  <a:schemeClr val="bg1"/>
                </a:solidFill>
                <a:effectLst>
                  <a:outerShdw blurRad="38100" dist="38100" dir="2700000" algn="tl">
                    <a:srgbClr val="C0C0C0"/>
                  </a:outerShdw>
                </a:effectLst>
                <a:latin typeface="Impact" pitchFamily="34" charset="0"/>
                <a:ea typeface="方正大黑简体" pitchFamily="65" charset="-122"/>
              </a:rPr>
              <a:t>听</a:t>
            </a:r>
          </a:p>
        </p:txBody>
      </p:sp>
      <p:sp>
        <p:nvSpPr>
          <p:cNvPr id="935967" name="TextBox 7"/>
          <p:cNvSpPr>
            <a:spLocks noChangeArrowheads="1"/>
          </p:cNvSpPr>
          <p:nvPr/>
        </p:nvSpPr>
        <p:spPr bwMode="auto">
          <a:xfrm>
            <a:off x="4227513" y="3956050"/>
            <a:ext cx="38195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en-US" altLang="zh-CN" sz="6000">
                <a:latin typeface="微软雅黑" pitchFamily="34" charset="-122"/>
                <a:ea typeface="微软雅黑" pitchFamily="34" charset="-122"/>
                <a:sym typeface="微软雅黑" pitchFamily="34" charset="-122"/>
              </a:rPr>
              <a:t>THANKS!</a:t>
            </a:r>
          </a:p>
        </p:txBody>
      </p:sp>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7" presetClass="entr" presetSubtype="0" fill="hold" nodeType="afterEffect">
                                  <p:stCondLst>
                                    <p:cond delay="0"/>
                                  </p:stCondLst>
                                  <p:childTnLst>
                                    <p:set>
                                      <p:cBhvr>
                                        <p:cTn id="6" dur="1" fill="hold">
                                          <p:stCondLst>
                                            <p:cond delay="0"/>
                                          </p:stCondLst>
                                        </p:cTn>
                                        <p:tgtEl>
                                          <p:spTgt spid="935959"/>
                                        </p:tgtEl>
                                        <p:attrNameLst>
                                          <p:attrName>style.visibility</p:attrName>
                                        </p:attrNameLst>
                                      </p:cBhvr>
                                      <p:to>
                                        <p:strVal val="visible"/>
                                      </p:to>
                                    </p:set>
                                    <p:animEffect transition="in" filter="fade">
                                      <p:cBhvr>
                                        <p:cTn id="7" dur="500"/>
                                        <p:tgtEl>
                                          <p:spTgt spid="935959"/>
                                        </p:tgtEl>
                                      </p:cBhvr>
                                    </p:animEffect>
                                    <p:anim calcmode="lin" valueType="num">
                                      <p:cBhvr>
                                        <p:cTn id="8" dur="500" fill="hold"/>
                                        <p:tgtEl>
                                          <p:spTgt spid="935959"/>
                                        </p:tgtEl>
                                        <p:attrNameLst>
                                          <p:attrName>ppt_x</p:attrName>
                                        </p:attrNameLst>
                                      </p:cBhvr>
                                      <p:tavLst>
                                        <p:tav tm="0">
                                          <p:val>
                                            <p:strVal val="#ppt_x"/>
                                          </p:val>
                                        </p:tav>
                                        <p:tav tm="100000">
                                          <p:val>
                                            <p:strVal val="#ppt_x"/>
                                          </p:val>
                                        </p:tav>
                                      </p:tavLst>
                                    </p:anim>
                                    <p:anim calcmode="lin" valueType="num">
                                      <p:cBhvr>
                                        <p:cTn id="9" dur="500" fill="hold"/>
                                        <p:tgtEl>
                                          <p:spTgt spid="935959"/>
                                        </p:tgtEl>
                                        <p:attrNameLst>
                                          <p:attrName>ppt_y</p:attrName>
                                        </p:attrNameLst>
                                      </p:cBhvr>
                                      <p:tavLst>
                                        <p:tav tm="0">
                                          <p:val>
                                            <p:strVal val="#ppt_y-.1"/>
                                          </p:val>
                                        </p:tav>
                                        <p:tav tm="100000">
                                          <p:val>
                                            <p:strVal val="#ppt_y"/>
                                          </p:val>
                                        </p:tav>
                                      </p:tavLst>
                                    </p:anim>
                                  </p:childTnLst>
                                </p:cTn>
                              </p:par>
                            </p:childTnLst>
                          </p:cTn>
                        </p:par>
                        <p:par>
                          <p:cTn id="10" fill="hold" nodeType="afterGroup">
                            <p:stCondLst>
                              <p:cond delay="500"/>
                            </p:stCondLst>
                            <p:childTnLst>
                              <p:par>
                                <p:cTn id="11" presetID="47" presetClass="entr" presetSubtype="0" fill="hold" nodeType="afterEffect">
                                  <p:stCondLst>
                                    <p:cond delay="0"/>
                                  </p:stCondLst>
                                  <p:childTnLst>
                                    <p:set>
                                      <p:cBhvr>
                                        <p:cTn id="12" dur="1" fill="hold">
                                          <p:stCondLst>
                                            <p:cond delay="0"/>
                                          </p:stCondLst>
                                        </p:cTn>
                                        <p:tgtEl>
                                          <p:spTgt spid="935960"/>
                                        </p:tgtEl>
                                        <p:attrNameLst>
                                          <p:attrName>style.visibility</p:attrName>
                                        </p:attrNameLst>
                                      </p:cBhvr>
                                      <p:to>
                                        <p:strVal val="visible"/>
                                      </p:to>
                                    </p:set>
                                    <p:animEffect transition="in" filter="fade">
                                      <p:cBhvr>
                                        <p:cTn id="13" dur="500"/>
                                        <p:tgtEl>
                                          <p:spTgt spid="935960"/>
                                        </p:tgtEl>
                                      </p:cBhvr>
                                    </p:animEffect>
                                    <p:anim calcmode="lin" valueType="num">
                                      <p:cBhvr>
                                        <p:cTn id="14" dur="500" fill="hold"/>
                                        <p:tgtEl>
                                          <p:spTgt spid="935960"/>
                                        </p:tgtEl>
                                        <p:attrNameLst>
                                          <p:attrName>ppt_x</p:attrName>
                                        </p:attrNameLst>
                                      </p:cBhvr>
                                      <p:tavLst>
                                        <p:tav tm="0">
                                          <p:val>
                                            <p:strVal val="#ppt_x"/>
                                          </p:val>
                                        </p:tav>
                                        <p:tav tm="100000">
                                          <p:val>
                                            <p:strVal val="#ppt_x"/>
                                          </p:val>
                                        </p:tav>
                                      </p:tavLst>
                                    </p:anim>
                                    <p:anim calcmode="lin" valueType="num">
                                      <p:cBhvr>
                                        <p:cTn id="15" dur="500" fill="hold"/>
                                        <p:tgtEl>
                                          <p:spTgt spid="935960"/>
                                        </p:tgtEl>
                                        <p:attrNameLst>
                                          <p:attrName>ppt_y</p:attrName>
                                        </p:attrNameLst>
                                      </p:cBhvr>
                                      <p:tavLst>
                                        <p:tav tm="0">
                                          <p:val>
                                            <p:strVal val="#ppt_y-.1"/>
                                          </p:val>
                                        </p:tav>
                                        <p:tav tm="100000">
                                          <p:val>
                                            <p:strVal val="#ppt_y"/>
                                          </p:val>
                                        </p:tav>
                                      </p:tavLst>
                                    </p:anim>
                                  </p:childTnLst>
                                </p:cTn>
                              </p:par>
                            </p:childTnLst>
                          </p:cTn>
                        </p:par>
                        <p:par>
                          <p:cTn id="16" fill="hold" nodeType="afterGroup">
                            <p:stCondLst>
                              <p:cond delay="1000"/>
                            </p:stCondLst>
                            <p:childTnLst>
                              <p:par>
                                <p:cTn id="17" presetID="47" presetClass="entr" presetSubtype="0" fill="hold" nodeType="afterEffect">
                                  <p:stCondLst>
                                    <p:cond delay="0"/>
                                  </p:stCondLst>
                                  <p:childTnLst>
                                    <p:set>
                                      <p:cBhvr>
                                        <p:cTn id="18" dur="1" fill="hold">
                                          <p:stCondLst>
                                            <p:cond delay="0"/>
                                          </p:stCondLst>
                                        </p:cTn>
                                        <p:tgtEl>
                                          <p:spTgt spid="935961"/>
                                        </p:tgtEl>
                                        <p:attrNameLst>
                                          <p:attrName>style.visibility</p:attrName>
                                        </p:attrNameLst>
                                      </p:cBhvr>
                                      <p:to>
                                        <p:strVal val="visible"/>
                                      </p:to>
                                    </p:set>
                                    <p:animEffect transition="in" filter="fade">
                                      <p:cBhvr>
                                        <p:cTn id="19" dur="500"/>
                                        <p:tgtEl>
                                          <p:spTgt spid="935961"/>
                                        </p:tgtEl>
                                      </p:cBhvr>
                                    </p:animEffect>
                                    <p:anim calcmode="lin" valueType="num">
                                      <p:cBhvr>
                                        <p:cTn id="20" dur="500" fill="hold"/>
                                        <p:tgtEl>
                                          <p:spTgt spid="935961"/>
                                        </p:tgtEl>
                                        <p:attrNameLst>
                                          <p:attrName>ppt_x</p:attrName>
                                        </p:attrNameLst>
                                      </p:cBhvr>
                                      <p:tavLst>
                                        <p:tav tm="0">
                                          <p:val>
                                            <p:strVal val="#ppt_x"/>
                                          </p:val>
                                        </p:tav>
                                        <p:tav tm="100000">
                                          <p:val>
                                            <p:strVal val="#ppt_x"/>
                                          </p:val>
                                        </p:tav>
                                      </p:tavLst>
                                    </p:anim>
                                    <p:anim calcmode="lin" valueType="num">
                                      <p:cBhvr>
                                        <p:cTn id="21" dur="500" fill="hold"/>
                                        <p:tgtEl>
                                          <p:spTgt spid="935961"/>
                                        </p:tgtEl>
                                        <p:attrNameLst>
                                          <p:attrName>ppt_y</p:attrName>
                                        </p:attrNameLst>
                                      </p:cBhvr>
                                      <p:tavLst>
                                        <p:tav tm="0">
                                          <p:val>
                                            <p:strVal val="#ppt_y-.1"/>
                                          </p:val>
                                        </p:tav>
                                        <p:tav tm="100000">
                                          <p:val>
                                            <p:strVal val="#ppt_y"/>
                                          </p:val>
                                        </p:tav>
                                      </p:tavLst>
                                    </p:anim>
                                  </p:childTnLst>
                                </p:cTn>
                              </p:par>
                            </p:childTnLst>
                          </p:cTn>
                        </p:par>
                        <p:par>
                          <p:cTn id="22" fill="hold" nodeType="afterGroup">
                            <p:stCondLst>
                              <p:cond delay="1500"/>
                            </p:stCondLst>
                            <p:childTnLst>
                              <p:par>
                                <p:cTn id="23" presetID="47" presetClass="entr" presetSubtype="0" fill="hold" nodeType="afterEffect">
                                  <p:stCondLst>
                                    <p:cond delay="0"/>
                                  </p:stCondLst>
                                  <p:childTnLst>
                                    <p:set>
                                      <p:cBhvr>
                                        <p:cTn id="24" dur="1" fill="hold">
                                          <p:stCondLst>
                                            <p:cond delay="0"/>
                                          </p:stCondLst>
                                        </p:cTn>
                                        <p:tgtEl>
                                          <p:spTgt spid="935962"/>
                                        </p:tgtEl>
                                        <p:attrNameLst>
                                          <p:attrName>style.visibility</p:attrName>
                                        </p:attrNameLst>
                                      </p:cBhvr>
                                      <p:to>
                                        <p:strVal val="visible"/>
                                      </p:to>
                                    </p:set>
                                    <p:animEffect transition="in" filter="fade">
                                      <p:cBhvr>
                                        <p:cTn id="25" dur="500"/>
                                        <p:tgtEl>
                                          <p:spTgt spid="935962"/>
                                        </p:tgtEl>
                                      </p:cBhvr>
                                    </p:animEffect>
                                    <p:anim calcmode="lin" valueType="num">
                                      <p:cBhvr>
                                        <p:cTn id="26" dur="500" fill="hold"/>
                                        <p:tgtEl>
                                          <p:spTgt spid="935962"/>
                                        </p:tgtEl>
                                        <p:attrNameLst>
                                          <p:attrName>ppt_x</p:attrName>
                                        </p:attrNameLst>
                                      </p:cBhvr>
                                      <p:tavLst>
                                        <p:tav tm="0">
                                          <p:val>
                                            <p:strVal val="#ppt_x"/>
                                          </p:val>
                                        </p:tav>
                                        <p:tav tm="100000">
                                          <p:val>
                                            <p:strVal val="#ppt_x"/>
                                          </p:val>
                                        </p:tav>
                                      </p:tavLst>
                                    </p:anim>
                                    <p:anim calcmode="lin" valueType="num">
                                      <p:cBhvr>
                                        <p:cTn id="27" dur="500" fill="hold"/>
                                        <p:tgtEl>
                                          <p:spTgt spid="935962"/>
                                        </p:tgtEl>
                                        <p:attrNameLst>
                                          <p:attrName>ppt_y</p:attrName>
                                        </p:attrNameLst>
                                      </p:cBhvr>
                                      <p:tavLst>
                                        <p:tav tm="0">
                                          <p:val>
                                            <p:strVal val="#ppt_y-.1"/>
                                          </p:val>
                                        </p:tav>
                                        <p:tav tm="100000">
                                          <p:val>
                                            <p:strVal val="#ppt_y"/>
                                          </p:val>
                                        </p:tav>
                                      </p:tavLst>
                                    </p:anim>
                                  </p:childTnLst>
                                </p:cTn>
                              </p:par>
                            </p:childTnLst>
                          </p:cTn>
                        </p:par>
                        <p:par>
                          <p:cTn id="28" fill="hold" nodeType="afterGroup">
                            <p:stCondLst>
                              <p:cond delay="2000"/>
                            </p:stCondLst>
                            <p:childTnLst>
                              <p:par>
                                <p:cTn id="29" presetID="45" presetClass="entr" presetSubtype="0" fill="hold" grpId="0" nodeType="afterEffect">
                                  <p:stCondLst>
                                    <p:cond delay="0"/>
                                  </p:stCondLst>
                                  <p:iterate type="lt">
                                    <p:tmPct val="18000"/>
                                  </p:iterate>
                                  <p:childTnLst>
                                    <p:set>
                                      <p:cBhvr>
                                        <p:cTn id="30" dur="1" fill="hold">
                                          <p:stCondLst>
                                            <p:cond delay="0"/>
                                          </p:stCondLst>
                                        </p:cTn>
                                        <p:tgtEl>
                                          <p:spTgt spid="935963"/>
                                        </p:tgtEl>
                                        <p:attrNameLst>
                                          <p:attrName>style.visibility</p:attrName>
                                        </p:attrNameLst>
                                      </p:cBhvr>
                                      <p:to>
                                        <p:strVal val="visible"/>
                                      </p:to>
                                    </p:set>
                                    <p:animEffect transition="in" filter="fade">
                                      <p:cBhvr>
                                        <p:cTn id="31" dur="750"/>
                                        <p:tgtEl>
                                          <p:spTgt spid="935963"/>
                                        </p:tgtEl>
                                      </p:cBhvr>
                                    </p:animEffect>
                                    <p:anim calcmode="lin" valueType="num">
                                      <p:cBhvr>
                                        <p:cTn id="32" dur="750" fill="hold"/>
                                        <p:tgtEl>
                                          <p:spTgt spid="935963"/>
                                        </p:tgtEl>
                                        <p:attrNameLst>
                                          <p:attrName>ppt_w</p:attrName>
                                        </p:attrNameLst>
                                      </p:cBhvr>
                                      <p:tavLst>
                                        <p:tav tm="0" fmla="#ppt_w*sin(2.5*pi*$)">
                                          <p:val>
                                            <p:fltVal val="0"/>
                                          </p:val>
                                        </p:tav>
                                        <p:tav tm="100000">
                                          <p:val>
                                            <p:fltVal val="1"/>
                                          </p:val>
                                        </p:tav>
                                      </p:tavLst>
                                    </p:anim>
                                    <p:anim calcmode="lin" valueType="num">
                                      <p:cBhvr>
                                        <p:cTn id="33" dur="750" fill="hold"/>
                                        <p:tgtEl>
                                          <p:spTgt spid="935963"/>
                                        </p:tgtEl>
                                        <p:attrNameLst>
                                          <p:attrName>ppt_h</p:attrName>
                                        </p:attrNameLst>
                                      </p:cBhvr>
                                      <p:tavLst>
                                        <p:tav tm="0">
                                          <p:val>
                                            <p:strVal val="#ppt_h"/>
                                          </p:val>
                                        </p:tav>
                                        <p:tav tm="100000">
                                          <p:val>
                                            <p:strVal val="#ppt_h"/>
                                          </p:val>
                                        </p:tav>
                                      </p:tavLst>
                                    </p:anim>
                                  </p:childTnLst>
                                </p:cTn>
                              </p:par>
                            </p:childTnLst>
                          </p:cTn>
                        </p:par>
                        <p:par>
                          <p:cTn id="34" fill="hold" nodeType="afterGroup">
                            <p:stCondLst>
                              <p:cond delay="2750"/>
                            </p:stCondLst>
                            <p:childTnLst>
                              <p:par>
                                <p:cTn id="35" presetID="45" presetClass="entr" presetSubtype="0" fill="hold" grpId="0" nodeType="afterEffect">
                                  <p:stCondLst>
                                    <p:cond delay="0"/>
                                  </p:stCondLst>
                                  <p:iterate type="lt">
                                    <p:tmPct val="18000"/>
                                  </p:iterate>
                                  <p:childTnLst>
                                    <p:set>
                                      <p:cBhvr>
                                        <p:cTn id="36" dur="1" fill="hold">
                                          <p:stCondLst>
                                            <p:cond delay="0"/>
                                          </p:stCondLst>
                                        </p:cTn>
                                        <p:tgtEl>
                                          <p:spTgt spid="935964"/>
                                        </p:tgtEl>
                                        <p:attrNameLst>
                                          <p:attrName>style.visibility</p:attrName>
                                        </p:attrNameLst>
                                      </p:cBhvr>
                                      <p:to>
                                        <p:strVal val="visible"/>
                                      </p:to>
                                    </p:set>
                                    <p:animEffect transition="in" filter="fade">
                                      <p:cBhvr>
                                        <p:cTn id="37" dur="750"/>
                                        <p:tgtEl>
                                          <p:spTgt spid="935964"/>
                                        </p:tgtEl>
                                      </p:cBhvr>
                                    </p:animEffect>
                                    <p:anim calcmode="lin" valueType="num">
                                      <p:cBhvr>
                                        <p:cTn id="38" dur="750" fill="hold"/>
                                        <p:tgtEl>
                                          <p:spTgt spid="935964"/>
                                        </p:tgtEl>
                                        <p:attrNameLst>
                                          <p:attrName>ppt_w</p:attrName>
                                        </p:attrNameLst>
                                      </p:cBhvr>
                                      <p:tavLst>
                                        <p:tav tm="0" fmla="#ppt_w*sin(2.5*pi*$)">
                                          <p:val>
                                            <p:fltVal val="0"/>
                                          </p:val>
                                        </p:tav>
                                        <p:tav tm="100000">
                                          <p:val>
                                            <p:fltVal val="1"/>
                                          </p:val>
                                        </p:tav>
                                      </p:tavLst>
                                    </p:anim>
                                    <p:anim calcmode="lin" valueType="num">
                                      <p:cBhvr>
                                        <p:cTn id="39" dur="750" fill="hold"/>
                                        <p:tgtEl>
                                          <p:spTgt spid="935964"/>
                                        </p:tgtEl>
                                        <p:attrNameLst>
                                          <p:attrName>ppt_h</p:attrName>
                                        </p:attrNameLst>
                                      </p:cBhvr>
                                      <p:tavLst>
                                        <p:tav tm="0">
                                          <p:val>
                                            <p:strVal val="#ppt_h"/>
                                          </p:val>
                                        </p:tav>
                                        <p:tav tm="100000">
                                          <p:val>
                                            <p:strVal val="#ppt_h"/>
                                          </p:val>
                                        </p:tav>
                                      </p:tavLst>
                                    </p:anim>
                                  </p:childTnLst>
                                </p:cTn>
                              </p:par>
                            </p:childTnLst>
                          </p:cTn>
                        </p:par>
                        <p:par>
                          <p:cTn id="40" fill="hold" nodeType="afterGroup">
                            <p:stCondLst>
                              <p:cond delay="3500"/>
                            </p:stCondLst>
                            <p:childTnLst>
                              <p:par>
                                <p:cTn id="41" presetID="45" presetClass="entr" presetSubtype="0" fill="hold" grpId="0" nodeType="afterEffect">
                                  <p:stCondLst>
                                    <p:cond delay="0"/>
                                  </p:stCondLst>
                                  <p:iterate type="lt">
                                    <p:tmPct val="18000"/>
                                  </p:iterate>
                                  <p:childTnLst>
                                    <p:set>
                                      <p:cBhvr>
                                        <p:cTn id="42" dur="1" fill="hold">
                                          <p:stCondLst>
                                            <p:cond delay="0"/>
                                          </p:stCondLst>
                                        </p:cTn>
                                        <p:tgtEl>
                                          <p:spTgt spid="935965"/>
                                        </p:tgtEl>
                                        <p:attrNameLst>
                                          <p:attrName>style.visibility</p:attrName>
                                        </p:attrNameLst>
                                      </p:cBhvr>
                                      <p:to>
                                        <p:strVal val="visible"/>
                                      </p:to>
                                    </p:set>
                                    <p:animEffect transition="in" filter="fade">
                                      <p:cBhvr>
                                        <p:cTn id="43" dur="750"/>
                                        <p:tgtEl>
                                          <p:spTgt spid="935965"/>
                                        </p:tgtEl>
                                      </p:cBhvr>
                                    </p:animEffect>
                                    <p:anim calcmode="lin" valueType="num">
                                      <p:cBhvr>
                                        <p:cTn id="44" dur="750" fill="hold"/>
                                        <p:tgtEl>
                                          <p:spTgt spid="935965"/>
                                        </p:tgtEl>
                                        <p:attrNameLst>
                                          <p:attrName>ppt_w</p:attrName>
                                        </p:attrNameLst>
                                      </p:cBhvr>
                                      <p:tavLst>
                                        <p:tav tm="0" fmla="#ppt_w*sin(2.5*pi*$)">
                                          <p:val>
                                            <p:fltVal val="0"/>
                                          </p:val>
                                        </p:tav>
                                        <p:tav tm="100000">
                                          <p:val>
                                            <p:fltVal val="1"/>
                                          </p:val>
                                        </p:tav>
                                      </p:tavLst>
                                    </p:anim>
                                    <p:anim calcmode="lin" valueType="num">
                                      <p:cBhvr>
                                        <p:cTn id="45" dur="750" fill="hold"/>
                                        <p:tgtEl>
                                          <p:spTgt spid="935965"/>
                                        </p:tgtEl>
                                        <p:attrNameLst>
                                          <p:attrName>ppt_h</p:attrName>
                                        </p:attrNameLst>
                                      </p:cBhvr>
                                      <p:tavLst>
                                        <p:tav tm="0">
                                          <p:val>
                                            <p:strVal val="#ppt_h"/>
                                          </p:val>
                                        </p:tav>
                                        <p:tav tm="100000">
                                          <p:val>
                                            <p:strVal val="#ppt_h"/>
                                          </p:val>
                                        </p:tav>
                                      </p:tavLst>
                                    </p:anim>
                                  </p:childTnLst>
                                </p:cTn>
                              </p:par>
                            </p:childTnLst>
                          </p:cTn>
                        </p:par>
                        <p:par>
                          <p:cTn id="46" fill="hold" nodeType="afterGroup">
                            <p:stCondLst>
                              <p:cond delay="4250"/>
                            </p:stCondLst>
                            <p:childTnLst>
                              <p:par>
                                <p:cTn id="47" presetID="45" presetClass="entr" presetSubtype="0" fill="hold" grpId="0" nodeType="afterEffect">
                                  <p:stCondLst>
                                    <p:cond delay="0"/>
                                  </p:stCondLst>
                                  <p:iterate type="lt">
                                    <p:tmPct val="18000"/>
                                  </p:iterate>
                                  <p:childTnLst>
                                    <p:set>
                                      <p:cBhvr>
                                        <p:cTn id="48" dur="1" fill="hold">
                                          <p:stCondLst>
                                            <p:cond delay="0"/>
                                          </p:stCondLst>
                                        </p:cTn>
                                        <p:tgtEl>
                                          <p:spTgt spid="935966"/>
                                        </p:tgtEl>
                                        <p:attrNameLst>
                                          <p:attrName>style.visibility</p:attrName>
                                        </p:attrNameLst>
                                      </p:cBhvr>
                                      <p:to>
                                        <p:strVal val="visible"/>
                                      </p:to>
                                    </p:set>
                                    <p:animEffect transition="in" filter="fade">
                                      <p:cBhvr>
                                        <p:cTn id="49" dur="750"/>
                                        <p:tgtEl>
                                          <p:spTgt spid="935966"/>
                                        </p:tgtEl>
                                      </p:cBhvr>
                                    </p:animEffect>
                                    <p:anim calcmode="lin" valueType="num">
                                      <p:cBhvr>
                                        <p:cTn id="50" dur="750" fill="hold"/>
                                        <p:tgtEl>
                                          <p:spTgt spid="935966"/>
                                        </p:tgtEl>
                                        <p:attrNameLst>
                                          <p:attrName>ppt_w</p:attrName>
                                        </p:attrNameLst>
                                      </p:cBhvr>
                                      <p:tavLst>
                                        <p:tav tm="0" fmla="#ppt_w*sin(2.5*pi*$)">
                                          <p:val>
                                            <p:fltVal val="0"/>
                                          </p:val>
                                        </p:tav>
                                        <p:tav tm="100000">
                                          <p:val>
                                            <p:fltVal val="1"/>
                                          </p:val>
                                        </p:tav>
                                      </p:tavLst>
                                    </p:anim>
                                    <p:anim calcmode="lin" valueType="num">
                                      <p:cBhvr>
                                        <p:cTn id="51" dur="750" fill="hold"/>
                                        <p:tgtEl>
                                          <p:spTgt spid="935966"/>
                                        </p:tgtEl>
                                        <p:attrNameLst>
                                          <p:attrName>ppt_h</p:attrName>
                                        </p:attrNameLst>
                                      </p:cBhvr>
                                      <p:tavLst>
                                        <p:tav tm="0">
                                          <p:val>
                                            <p:strVal val="#ppt_h"/>
                                          </p:val>
                                        </p:tav>
                                        <p:tav tm="100000">
                                          <p:val>
                                            <p:strVal val="#ppt_h"/>
                                          </p:val>
                                        </p:tav>
                                      </p:tavLst>
                                    </p:anim>
                                  </p:childTnLst>
                                </p:cTn>
                              </p:par>
                            </p:childTnLst>
                          </p:cTn>
                        </p:par>
                        <p:par>
                          <p:cTn id="52" fill="hold" nodeType="afterGroup">
                            <p:stCondLst>
                              <p:cond delay="5000"/>
                            </p:stCondLst>
                            <p:childTnLst>
                              <p:par>
                                <p:cTn id="53" presetID="45" presetClass="entr" presetSubtype="0" fill="hold" grpId="0" nodeType="afterEffect">
                                  <p:stCondLst>
                                    <p:cond delay="0"/>
                                  </p:stCondLst>
                                  <p:iterate type="lt">
                                    <p:tmPct val="10000"/>
                                  </p:iterate>
                                  <p:childTnLst>
                                    <p:set>
                                      <p:cBhvr>
                                        <p:cTn id="54" dur="1" fill="hold">
                                          <p:stCondLst>
                                            <p:cond delay="0"/>
                                          </p:stCondLst>
                                        </p:cTn>
                                        <p:tgtEl>
                                          <p:spTgt spid="935967"/>
                                        </p:tgtEl>
                                        <p:attrNameLst>
                                          <p:attrName>style.visibility</p:attrName>
                                        </p:attrNameLst>
                                      </p:cBhvr>
                                      <p:to>
                                        <p:strVal val="visible"/>
                                      </p:to>
                                    </p:set>
                                    <p:animEffect transition="in" filter="fade">
                                      <p:cBhvr>
                                        <p:cTn id="55" dur="2000"/>
                                        <p:tgtEl>
                                          <p:spTgt spid="935967"/>
                                        </p:tgtEl>
                                      </p:cBhvr>
                                    </p:animEffect>
                                    <p:anim calcmode="lin" valueType="num">
                                      <p:cBhvr>
                                        <p:cTn id="56" dur="2000" fill="hold"/>
                                        <p:tgtEl>
                                          <p:spTgt spid="935967"/>
                                        </p:tgtEl>
                                        <p:attrNameLst>
                                          <p:attrName>ppt_w</p:attrName>
                                        </p:attrNameLst>
                                      </p:cBhvr>
                                      <p:tavLst>
                                        <p:tav tm="0" fmla="#ppt_w*sin(2.5*pi*$)">
                                          <p:val>
                                            <p:fltVal val="0"/>
                                          </p:val>
                                        </p:tav>
                                        <p:tav tm="100000">
                                          <p:val>
                                            <p:fltVal val="1"/>
                                          </p:val>
                                        </p:tav>
                                      </p:tavLst>
                                    </p:anim>
                                    <p:anim calcmode="lin" valueType="num">
                                      <p:cBhvr>
                                        <p:cTn id="57" dur="2000" fill="hold"/>
                                        <p:tgtEl>
                                          <p:spTgt spid="93596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5963" grpId="0"/>
      <p:bldP spid="935964" grpId="0"/>
      <p:bldP spid="935965" grpId="0"/>
      <p:bldP spid="935966" grpId="0"/>
      <p:bldP spid="935967" grpId="0"/>
    </p:bldLst>
  </p:timing>
</p:sld>
</file>

<file path=ppt/theme/theme1.xml><?xml version="1.0" encoding="utf-8"?>
<a:theme xmlns:a="http://schemas.openxmlformats.org/drawingml/2006/main" name="2_Office 主题">
  <a:themeElements>
    <a:clrScheme name="2_Office 主题 1">
      <a:dk1>
        <a:srgbClr val="000000"/>
      </a:dk1>
      <a:lt1>
        <a:srgbClr val="FFFFFF"/>
      </a:lt1>
      <a:dk2>
        <a:srgbClr val="C00000"/>
      </a:dk2>
      <a:lt2>
        <a:srgbClr val="FF0000"/>
      </a:lt2>
      <a:accent1>
        <a:srgbClr val="FF6600"/>
      </a:accent1>
      <a:accent2>
        <a:srgbClr val="FFC000"/>
      </a:accent2>
      <a:accent3>
        <a:srgbClr val="FFFFFF"/>
      </a:accent3>
      <a:accent4>
        <a:srgbClr val="000000"/>
      </a:accent4>
      <a:accent5>
        <a:srgbClr val="FFB8AA"/>
      </a:accent5>
      <a:accent6>
        <a:srgbClr val="E7AE00"/>
      </a:accent6>
      <a:hlink>
        <a:srgbClr val="262626"/>
      </a:hlink>
      <a:folHlink>
        <a:srgbClr val="7F7F7F"/>
      </a:folHlink>
    </a:clrScheme>
    <a:fontScheme name="2_Office 主题">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1219200" rtl="0" eaLnBrk="1" fontAlgn="base" latinLnBrk="0" hangingPunct="1">
          <a:lnSpc>
            <a:spcPct val="100000"/>
          </a:lnSpc>
          <a:spcBef>
            <a:spcPct val="0"/>
          </a:spcBef>
          <a:spcAft>
            <a:spcPct val="0"/>
          </a:spcAft>
          <a:buClrTx/>
          <a:buSzTx/>
          <a:buFontTx/>
          <a:buNone/>
          <a:tabLst/>
          <a:defRPr kumimoji="0" lang="zh-CN" sz="24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1219200" rtl="0" eaLnBrk="1" fontAlgn="base" latinLnBrk="0" hangingPunct="1">
          <a:lnSpc>
            <a:spcPct val="100000"/>
          </a:lnSpc>
          <a:spcBef>
            <a:spcPct val="0"/>
          </a:spcBef>
          <a:spcAft>
            <a:spcPct val="0"/>
          </a:spcAft>
          <a:buClrTx/>
          <a:buSzTx/>
          <a:buFontTx/>
          <a:buNone/>
          <a:tabLst/>
          <a:defRPr kumimoji="0" lang="zh-CN" sz="24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2_Office 主题 1">
        <a:dk1>
          <a:srgbClr val="000000"/>
        </a:dk1>
        <a:lt1>
          <a:srgbClr val="FFFFFF"/>
        </a:lt1>
        <a:dk2>
          <a:srgbClr val="C00000"/>
        </a:dk2>
        <a:lt2>
          <a:srgbClr val="FF0000"/>
        </a:lt2>
        <a:accent1>
          <a:srgbClr val="FF6600"/>
        </a:accent1>
        <a:accent2>
          <a:srgbClr val="FFC000"/>
        </a:accent2>
        <a:accent3>
          <a:srgbClr val="FFFFFF"/>
        </a:accent3>
        <a:accent4>
          <a:srgbClr val="000000"/>
        </a:accent4>
        <a:accent5>
          <a:srgbClr val="FFB8AA"/>
        </a:accent5>
        <a:accent6>
          <a:srgbClr val="E7AE00"/>
        </a:accent6>
        <a:hlink>
          <a:srgbClr val="262626"/>
        </a:hlink>
        <a:folHlink>
          <a:srgbClr val="7F7F7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_教育说课 (52).pptx" id="{498ACB40-E7FD-407D-8B84-86FE0BFB2F28}" vid="{1E424702-7D1C-40EA-B8AF-33EE62ADDAE8}"/>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ljj——c++</Template>
  <TotalTime>437</TotalTime>
  <Words>10739</Words>
  <Application>Microsoft Office PowerPoint</Application>
  <PresentationFormat>自定义</PresentationFormat>
  <Paragraphs>1458</Paragraphs>
  <Slides>99</Slides>
  <Notes>99</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99</vt:i4>
      </vt:variant>
    </vt:vector>
  </HeadingPairs>
  <TitlesOfParts>
    <vt:vector size="115" baseType="lpstr">
      <vt:lpstr>Arial Unicode MS</vt:lpstr>
      <vt:lpstr>等线</vt:lpstr>
      <vt:lpstr>方正大黑简体</vt:lpstr>
      <vt:lpstr>方正兰亭细黑_GBK</vt:lpstr>
      <vt:lpstr>华文楷体</vt:lpstr>
      <vt:lpstr>华文隶书</vt:lpstr>
      <vt:lpstr>宋体</vt:lpstr>
      <vt:lpstr>微软雅黑</vt:lpstr>
      <vt:lpstr>Arial</vt:lpstr>
      <vt:lpstr>Calibri</vt:lpstr>
      <vt:lpstr>Courier New</vt:lpstr>
      <vt:lpstr>Impact</vt:lpstr>
      <vt:lpstr>Rockwell</vt:lpstr>
      <vt:lpstr>Times New Roman</vt:lpstr>
      <vt:lpstr>Wingdings</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lijijun@gmail.com</dc:creator>
  <cp:keywords>tukuppt</cp:keywords>
  <cp:lastModifiedBy>HighAir</cp:lastModifiedBy>
  <cp:revision>55</cp:revision>
  <dcterms:created xsi:type="dcterms:W3CDTF">2020-03-06T15:33:51Z</dcterms:created>
  <dcterms:modified xsi:type="dcterms:W3CDTF">2022-04-26T05:11:57Z</dcterms:modified>
</cp:coreProperties>
</file>